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7D9E4"/>
    <a:srgbClr val="E5EE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23" d="100"/>
          <a:sy n="123" d="100"/>
        </p:scale>
        <p:origin x="-1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63D1288-4A7A-4F1E-A905-DD44FC721E69}" type="datetimeFigureOut">
              <a:rPr lang="en-GB" smtClean="0"/>
              <a:pPr/>
              <a:t>26/03/2020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97D649E-7D78-4BE3-B635-395C9044408C}" type="slidenum">
              <a:rPr lang="en-GB" smtClean="0"/>
              <a:pPr/>
              <a:t>‹#›</a:t>
            </a:fld>
            <a:endParaRPr lang="en-GB"/>
          </a:p>
        </p:txBody>
      </p:sp>
    </p:spTree>
    <p:extLst>
      <p:ext uri="{BB962C8B-B14F-4D97-AF65-F5344CB8AC3E}">
        <p14:creationId xmlns:p14="http://schemas.microsoft.com/office/powerpoint/2010/main" val="1520374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63D1288-4A7A-4F1E-A905-DD44FC721E69}" type="datetimeFigureOut">
              <a:rPr lang="en-GB" smtClean="0"/>
              <a:pPr/>
              <a:t>26/03/2020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97D649E-7D78-4BE3-B635-395C9044408C}" type="slidenum">
              <a:rPr lang="en-GB" smtClean="0"/>
              <a:pPr/>
              <a:t>‹#›</a:t>
            </a:fld>
            <a:endParaRPr lang="en-GB"/>
          </a:p>
        </p:txBody>
      </p:sp>
    </p:spTree>
    <p:extLst>
      <p:ext uri="{BB962C8B-B14F-4D97-AF65-F5344CB8AC3E}">
        <p14:creationId xmlns:p14="http://schemas.microsoft.com/office/powerpoint/2010/main" val="3668256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63D1288-4A7A-4F1E-A905-DD44FC721E69}" type="datetimeFigureOut">
              <a:rPr lang="en-GB" smtClean="0"/>
              <a:pPr/>
              <a:t>26/03/2020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97D649E-7D78-4BE3-B635-395C9044408C}" type="slidenum">
              <a:rPr lang="en-GB" smtClean="0"/>
              <a:pPr/>
              <a:t>‹#›</a:t>
            </a:fld>
            <a:endParaRPr lang="en-GB"/>
          </a:p>
        </p:txBody>
      </p:sp>
    </p:spTree>
    <p:extLst>
      <p:ext uri="{BB962C8B-B14F-4D97-AF65-F5344CB8AC3E}">
        <p14:creationId xmlns:p14="http://schemas.microsoft.com/office/powerpoint/2010/main" val="2720634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63D1288-4A7A-4F1E-A905-DD44FC721E69}" type="datetimeFigureOut">
              <a:rPr lang="en-GB" smtClean="0"/>
              <a:pPr/>
              <a:t>26/03/2020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97D649E-7D78-4BE3-B635-395C9044408C}" type="slidenum">
              <a:rPr lang="en-GB" smtClean="0"/>
              <a:pPr/>
              <a:t>‹#›</a:t>
            </a:fld>
            <a:endParaRPr lang="en-GB"/>
          </a:p>
        </p:txBody>
      </p:sp>
    </p:spTree>
    <p:extLst>
      <p:ext uri="{BB962C8B-B14F-4D97-AF65-F5344CB8AC3E}">
        <p14:creationId xmlns:p14="http://schemas.microsoft.com/office/powerpoint/2010/main" val="4227099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3D1288-4A7A-4F1E-A905-DD44FC721E69}" type="datetimeFigureOut">
              <a:rPr lang="en-GB" smtClean="0"/>
              <a:pPr/>
              <a:t>26/03/2020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97D649E-7D78-4BE3-B635-395C9044408C}" type="slidenum">
              <a:rPr lang="en-GB" smtClean="0"/>
              <a:pPr/>
              <a:t>‹#›</a:t>
            </a:fld>
            <a:endParaRPr lang="en-GB"/>
          </a:p>
        </p:txBody>
      </p:sp>
    </p:spTree>
    <p:extLst>
      <p:ext uri="{BB962C8B-B14F-4D97-AF65-F5344CB8AC3E}">
        <p14:creationId xmlns:p14="http://schemas.microsoft.com/office/powerpoint/2010/main" val="1172034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63D1288-4A7A-4F1E-A905-DD44FC721E69}" type="datetimeFigureOut">
              <a:rPr lang="en-GB" smtClean="0"/>
              <a:pPr/>
              <a:t>26/03/2020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97D649E-7D78-4BE3-B635-395C9044408C}" type="slidenum">
              <a:rPr lang="en-GB" smtClean="0"/>
              <a:pPr/>
              <a:t>‹#›</a:t>
            </a:fld>
            <a:endParaRPr lang="en-GB"/>
          </a:p>
        </p:txBody>
      </p:sp>
    </p:spTree>
    <p:extLst>
      <p:ext uri="{BB962C8B-B14F-4D97-AF65-F5344CB8AC3E}">
        <p14:creationId xmlns:p14="http://schemas.microsoft.com/office/powerpoint/2010/main" val="3454013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63D1288-4A7A-4F1E-A905-DD44FC721E69}" type="datetimeFigureOut">
              <a:rPr lang="en-GB" smtClean="0"/>
              <a:pPr/>
              <a:t>26/03/2020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97D649E-7D78-4BE3-B635-395C9044408C}" type="slidenum">
              <a:rPr lang="en-GB" smtClean="0"/>
              <a:pPr/>
              <a:t>‹#›</a:t>
            </a:fld>
            <a:endParaRPr lang="en-GB"/>
          </a:p>
        </p:txBody>
      </p:sp>
    </p:spTree>
    <p:extLst>
      <p:ext uri="{BB962C8B-B14F-4D97-AF65-F5344CB8AC3E}">
        <p14:creationId xmlns:p14="http://schemas.microsoft.com/office/powerpoint/2010/main" val="4188388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63D1288-4A7A-4F1E-A905-DD44FC721E69}" type="datetimeFigureOut">
              <a:rPr lang="en-GB" smtClean="0"/>
              <a:pPr/>
              <a:t>26/03/2020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97D649E-7D78-4BE3-B635-395C9044408C}" type="slidenum">
              <a:rPr lang="en-GB" smtClean="0"/>
              <a:pPr/>
              <a:t>‹#›</a:t>
            </a:fld>
            <a:endParaRPr lang="en-GB"/>
          </a:p>
        </p:txBody>
      </p:sp>
    </p:spTree>
    <p:extLst>
      <p:ext uri="{BB962C8B-B14F-4D97-AF65-F5344CB8AC3E}">
        <p14:creationId xmlns:p14="http://schemas.microsoft.com/office/powerpoint/2010/main" val="256170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3D1288-4A7A-4F1E-A905-DD44FC721E69}" type="datetimeFigureOut">
              <a:rPr lang="en-GB" smtClean="0"/>
              <a:pPr/>
              <a:t>26/03/2020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97D649E-7D78-4BE3-B635-395C9044408C}" type="slidenum">
              <a:rPr lang="en-GB" smtClean="0"/>
              <a:pPr/>
              <a:t>‹#›</a:t>
            </a:fld>
            <a:endParaRPr lang="en-GB"/>
          </a:p>
        </p:txBody>
      </p:sp>
    </p:spTree>
    <p:extLst>
      <p:ext uri="{BB962C8B-B14F-4D97-AF65-F5344CB8AC3E}">
        <p14:creationId xmlns:p14="http://schemas.microsoft.com/office/powerpoint/2010/main" val="392033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3D1288-4A7A-4F1E-A905-DD44FC721E69}" type="datetimeFigureOut">
              <a:rPr lang="en-GB" smtClean="0"/>
              <a:pPr/>
              <a:t>26/03/2020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97D649E-7D78-4BE3-B635-395C9044408C}" type="slidenum">
              <a:rPr lang="en-GB" smtClean="0"/>
              <a:pPr/>
              <a:t>‹#›</a:t>
            </a:fld>
            <a:endParaRPr lang="en-GB"/>
          </a:p>
        </p:txBody>
      </p:sp>
    </p:spTree>
    <p:extLst>
      <p:ext uri="{BB962C8B-B14F-4D97-AF65-F5344CB8AC3E}">
        <p14:creationId xmlns:p14="http://schemas.microsoft.com/office/powerpoint/2010/main" val="2030685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3D1288-4A7A-4F1E-A905-DD44FC721E69}" type="datetimeFigureOut">
              <a:rPr lang="en-GB" smtClean="0"/>
              <a:pPr/>
              <a:t>26/03/2020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97D649E-7D78-4BE3-B635-395C9044408C}" type="slidenum">
              <a:rPr lang="en-GB" smtClean="0"/>
              <a:pPr/>
              <a:t>‹#›</a:t>
            </a:fld>
            <a:endParaRPr lang="en-GB"/>
          </a:p>
        </p:txBody>
      </p:sp>
    </p:spTree>
    <p:extLst>
      <p:ext uri="{BB962C8B-B14F-4D97-AF65-F5344CB8AC3E}">
        <p14:creationId xmlns:p14="http://schemas.microsoft.com/office/powerpoint/2010/main" val="3915647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7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3D1288-4A7A-4F1E-A905-DD44FC721E69}" type="datetimeFigureOut">
              <a:rPr lang="en-GB" smtClean="0"/>
              <a:pPr/>
              <a:t>26/03/2020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7D649E-7D78-4BE3-B635-395C9044408C}" type="slidenum">
              <a:rPr lang="en-GB" smtClean="0"/>
              <a:pPr/>
              <a:t>‹#›</a:t>
            </a:fld>
            <a:endParaRPr lang="en-GB"/>
          </a:p>
        </p:txBody>
      </p:sp>
    </p:spTree>
    <p:extLst>
      <p:ext uri="{BB962C8B-B14F-4D97-AF65-F5344CB8AC3E}">
        <p14:creationId xmlns:p14="http://schemas.microsoft.com/office/powerpoint/2010/main" val="30025798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6930" y="143100"/>
            <a:ext cx="9144000" cy="2387600"/>
          </a:xfrm>
        </p:spPr>
        <p:txBody>
          <a:bodyPr/>
          <a:lstStyle/>
          <a:p>
            <a:r>
              <a:rPr lang="en-GB" b="1" dirty="0" smtClean="0">
                <a:ln w="22225">
                  <a:solidFill>
                    <a:schemeClr val="accent2"/>
                  </a:solidFill>
                  <a:prstDash val="solid"/>
                </a:ln>
                <a:solidFill>
                  <a:schemeClr val="accent2">
                    <a:lumMod val="40000"/>
                    <a:lumOff val="60000"/>
                  </a:schemeClr>
                </a:solidFill>
                <a:latin typeface="Berlin Sans FB Demi" panose="020E0802020502020306" pitchFamily="34" charset="0"/>
              </a:rPr>
              <a:t>ELEK</a:t>
            </a:r>
            <a:r>
              <a:rPr lang="hu-HU" b="1" dirty="0" smtClean="0">
                <a:ln w="22225">
                  <a:solidFill>
                    <a:schemeClr val="accent2"/>
                  </a:solidFill>
                  <a:prstDash val="solid"/>
                </a:ln>
                <a:solidFill>
                  <a:schemeClr val="accent2">
                    <a:lumMod val="40000"/>
                    <a:lumOff val="60000"/>
                  </a:schemeClr>
                </a:solidFill>
                <a:latin typeface="Berlin Sans FB Demi" panose="020E0802020502020306" pitchFamily="34" charset="0"/>
              </a:rPr>
              <a:t>TRONIKUS ERŐSZAK</a:t>
            </a:r>
            <a:endParaRPr lang="en-GB" b="1" dirty="0">
              <a:ln w="22225">
                <a:solidFill>
                  <a:schemeClr val="accent2"/>
                </a:solidFill>
                <a:prstDash val="solid"/>
              </a:ln>
              <a:solidFill>
                <a:schemeClr val="accent2">
                  <a:lumMod val="40000"/>
                  <a:lumOff val="60000"/>
                </a:schemeClr>
              </a:solidFill>
              <a:latin typeface="Berlin Sans FB Demi" panose="020E0802020502020306" pitchFamily="34" charset="0"/>
            </a:endParaRPr>
          </a:p>
        </p:txBody>
      </p:sp>
      <p:sp>
        <p:nvSpPr>
          <p:cNvPr id="3" name="Subtitle 2"/>
          <p:cNvSpPr>
            <a:spLocks noGrp="1"/>
          </p:cNvSpPr>
          <p:nvPr>
            <p:ph type="subTitle" idx="1"/>
          </p:nvPr>
        </p:nvSpPr>
        <p:spPr>
          <a:xfrm>
            <a:off x="1549759" y="2530700"/>
            <a:ext cx="9144000" cy="4192072"/>
          </a:xfrm>
        </p:spPr>
        <p:txBody>
          <a:bodyPr/>
          <a:lstStyle/>
          <a:p>
            <a:r>
              <a:rPr lang="hu-HU" dirty="0" smtClean="0">
                <a:ln w="0"/>
                <a:solidFill>
                  <a:schemeClr val="accent1"/>
                </a:solidFill>
                <a:effectLst>
                  <a:outerShdw blurRad="38100" dist="25400" dir="5400000" algn="ctr" rotWithShape="0">
                    <a:srgbClr val="6E747A">
                      <a:alpha val="43000"/>
                    </a:srgbClr>
                  </a:outerShdw>
                </a:effectLst>
                <a:latin typeface="Berlin Sans FB Demi" panose="020E0802020502020306" pitchFamily="34" charset="0"/>
              </a:rPr>
              <a:t>MEZŐGAZDASÁGI ISKOLA</a:t>
            </a:r>
            <a:r>
              <a:rPr lang="x-none" smtClean="0">
                <a:ln w="0"/>
                <a:solidFill>
                  <a:schemeClr val="accent1"/>
                </a:solidFill>
                <a:effectLst>
                  <a:outerShdw blurRad="38100" dist="25400" dir="5400000" algn="ctr" rotWithShape="0">
                    <a:srgbClr val="6E747A">
                      <a:alpha val="43000"/>
                    </a:srgbClr>
                  </a:outerShdw>
                </a:effectLst>
                <a:latin typeface="Berlin Sans FB Demi" panose="020E0802020502020306" pitchFamily="34" charset="0"/>
              </a:rPr>
              <a:t> – </a:t>
            </a:r>
            <a:r>
              <a:rPr lang="hu-HU" dirty="0" smtClean="0">
                <a:ln w="0"/>
                <a:solidFill>
                  <a:schemeClr val="accent1"/>
                </a:solidFill>
                <a:effectLst>
                  <a:outerShdw blurRad="38100" dist="25400" dir="5400000" algn="ctr" rotWithShape="0">
                    <a:srgbClr val="6E747A">
                      <a:alpha val="43000"/>
                    </a:srgbClr>
                  </a:outerShdw>
                </a:effectLst>
                <a:latin typeface="Berlin Sans FB Demi" panose="020E0802020502020306" pitchFamily="34" charset="0"/>
              </a:rPr>
              <a:t>TOPOLYA</a:t>
            </a:r>
            <a:endParaRPr lang="x-none" dirty="0" smtClean="0">
              <a:ln w="0"/>
              <a:solidFill>
                <a:schemeClr val="accent1"/>
              </a:solidFill>
              <a:effectLst>
                <a:outerShdw blurRad="38100" dist="25400" dir="5400000" algn="ctr" rotWithShape="0">
                  <a:srgbClr val="6E747A">
                    <a:alpha val="43000"/>
                  </a:srgbClr>
                </a:outerShdw>
              </a:effectLst>
              <a:latin typeface="Berlin Sans FB Demi" panose="020E0802020502020306" pitchFamily="34" charset="0"/>
            </a:endParaRPr>
          </a:p>
          <a:p>
            <a:endParaRPr lang="x-none" dirty="0"/>
          </a:p>
          <a:p>
            <a:endParaRPr lang="x-none" dirty="0" smtClean="0"/>
          </a:p>
          <a:p>
            <a:endParaRPr lang="x-none" dirty="0"/>
          </a:p>
          <a:p>
            <a:endParaRPr lang="x-none" dirty="0" smtClean="0"/>
          </a:p>
          <a:p>
            <a:endParaRPr lang="x-none" dirty="0" smtClean="0"/>
          </a:p>
          <a:p>
            <a:endParaRPr lang="x-none" dirty="0"/>
          </a:p>
          <a:p>
            <a:endParaRPr lang="x-none" dirty="0" smtClean="0"/>
          </a:p>
          <a:p>
            <a:r>
              <a:rPr lang="x-none" sz="1600" i="1" smtClean="0"/>
              <a:t> 2020.</a:t>
            </a:r>
            <a:r>
              <a:rPr lang="hu-HU" sz="1600" i="1" dirty="0" smtClean="0"/>
              <a:t> Márciusa</a:t>
            </a:r>
            <a:endParaRPr lang="x-none" sz="1600" i="1" dirty="0" smtClean="0"/>
          </a:p>
          <a:p>
            <a:endParaRPr lang="x-none" dirty="0"/>
          </a:p>
          <a:p>
            <a:endParaRPr lang="x-none" dirty="0" smtClean="0"/>
          </a:p>
          <a:p>
            <a:endParaRPr lang="en-GB" dirty="0"/>
          </a:p>
        </p:txBody>
      </p:sp>
    </p:spTree>
    <p:extLst>
      <p:ext uri="{BB962C8B-B14F-4D97-AF65-F5344CB8AC3E}">
        <p14:creationId xmlns:p14="http://schemas.microsoft.com/office/powerpoint/2010/main" val="30228652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0000"/>
            <a:lum/>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45510" y="3816156"/>
            <a:ext cx="3253525" cy="2784266"/>
          </a:xfrm>
          <a:prstGeom prst="rect">
            <a:avLst/>
          </a:prstGeom>
          <a:ln>
            <a:noFill/>
          </a:ln>
          <a:effectLst>
            <a:outerShdw blurRad="292100" dist="139700" dir="2700000" algn="tl" rotWithShape="0">
              <a:srgbClr val="333333">
                <a:alpha val="65000"/>
              </a:srgbClr>
            </a:outerShdw>
            <a:softEdge rad="203200"/>
          </a:effectLst>
        </p:spPr>
      </p:pic>
      <p:sp>
        <p:nvSpPr>
          <p:cNvPr id="2" name="Title 1"/>
          <p:cNvSpPr>
            <a:spLocks noGrp="1"/>
          </p:cNvSpPr>
          <p:nvPr>
            <p:ph type="title"/>
          </p:nvPr>
        </p:nvSpPr>
        <p:spPr/>
        <p:txBody>
          <a:bodyPr>
            <a:normAutofit fontScale="90000"/>
          </a:bodyPr>
          <a:lstStyle/>
          <a:p>
            <a:r>
              <a:rPr lang="hu-HU" sz="60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Mi az </a:t>
            </a:r>
            <a:r>
              <a:rPr lang="x-none" sz="6000" b="1"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 ELEKTRO</a:t>
            </a:r>
            <a:r>
              <a:rPr lang="hu-HU" sz="60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NIKUS</a:t>
            </a:r>
            <a:r>
              <a:rPr lang="x-none" sz="6000" b="1"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 </a:t>
            </a:r>
            <a:r>
              <a:rPr lang="hu-HU" sz="60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ERŐSZAK</a:t>
            </a:r>
            <a:r>
              <a:rPr lang="x-none" sz="6000" b="1"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a:t>
            </a:r>
            <a:endParaRPr lang="en-GB" sz="6000"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3" name="Content Placeholder 2"/>
          <p:cNvSpPr>
            <a:spLocks noGrp="1"/>
          </p:cNvSpPr>
          <p:nvPr>
            <p:ph idx="1"/>
          </p:nvPr>
        </p:nvSpPr>
        <p:spPr/>
        <p:txBody>
          <a:bodyPr>
            <a:normAutofit/>
          </a:bodyPr>
          <a:lstStyle/>
          <a:p>
            <a:pPr algn="just">
              <a:buNone/>
            </a:pPr>
            <a:r>
              <a:rPr lang="hu-HU" sz="2400" dirty="0" smtClean="0">
                <a:solidFill>
                  <a:schemeClr val="bg2">
                    <a:lumMod val="50000"/>
                  </a:schemeClr>
                </a:solidFill>
                <a:latin typeface="Arial Black" panose="020B0A04020102020204" pitchFamily="34" charset="0"/>
              </a:rPr>
              <a:t>  Elektronikus erőszak alatt értünk minden interneten és mobiltelefonon keresztül tett visszaélést. Amelynek célja más személyek megbántása, zaklatása vagy bármilyen kár okozása, amellyel szemben nem tudja megvédeni magát. Megjelenhet szöveges formában, videó- üzenetben, fénykép formájában vagy hívás által. </a:t>
            </a:r>
            <a:endParaRPr lang="en-GB" sz="2400" dirty="0">
              <a:solidFill>
                <a:schemeClr val="bg2">
                  <a:lumMod val="50000"/>
                </a:schemeClr>
              </a:solidFill>
              <a:latin typeface="Arial Black" panose="020B0A04020102020204" pitchFamily="34" charset="0"/>
            </a:endParaRPr>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83433" y="4001294"/>
            <a:ext cx="3865670" cy="2577113"/>
          </a:xfrm>
          <a:prstGeom prst="rect">
            <a:avLst/>
          </a:prstGeom>
          <a:ln>
            <a:noFill/>
          </a:ln>
          <a:effectLst>
            <a:outerShdw blurRad="292100" dist="139700" dir="2700000" algn="tl" rotWithShape="0">
              <a:srgbClr val="333333">
                <a:alpha val="65000"/>
              </a:srgbClr>
            </a:outerShdw>
            <a:softEdge rad="190500"/>
          </a:effectLst>
        </p:spPr>
      </p:pic>
    </p:spTree>
    <p:extLst>
      <p:ext uri="{BB962C8B-B14F-4D97-AF65-F5344CB8AC3E}">
        <p14:creationId xmlns:p14="http://schemas.microsoft.com/office/powerpoint/2010/main" val="15947131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u-HU" sz="54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Hogyan mutatkozik meg</a:t>
            </a:r>
            <a:r>
              <a:rPr lang="x-none" sz="5400" b="1"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a:t>
            </a:r>
            <a:endParaRPr lang="en-GB" sz="5400"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293248">
            <a:off x="9530366" y="4334943"/>
            <a:ext cx="2209800" cy="2066925"/>
          </a:xfrm>
          <a:prstGeom prst="rect">
            <a:avLst/>
          </a:prstGeom>
        </p:spPr>
      </p:pic>
      <p:sp>
        <p:nvSpPr>
          <p:cNvPr id="3" name="Content Placeholder 2"/>
          <p:cNvSpPr>
            <a:spLocks noGrp="1"/>
          </p:cNvSpPr>
          <p:nvPr>
            <p:ph idx="1"/>
          </p:nvPr>
        </p:nvSpPr>
        <p:spPr/>
        <p:txBody>
          <a:bodyPr>
            <a:normAutofit fontScale="92500" lnSpcReduction="20000"/>
          </a:bodyPr>
          <a:lstStyle/>
          <a:p>
            <a:r>
              <a:rPr lang="hu-HU" dirty="0" smtClean="0"/>
              <a:t>Mobiltelefonról, emailen illetve chat-en keresztül történő zaklató üzenetek küldésével</a:t>
            </a:r>
            <a:endParaRPr lang="en-GB" dirty="0"/>
          </a:p>
          <a:p>
            <a:r>
              <a:rPr lang="hu-HU" dirty="0" smtClean="0"/>
              <a:t>Lopott illetve módosított jelszavak használatával a közösségi hálókon</a:t>
            </a:r>
            <a:endParaRPr lang="en-GB" dirty="0"/>
          </a:p>
          <a:p>
            <a:r>
              <a:rPr lang="hu-HU" dirty="0" smtClean="0"/>
              <a:t>Személyes vagy hamis adatok megjelenítésével a közössági oldalakon vagy interneten</a:t>
            </a:r>
            <a:endParaRPr lang="x-none" dirty="0" smtClean="0"/>
          </a:p>
          <a:p>
            <a:r>
              <a:rPr lang="hu-HU" dirty="0" smtClean="0"/>
              <a:t>Sértő hozzászólások, vélemények írása által</a:t>
            </a:r>
            <a:endParaRPr lang="x-none" dirty="0" smtClean="0"/>
          </a:p>
          <a:p>
            <a:r>
              <a:rPr lang="hu-HU" dirty="0" smtClean="0"/>
              <a:t>Zaklató képek küldése facebook-on, instagramon, viber-en és egyéb közösségi hálókon</a:t>
            </a:r>
            <a:endParaRPr lang="en-GB" dirty="0"/>
          </a:p>
          <a:p>
            <a:r>
              <a:rPr lang="hu-HU" dirty="0" smtClean="0"/>
              <a:t> Vírusok küldése email-ben vagy mobiltelefonon</a:t>
            </a:r>
            <a:endParaRPr lang="en-GB" dirty="0"/>
          </a:p>
          <a:p>
            <a:r>
              <a:rPr lang="hu-HU" dirty="0" smtClean="0"/>
              <a:t>Pornográf és nem kívánatos üzenetek küldése email-ben vagy mobiltelefonon</a:t>
            </a:r>
          </a:p>
          <a:p>
            <a:r>
              <a:rPr lang="hu-HU" dirty="0" smtClean="0"/>
              <a:t>Hamis személyként való bemutatkozás</a:t>
            </a:r>
            <a:endParaRPr lang="en-GB" dirty="0"/>
          </a:p>
          <a:p>
            <a:endParaRPr lang="en-GB" dirty="0"/>
          </a:p>
        </p:txBody>
      </p:sp>
    </p:spTree>
    <p:extLst>
      <p:ext uri="{BB962C8B-B14F-4D97-AF65-F5344CB8AC3E}">
        <p14:creationId xmlns:p14="http://schemas.microsoft.com/office/powerpoint/2010/main" val="6770091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03345" y="4001294"/>
            <a:ext cx="3810000" cy="2495550"/>
          </a:xfrm>
          <a:prstGeom prst="rect">
            <a:avLst/>
          </a:prstGeom>
          <a:effectLst>
            <a:softEdge rad="419100"/>
          </a:effectLst>
        </p:spPr>
      </p:pic>
      <p:sp>
        <p:nvSpPr>
          <p:cNvPr id="2" name="Title 1"/>
          <p:cNvSpPr>
            <a:spLocks noGrp="1"/>
          </p:cNvSpPr>
          <p:nvPr>
            <p:ph type="title"/>
          </p:nvPr>
        </p:nvSpPr>
        <p:spPr/>
        <p:txBody>
          <a:bodyPr>
            <a:normAutofit/>
          </a:bodyPr>
          <a:lstStyle/>
          <a:p>
            <a:r>
              <a:rPr lang="hu-HU" sz="60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LEGYÉL ÓVATOS</a:t>
            </a:r>
            <a:r>
              <a:rPr lang="x-none" sz="6000" b="1"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 </a:t>
            </a:r>
            <a:endParaRPr lang="en-GB" sz="6000"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3" name="Content Placeholder 2"/>
          <p:cNvSpPr>
            <a:spLocks noGrp="1"/>
          </p:cNvSpPr>
          <p:nvPr>
            <p:ph idx="1"/>
          </p:nvPr>
        </p:nvSpPr>
        <p:spPr/>
        <p:txBody>
          <a:bodyPr>
            <a:scene3d>
              <a:camera prst="orthographicFront"/>
              <a:lightRig rig="threePt" dir="t"/>
            </a:scene3d>
            <a:sp3d extrusionH="57150">
              <a:bevelT w="38100" h="38100" prst="relaxedInset"/>
            </a:sp3d>
          </a:bodyPr>
          <a:lstStyle/>
          <a:p>
            <a:pPr algn="just"/>
            <a:r>
              <a:rPr lang="hu-HU" dirty="0" smtClean="0">
                <a:solidFill>
                  <a:schemeClr val="tx1">
                    <a:lumMod val="65000"/>
                    <a:lumOff val="35000"/>
                  </a:schemeClr>
                </a:solidFill>
                <a:latin typeface="Arial Black" panose="020B0A04020102020204" pitchFamily="34" charset="0"/>
              </a:rPr>
              <a:t>A mobil és az internet lehetővé teszi számodra a folyamatos jelenlétet és elérhetőséget. Ezáltal gyorsan hozzájutsz információkhoz, amelyekre szükséged van; beszélgetni és szórakozni tudsz a barátaiddal illetve más embereket is meg tudsz ismerni a világ bármely pontjáról. </a:t>
            </a:r>
            <a:endParaRPr lang="x-none" dirty="0" smtClean="0">
              <a:solidFill>
                <a:schemeClr val="tx1">
                  <a:lumMod val="65000"/>
                  <a:lumOff val="35000"/>
                </a:schemeClr>
              </a:solidFill>
              <a:latin typeface="Arial Black" panose="020B0A04020102020204" pitchFamily="34" charset="0"/>
            </a:endParaRPr>
          </a:p>
          <a:p>
            <a:pPr marL="0" indent="0" algn="just">
              <a:buNone/>
            </a:pPr>
            <a:endParaRPr lang="x-none" dirty="0"/>
          </a:p>
          <a:p>
            <a:pPr marL="0" indent="0" algn="just">
              <a:buNone/>
            </a:pPr>
            <a:endParaRPr lang="x-none" dirty="0" smtClean="0">
              <a:ln>
                <a:solidFill>
                  <a:schemeClr val="accent2">
                    <a:lumMod val="40000"/>
                    <a:lumOff val="60000"/>
                  </a:schemeClr>
                </a:solidFill>
              </a:ln>
            </a:endParaRPr>
          </a:p>
        </p:txBody>
      </p:sp>
      <p:sp>
        <p:nvSpPr>
          <p:cNvPr id="4" name="Rectangle 3"/>
          <p:cNvSpPr/>
          <p:nvPr/>
        </p:nvSpPr>
        <p:spPr>
          <a:xfrm>
            <a:off x="2541155" y="4641588"/>
            <a:ext cx="6744512" cy="923330"/>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hu-HU" sz="54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VISZONT</a:t>
            </a:r>
            <a:r>
              <a:rPr lang="x-none" sz="540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a:t>
            </a:r>
            <a:endParaRPr lang="en-US" sz="5400" b="1" dirty="0">
              <a:ln/>
              <a:solidFill>
                <a:schemeClr val="accent4"/>
              </a:solidFill>
            </a:endParaRPr>
          </a:p>
        </p:txBody>
      </p:sp>
    </p:spTree>
    <p:extLst>
      <p:ext uri="{BB962C8B-B14F-4D97-AF65-F5344CB8AC3E}">
        <p14:creationId xmlns:p14="http://schemas.microsoft.com/office/powerpoint/2010/main" val="25643499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8363" y="2732601"/>
            <a:ext cx="4249297" cy="3917852"/>
          </a:xfrm>
          <a:prstGeom prst="rect">
            <a:avLst/>
          </a:prstGeom>
          <a:effectLst>
            <a:softEdge rad="0"/>
          </a:effectLst>
        </p:spPr>
      </p:pic>
      <p:sp>
        <p:nvSpPr>
          <p:cNvPr id="3" name="Content Placeholder 2"/>
          <p:cNvSpPr>
            <a:spLocks noGrp="1"/>
          </p:cNvSpPr>
          <p:nvPr>
            <p:ph idx="1"/>
          </p:nvPr>
        </p:nvSpPr>
        <p:spPr>
          <a:xfrm>
            <a:off x="978877" y="962768"/>
            <a:ext cx="10515600" cy="4351338"/>
          </a:xfrm>
        </p:spPr>
        <p:txBody>
          <a:bodyPr/>
          <a:lstStyle/>
          <a:p>
            <a:pPr marL="0" indent="0" algn="just">
              <a:buNone/>
            </a:pPr>
            <a:r>
              <a:rPr lang="x-none" smtClean="0">
                <a:solidFill>
                  <a:schemeClr val="accent1">
                    <a:lumMod val="75000"/>
                  </a:schemeClr>
                </a:solidFill>
                <a:latin typeface="Arial Black" panose="020B0A04020102020204" pitchFamily="34" charset="0"/>
              </a:rPr>
              <a:t>...</a:t>
            </a:r>
            <a:r>
              <a:rPr lang="hu-HU" dirty="0" smtClean="0">
                <a:solidFill>
                  <a:schemeClr val="accent1">
                    <a:lumMod val="75000"/>
                  </a:schemeClr>
                </a:solidFill>
                <a:latin typeface="Arial Black" panose="020B0A04020102020204" pitchFamily="34" charset="0"/>
              </a:rPr>
              <a:t> a </a:t>
            </a:r>
            <a:r>
              <a:rPr lang="en-GB" dirty="0" err="1" smtClean="0">
                <a:solidFill>
                  <a:schemeClr val="accent1">
                    <a:lumMod val="75000"/>
                  </a:schemeClr>
                </a:solidFill>
                <a:latin typeface="Arial Black" panose="020B0A04020102020204" pitchFamily="34" charset="0"/>
              </a:rPr>
              <a:t>mobil</a:t>
            </a:r>
            <a:r>
              <a:rPr lang="hu-HU" dirty="0" smtClean="0">
                <a:solidFill>
                  <a:schemeClr val="accent1">
                    <a:lumMod val="75000"/>
                  </a:schemeClr>
                </a:solidFill>
                <a:latin typeface="Arial Black" panose="020B0A04020102020204" pitchFamily="34" charset="0"/>
              </a:rPr>
              <a:t> és az </a:t>
            </a:r>
            <a:r>
              <a:rPr lang="en-GB" dirty="0" smtClean="0">
                <a:solidFill>
                  <a:schemeClr val="accent1">
                    <a:lumMod val="75000"/>
                  </a:schemeClr>
                </a:solidFill>
                <a:latin typeface="Arial Black" panose="020B0A04020102020204" pitchFamily="34" charset="0"/>
              </a:rPr>
              <a:t>internet</a:t>
            </a:r>
            <a:r>
              <a:rPr lang="en-GB" dirty="0">
                <a:solidFill>
                  <a:schemeClr val="accent1">
                    <a:lumMod val="75000"/>
                  </a:schemeClr>
                </a:solidFill>
                <a:latin typeface="Arial Black" panose="020B0A04020102020204" pitchFamily="34" charset="0"/>
              </a:rPr>
              <a:t>, </a:t>
            </a:r>
            <a:r>
              <a:rPr lang="hu-HU" dirty="0" smtClean="0">
                <a:solidFill>
                  <a:schemeClr val="accent1">
                    <a:lumMod val="75000"/>
                  </a:schemeClr>
                </a:solidFill>
                <a:latin typeface="Arial Black" panose="020B0A04020102020204" pitchFamily="34" charset="0"/>
              </a:rPr>
              <a:t>minden lehetőségével együtt is csak egy eszköz. Sajnos, léteznek olyan személyek, akik ezzel bántanak és zaklatnak másokat. Az ő kezükben a mobil és az internet hatalmi fegyverré válik. </a:t>
            </a:r>
            <a:endParaRPr lang="en-GB" dirty="0">
              <a:solidFill>
                <a:schemeClr val="accent1">
                  <a:lumMod val="75000"/>
                </a:schemeClr>
              </a:solidFill>
              <a:latin typeface="Arial Black" panose="020B0A04020102020204" pitchFamily="34"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514457">
            <a:off x="7733861" y="3475818"/>
            <a:ext cx="2266950" cy="3057525"/>
          </a:xfrm>
          <a:prstGeom prst="rect">
            <a:avLst/>
          </a:prstGeom>
          <a:effectLst>
            <a:softEdge rad="444500"/>
          </a:effectLst>
        </p:spPr>
      </p:pic>
    </p:spTree>
    <p:extLst>
      <p:ext uri="{BB962C8B-B14F-4D97-AF65-F5344CB8AC3E}">
        <p14:creationId xmlns:p14="http://schemas.microsoft.com/office/powerpoint/2010/main" val="33182408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4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Mit tegyek ha szembesülök az elektronikus erőszakkal</a:t>
            </a:r>
            <a:r>
              <a:rPr lang="x-none" b="1"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a:t>
            </a:r>
            <a:endParaRPr lang="en-GB"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3" name="Content Placeholder 2"/>
          <p:cNvSpPr>
            <a:spLocks noGrp="1"/>
          </p:cNvSpPr>
          <p:nvPr>
            <p:ph idx="1"/>
          </p:nvPr>
        </p:nvSpPr>
        <p:spPr>
          <a:xfrm>
            <a:off x="838200" y="2078288"/>
            <a:ext cx="10515600" cy="4351338"/>
          </a:xfrm>
        </p:spPr>
        <p:txBody>
          <a:bodyPr>
            <a:normAutofit/>
          </a:bodyPr>
          <a:lstStyle/>
          <a:p>
            <a:pPr marL="299085" indent="-286385">
              <a:lnSpc>
                <a:spcPct val="100000"/>
              </a:lnSpc>
              <a:spcBef>
                <a:spcPts val="100"/>
              </a:spcBef>
              <a:buClr>
                <a:srgbClr val="0AD0D9"/>
              </a:buClr>
              <a:buFont typeface="Arial"/>
              <a:buChar char="•"/>
              <a:tabLst>
                <a:tab pos="299085" algn="l"/>
                <a:tab pos="299720" algn="l"/>
                <a:tab pos="1332230" algn="l"/>
                <a:tab pos="2235835" algn="l"/>
                <a:tab pos="3708400" algn="l"/>
                <a:tab pos="4690110" algn="l"/>
                <a:tab pos="5825490" algn="l"/>
                <a:tab pos="7814945" algn="l"/>
              </a:tabLst>
            </a:pPr>
            <a:r>
              <a:rPr lang="en-GB" b="1" dirty="0" smtClean="0">
                <a:cs typeface="Calibri"/>
              </a:rPr>
              <a:t>Ne</a:t>
            </a:r>
            <a:r>
              <a:rPr lang="hu-HU" b="1" dirty="0" smtClean="0">
                <a:cs typeface="Calibri"/>
              </a:rPr>
              <a:t> nézd </a:t>
            </a:r>
            <a:r>
              <a:rPr lang="en-GB" b="1" spc="-5" dirty="0" smtClean="0">
                <a:cs typeface="Calibri"/>
              </a:rPr>
              <a:t>„</a:t>
            </a:r>
            <a:r>
              <a:rPr lang="hu-HU" b="1" spc="-5" dirty="0" smtClean="0">
                <a:cs typeface="Calibri"/>
              </a:rPr>
              <a:t>keresztbe tett kézzel</a:t>
            </a:r>
            <a:r>
              <a:rPr lang="en-GB" b="1" spc="-5" dirty="0" smtClean="0">
                <a:cs typeface="Calibri"/>
              </a:rPr>
              <a:t>"</a:t>
            </a:r>
            <a:r>
              <a:rPr lang="en-GB" b="1" dirty="0" smtClean="0">
                <a:cs typeface="Calibri"/>
              </a:rPr>
              <a:t>.</a:t>
            </a:r>
            <a:r>
              <a:rPr lang="x-none" b="1" smtClean="0">
                <a:cs typeface="Calibri"/>
              </a:rPr>
              <a:t> </a:t>
            </a:r>
            <a:r>
              <a:rPr lang="hu-HU" b="1" dirty="0" smtClean="0">
                <a:cs typeface="Calibri"/>
              </a:rPr>
              <a:t>Mutass felelősséget és együttérzést (szolidaritást).</a:t>
            </a:r>
            <a:endParaRPr lang="en-GB" dirty="0">
              <a:cs typeface="Calibri"/>
            </a:endParaRPr>
          </a:p>
          <a:p>
            <a:pPr marL="299085" indent="-286385">
              <a:lnSpc>
                <a:spcPct val="100000"/>
              </a:lnSpc>
              <a:buClr>
                <a:srgbClr val="0AD0D9"/>
              </a:buClr>
              <a:buFont typeface="Arial"/>
              <a:buChar char="•"/>
              <a:tabLst>
                <a:tab pos="299085" algn="l"/>
                <a:tab pos="299720" algn="l"/>
              </a:tabLst>
            </a:pPr>
            <a:r>
              <a:rPr lang="en-GB" b="1" u="sng" dirty="0" smtClean="0">
                <a:cs typeface="Calibri"/>
              </a:rPr>
              <a:t>Ne</a:t>
            </a:r>
            <a:r>
              <a:rPr lang="hu-HU" b="1" u="sng" dirty="0" smtClean="0">
                <a:cs typeface="Calibri"/>
              </a:rPr>
              <a:t> kapcsolódj be az erőszakba </a:t>
            </a:r>
            <a:r>
              <a:rPr lang="en-GB" b="1" dirty="0" smtClean="0">
                <a:cs typeface="Calibri"/>
              </a:rPr>
              <a:t> </a:t>
            </a:r>
            <a:r>
              <a:rPr lang="hu-HU" b="1" dirty="0" smtClean="0">
                <a:cs typeface="Calibri"/>
              </a:rPr>
              <a:t>és fokozd a rossz érzéseket</a:t>
            </a:r>
            <a:r>
              <a:rPr lang="en-GB" b="1" spc="-5" dirty="0" smtClean="0">
                <a:cs typeface="Calibri"/>
              </a:rPr>
              <a:t>.</a:t>
            </a:r>
            <a:endParaRPr lang="en-GB" dirty="0">
              <a:cs typeface="Calibri"/>
            </a:endParaRPr>
          </a:p>
          <a:p>
            <a:pPr marL="299085" marR="5080" indent="-286385" algn="just">
              <a:lnSpc>
                <a:spcPct val="100000"/>
              </a:lnSpc>
              <a:buClr>
                <a:srgbClr val="0AD0D9"/>
              </a:buClr>
              <a:buFont typeface="Arial"/>
              <a:buChar char="•"/>
              <a:tabLst>
                <a:tab pos="299720" algn="l"/>
              </a:tabLst>
            </a:pPr>
            <a:r>
              <a:rPr lang="hu-HU" b="1" u="sng" spc="-5" dirty="0" smtClean="0">
                <a:cs typeface="Calibri"/>
              </a:rPr>
              <a:t>TÁMOGASD</a:t>
            </a:r>
            <a:r>
              <a:rPr lang="en-GB" b="1" spc="-5" dirty="0" smtClean="0">
                <a:cs typeface="Calibri"/>
              </a:rPr>
              <a:t> </a:t>
            </a:r>
            <a:r>
              <a:rPr lang="hu-HU" b="1" spc="-5" dirty="0" smtClean="0">
                <a:cs typeface="Calibri"/>
              </a:rPr>
              <a:t>a személyt aki tűri az erőszakot</a:t>
            </a:r>
            <a:r>
              <a:rPr lang="en-GB" spc="-5" dirty="0" smtClean="0">
                <a:cs typeface="Calibri"/>
              </a:rPr>
              <a:t>: </a:t>
            </a:r>
            <a:r>
              <a:rPr lang="hu-HU" spc="-5" dirty="0" smtClean="0">
                <a:cs typeface="Calibri"/>
              </a:rPr>
              <a:t>segíts neki hogy a megfelelő védelmi intézkedéseket megtegye; támogasd hogy bejelentse az erőszakot vagy segítséget kérjen; hallgasd meg. </a:t>
            </a:r>
            <a:endParaRPr lang="hu-HU" dirty="0" smtClean="0">
              <a:cs typeface="Calibri"/>
            </a:endParaRPr>
          </a:p>
          <a:p>
            <a:pPr marL="299085" marR="5080" indent="-286385" algn="just">
              <a:lnSpc>
                <a:spcPct val="100000"/>
              </a:lnSpc>
              <a:buClr>
                <a:srgbClr val="0AD0D9"/>
              </a:buClr>
              <a:buFont typeface="Arial"/>
              <a:buChar char="•"/>
              <a:tabLst>
                <a:tab pos="299720" algn="l"/>
              </a:tabLst>
            </a:pPr>
            <a:r>
              <a:rPr lang="hu-HU" dirty="0" smtClean="0"/>
              <a:t>Jelentsd az osztályfőnöködnek, a szülőknek, pedagógusnak, pszichológusnak, vagy bárkinek, akiben megbízol. </a:t>
            </a:r>
            <a:endParaRPr lang="en-GB" dirty="0"/>
          </a:p>
        </p:txBody>
      </p:sp>
    </p:spTree>
    <p:extLst>
      <p:ext uri="{BB962C8B-B14F-4D97-AF65-F5344CB8AC3E}">
        <p14:creationId xmlns:p14="http://schemas.microsoft.com/office/powerpoint/2010/main" val="31461487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616383">
            <a:off x="-145806" y="106305"/>
            <a:ext cx="3676796" cy="2708479"/>
          </a:xfrm>
          <a:prstGeom prst="rect">
            <a:avLst/>
          </a:prstGeom>
          <a:effectLst>
            <a:softEdge rad="584200"/>
          </a:effectLst>
        </p:spPr>
      </p:pic>
      <p:pic>
        <p:nvPicPr>
          <p:cNvPr id="3" name="Picture 2"/>
          <p:cNvPicPr>
            <a:picLocks noChangeAspect="1"/>
          </p:cNvPicPr>
          <p:nvPr/>
        </p:nvPicPr>
        <p:blipFill rotWithShape="1">
          <a:blip r:embed="rId3">
            <a:extLst>
              <a:ext uri="{28A0092B-C50C-407E-A947-70E740481C1C}">
                <a14:useLocalDpi xmlns:a14="http://schemas.microsoft.com/office/drawing/2010/main" val="0"/>
              </a:ext>
            </a:extLst>
          </a:blip>
          <a:srcRect l="1" t="13128" r="613" b="23898"/>
          <a:stretch/>
        </p:blipFill>
        <p:spPr>
          <a:xfrm>
            <a:off x="3591731" y="2307102"/>
            <a:ext cx="8738382" cy="4318782"/>
          </a:xfrm>
          <a:prstGeom prst="rect">
            <a:avLst/>
          </a:prstGeom>
          <a:effectLst>
            <a:softEdge rad="406400"/>
          </a:effectLst>
        </p:spPr>
      </p:pic>
    </p:spTree>
    <p:extLst>
      <p:ext uri="{BB962C8B-B14F-4D97-AF65-F5344CB8AC3E}">
        <p14:creationId xmlns:p14="http://schemas.microsoft.com/office/powerpoint/2010/main" val="10923510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TotalTime>
  <Words>296</Words>
  <Application>Microsoft Office PowerPoint</Application>
  <PresentationFormat>Custom</PresentationFormat>
  <Paragraphs>31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ELEKTRONIKUS ERŐSZAK</vt:lpstr>
      <vt:lpstr>Mi az  ELEKTRONIKUS ERŐSZAK?</vt:lpstr>
      <vt:lpstr>Hogyan mutatkozik meg:</vt:lpstr>
      <vt:lpstr>LEGYÉL ÓVATOS! </vt:lpstr>
      <vt:lpstr>PowerPoint Presentation</vt:lpstr>
      <vt:lpstr>Mit tegyek ha szembesülök az elektronikus erőszakkal?</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ELEKTRONSKO NASILJE</dc:title>
  <dc:creator>Maja</dc:creator>
  <cp:lastModifiedBy>Poljoprivredna skola</cp:lastModifiedBy>
  <cp:revision>24</cp:revision>
  <dcterms:created xsi:type="dcterms:W3CDTF">2020-03-25T17:45:38Z</dcterms:created>
  <dcterms:modified xsi:type="dcterms:W3CDTF">2020-03-26T06:08:12Z</dcterms:modified>
</cp:coreProperties>
</file>