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8058A0-A120-423A-AEA3-5B017BA6A85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4F55FD-CC7B-466E-80AA-C2A723976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68" y="2401957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o-RO" sz="8800" b="1" dirty="0" smtClean="0">
                <a:solidFill>
                  <a:srgbClr val="FF0000"/>
                </a:solidFill>
              </a:rPr>
              <a:t>Sistemul circulator</a:t>
            </a:r>
            <a:endParaRPr lang="en-US" sz="8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70599" y="4881292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1696" y="206099"/>
            <a:ext cx="10515600" cy="668545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Vase de sânge mici și mari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9486" y="811143"/>
            <a:ext cx="4334497" cy="58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5095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Caracteristicile generale ale sistemului circulator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843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 smtClean="0"/>
              <a:t>Vasele de sânge formează un sistem circulator închis, al cărui organ central este inima.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Rol</a:t>
            </a:r>
            <a:r>
              <a:rPr lang="ro-RO" dirty="0" smtClean="0"/>
              <a:t>: Mișcarea sângelui,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Transportul </a:t>
            </a:r>
            <a:r>
              <a:rPr lang="ro-RO" dirty="0" smtClean="0"/>
              <a:t>nutrienților, al produselor de descompunere și al gazelor respiratorii,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Coordonează </a:t>
            </a:r>
            <a:r>
              <a:rPr lang="ro-RO" dirty="0" smtClean="0"/>
              <a:t>funcționarea organismului cu ajutorul diferitelor substanțe (de exemplu, vitamine, anticorpi, hormoni)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Participă </a:t>
            </a:r>
            <a:r>
              <a:rPr lang="ro-RO" dirty="0" smtClean="0"/>
              <a:t>la termoreglare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Rol </a:t>
            </a:r>
            <a:r>
              <a:rPr lang="ro-RO" dirty="0" smtClean="0"/>
              <a:t>de tampon – Menține pH-ul organismului în echilibru cu ajutorul substanțelor tampon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5193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47868"/>
            <a:ext cx="10515600" cy="864705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Structura sistemului circulator </a:t>
            </a: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838200" y="1484243"/>
            <a:ext cx="10515600" cy="5165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Sistemul circulator este alcătuit din: </a:t>
            </a:r>
            <a:endParaRPr lang="ro-RO" dirty="0" smtClean="0"/>
          </a:p>
          <a:p>
            <a:pPr marL="0" indent="0">
              <a:buFontTx/>
              <a:buChar char="-"/>
            </a:pPr>
            <a:r>
              <a:rPr lang="ro-RO" dirty="0" smtClean="0"/>
              <a:t>circulația </a:t>
            </a:r>
            <a:r>
              <a:rPr lang="ro-RO" dirty="0" smtClean="0"/>
              <a:t>sângelui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- </a:t>
            </a:r>
            <a:r>
              <a:rPr lang="ro-RO" dirty="0" smtClean="0"/>
              <a:t>circulația limfei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ro-RO" dirty="0" smtClean="0"/>
              <a:t>Părțile sistemului circulator: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 </a:t>
            </a:r>
            <a:r>
              <a:rPr lang="ro-RO" dirty="0" smtClean="0"/>
              <a:t>- inima </a:t>
            </a:r>
            <a:r>
              <a:rPr lang="ro-RO" dirty="0" smtClean="0"/>
              <a:t>→ organul central al sistemului circulator</a:t>
            </a:r>
            <a:endParaRPr lang="hu-HU" dirty="0" smtClean="0"/>
          </a:p>
          <a:p>
            <a:pPr>
              <a:buNone/>
            </a:pPr>
            <a:r>
              <a:rPr lang="ro-RO" dirty="0" smtClean="0"/>
              <a:t>-vasele </a:t>
            </a:r>
            <a:r>
              <a:rPr lang="ro-RO" dirty="0" smtClean="0"/>
              <a:t>de sânge (artere, vene, capilare) ale sistemului </a:t>
            </a:r>
            <a:r>
              <a:rPr lang="ro-RO" dirty="0" smtClean="0"/>
              <a:t>circulato</a:t>
            </a:r>
            <a:r>
              <a:rPr lang="hu-HU" dirty="0" smtClean="0"/>
              <a:t>r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- </a:t>
            </a:r>
            <a:r>
              <a:rPr lang="ro-RO" dirty="0" smtClean="0"/>
              <a:t>partea periferică a vaselor limfatice</a:t>
            </a: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393358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o-RO" sz="4800" dirty="0" smtClean="0">
                <a:solidFill>
                  <a:srgbClr val="FF0000"/>
                </a:solidFill>
              </a:rPr>
              <a:t>Tipuri de vase de sânge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520147" y="1507435"/>
            <a:ext cx="10952922" cy="5014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• </a:t>
            </a:r>
            <a:r>
              <a:rPr lang="ro-RO" b="1" dirty="0" smtClean="0"/>
              <a:t>Arteră (artera, aorta, distribuitor</a:t>
            </a:r>
            <a:r>
              <a:rPr lang="ro-RO" dirty="0" smtClean="0"/>
              <a:t>) flux sanguin: de la inimă la periferie (centrifugal), perete gros, regulat rotund, de obicei gol după </a:t>
            </a:r>
            <a:r>
              <a:rPr lang="ro-RO" dirty="0" smtClean="0"/>
              <a:t>moarte</a:t>
            </a:r>
          </a:p>
          <a:p>
            <a:pPr marL="0" indent="0">
              <a:buNone/>
            </a:pPr>
            <a:r>
              <a:rPr lang="hu-HU" dirty="0" smtClean="0"/>
              <a:t>  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• </a:t>
            </a:r>
            <a:r>
              <a:rPr lang="ro-RO" b="1" dirty="0" smtClean="0"/>
              <a:t>Venă (retur, vas colector) </a:t>
            </a:r>
            <a:r>
              <a:rPr lang="ro-RO" dirty="0" smtClean="0"/>
              <a:t>flux sanguin: de la periferie spre inimă (centripet), peretele este mai subțire, oval și aplatizat, de obicei sângele rămâne în ea după moarte, are </a:t>
            </a:r>
            <a:r>
              <a:rPr lang="ro-RO" dirty="0" smtClean="0"/>
              <a:t>valve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• </a:t>
            </a:r>
            <a:r>
              <a:rPr lang="ro-RO" b="1" dirty="0" smtClean="0"/>
              <a:t>Rețeaua capilară </a:t>
            </a:r>
            <a:r>
              <a:rPr lang="ro-RO" dirty="0" smtClean="0"/>
              <a:t>conectează arteriolele (arterele mici) și venulele (venele mici)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8168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205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Structura peretelui vasului de sânge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37930" y="1480930"/>
            <a:ext cx="11618844" cy="4989444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 smtClean="0"/>
              <a:t>Stratul exterior</a:t>
            </a:r>
            <a:r>
              <a:rPr lang="ro-RO" dirty="0" smtClean="0"/>
              <a:t> (tunica adventicia) are următoarele caracteristici: </a:t>
            </a:r>
            <a:endParaRPr lang="ro-RO" dirty="0" smtClean="0"/>
          </a:p>
          <a:p>
            <a:r>
              <a:rPr lang="ro-RO" dirty="0" smtClean="0"/>
              <a:t>- </a:t>
            </a:r>
            <a:r>
              <a:rPr lang="ro-RO" dirty="0" smtClean="0"/>
              <a:t>țesut conjunctiv lax cu fibre elastice </a:t>
            </a:r>
            <a:endParaRPr lang="ro-RO" dirty="0" smtClean="0"/>
          </a:p>
          <a:p>
            <a:r>
              <a:rPr lang="ro-RO" dirty="0" smtClean="0"/>
              <a:t>- </a:t>
            </a:r>
            <a:r>
              <a:rPr lang="ro-RO" dirty="0" smtClean="0"/>
              <a:t>conectează vasele de sânge cu țesuturile </a:t>
            </a:r>
            <a:r>
              <a:rPr lang="ro-RO" dirty="0" smtClean="0"/>
              <a:t>înconjurătoare</a:t>
            </a:r>
          </a:p>
          <a:p>
            <a:endParaRPr lang="hu-HU" dirty="0" smtClean="0"/>
          </a:p>
          <a:p>
            <a:r>
              <a:rPr lang="ro-RO" b="1" dirty="0" smtClean="0"/>
              <a:t>Caracteristicile stratului mijlociu </a:t>
            </a:r>
            <a:r>
              <a:rPr lang="ro-RO" dirty="0" smtClean="0"/>
              <a:t>(tunica medie): </a:t>
            </a:r>
            <a:endParaRPr lang="ro-RO" dirty="0" smtClean="0"/>
          </a:p>
          <a:p>
            <a:r>
              <a:rPr lang="ro-RO" dirty="0" smtClean="0"/>
              <a:t>- </a:t>
            </a:r>
            <a:r>
              <a:rPr lang="ro-RO" dirty="0" smtClean="0"/>
              <a:t>celule musculare netede </a:t>
            </a:r>
            <a:endParaRPr lang="ro-RO" dirty="0" smtClean="0"/>
          </a:p>
          <a:p>
            <a:r>
              <a:rPr lang="ro-RO" dirty="0" smtClean="0"/>
              <a:t>- </a:t>
            </a:r>
            <a:r>
              <a:rPr lang="ro-RO" dirty="0" smtClean="0"/>
              <a:t>colagen și fibre elastice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ro-RO" b="1" dirty="0" smtClean="0"/>
              <a:t>Caracteristicile stratului interior </a:t>
            </a:r>
            <a:r>
              <a:rPr lang="ro-RO" dirty="0" smtClean="0"/>
              <a:t>(tunica intima): </a:t>
            </a:r>
            <a:endParaRPr lang="ro-RO" dirty="0" smtClean="0"/>
          </a:p>
          <a:p>
            <a:r>
              <a:rPr lang="ro-RO" dirty="0" smtClean="0"/>
              <a:t>- </a:t>
            </a:r>
            <a:r>
              <a:rPr lang="ro-RO" dirty="0" smtClean="0"/>
              <a:t>membrană elastică subțire </a:t>
            </a:r>
            <a:endParaRPr lang="ro-RO" dirty="0" smtClean="0"/>
          </a:p>
          <a:p>
            <a:r>
              <a:rPr lang="ro-RO" dirty="0" smtClean="0"/>
              <a:t>- </a:t>
            </a:r>
            <a:r>
              <a:rPr lang="ro-RO" dirty="0" smtClean="0"/>
              <a:t>endoteliu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48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4887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Structura peretelui vasului de sânge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583" y="940352"/>
            <a:ext cx="6362078" cy="570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160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901"/>
          </a:xfrm>
        </p:spPr>
        <p:txBody>
          <a:bodyPr/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Structura externă a inimii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49487" y="1302026"/>
            <a:ext cx="5317435" cy="5555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Arterele coronare ale inimii, care furnizează hrană mușchiului cardiac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81400" y="1862137"/>
            <a:ext cx="5343525" cy="3971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289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36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</a:rPr>
              <a:t>Structura internă a inimii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78" y="1222513"/>
            <a:ext cx="5993295" cy="5377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20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</TotalTime>
  <Words>300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Sistemul circulator</vt:lpstr>
      <vt:lpstr>Caracteristicile generale ale sistemului circulator</vt:lpstr>
      <vt:lpstr>Structura sistemului circulator  </vt:lpstr>
      <vt:lpstr>Tipuri de vase de sânge</vt:lpstr>
      <vt:lpstr>Structura peretelui vasului de sânge</vt:lpstr>
      <vt:lpstr>Structura peretelui vasului de sânge</vt:lpstr>
      <vt:lpstr>Structura externă a inimii</vt:lpstr>
      <vt:lpstr>Arterele coronare ale inimii, care furnizează hrană mușchiului cardiac</vt:lpstr>
      <vt:lpstr>Structura internă a inimii</vt:lpstr>
      <vt:lpstr>Vase de sânge mici și mari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keringési rendszer általános jellemzői</dc:title>
  <dc:creator>Zsolt</dc:creator>
  <cp:lastModifiedBy>User</cp:lastModifiedBy>
  <cp:revision>19</cp:revision>
  <dcterms:created xsi:type="dcterms:W3CDTF">2021-01-22T17:42:50Z</dcterms:created>
  <dcterms:modified xsi:type="dcterms:W3CDTF">2026-04-13T14:08:17Z</dcterms:modified>
</cp:coreProperties>
</file>