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Montserrat" panose="020B0604020202020204" charset="0"/>
      <p:regular r:id="rId13"/>
    </p:embeddedFont>
    <p:embeddedFont>
      <p:font typeface="Poppins" panose="020B0604020202020204" charset="0"/>
      <p:regular r:id="rId14"/>
    </p:embeddedFont>
    <p:embeddedFont>
      <p:font typeface="Open Sans Bold" panose="020B0604020202020204" charset="0"/>
      <p:regular r:id="rId15"/>
    </p:embeddedFont>
    <p:embeddedFont>
      <p:font typeface="Poppins Bold" panose="020B0604020202020204" charset="0"/>
      <p:regular r:id="rId16"/>
    </p:embeddedFont>
    <p:embeddedFont>
      <p:font typeface="Calibri" panose="020F050202020403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0" d="100"/>
          <a:sy n="80" d="100"/>
        </p:scale>
        <p:origin x="14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1.png"/><Relationship Id="rId3" Type="http://schemas.microsoft.com/office/2007/relationships/media" Target="../media/media4.mp4"/><Relationship Id="rId7" Type="http://schemas.openxmlformats.org/officeDocument/2006/relationships/image" Target="../media/image20.svg"/><Relationship Id="rId12" Type="http://schemas.openxmlformats.org/officeDocument/2006/relationships/image" Target="../media/image23.sv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slideLayout" Target="../slideLayouts/slideLayout7.xml"/><Relationship Id="rId9" Type="http://schemas.openxmlformats.org/officeDocument/2006/relationships/image" Target="../media/image20.png"/><Relationship Id="rId14"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hyperlink" Target="https://wordwall.net/hu/resource/105393361" TargetMode="External"/><Relationship Id="rId3" Type="http://schemas.openxmlformats.org/officeDocument/2006/relationships/hyperlink" Target="https://bookline.hu/szerzo/soltesz-andras/13071629?page=1" TargetMode="External"/><Relationship Id="rId7" Type="http://schemas.openxmlformats.org/officeDocument/2006/relationships/image" Target="../media/image28.sv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1.svg"/><Relationship Id="rId10" Type="http://schemas.openxmlformats.org/officeDocument/2006/relationships/image" Target="../media/image30.svg"/><Relationship Id="rId4" Type="http://schemas.openxmlformats.org/officeDocument/2006/relationships/image" Target="../media/image14.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jpeg"/><Relationship Id="rId5" Type="http://schemas.openxmlformats.org/officeDocument/2006/relationships/image" Target="../media/image11.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759" r="-15759" b="-75472"/>
            </a:stretch>
          </a:blipFill>
        </p:spPr>
      </p:sp>
      <p:sp>
        <p:nvSpPr>
          <p:cNvPr id="3" name="Freeform 3"/>
          <p:cNvSpPr/>
          <p:nvPr/>
        </p:nvSpPr>
        <p:spPr>
          <a:xfrm>
            <a:off x="13411811" y="104207"/>
            <a:ext cx="4719145" cy="1848987"/>
          </a:xfrm>
          <a:custGeom>
            <a:avLst/>
            <a:gdLst/>
            <a:ahLst/>
            <a:cxnLst/>
            <a:rect l="l" t="t" r="r" b="b"/>
            <a:pathLst>
              <a:path w="4719145" h="1848987">
                <a:moveTo>
                  <a:pt x="0" y="0"/>
                </a:moveTo>
                <a:lnTo>
                  <a:pt x="4719145" y="0"/>
                </a:lnTo>
                <a:lnTo>
                  <a:pt x="4719145" y="1848986"/>
                </a:lnTo>
                <a:lnTo>
                  <a:pt x="0" y="1848986"/>
                </a:lnTo>
                <a:lnTo>
                  <a:pt x="0" y="0"/>
                </a:lnTo>
                <a:close/>
              </a:path>
            </a:pathLst>
          </a:custGeom>
          <a:blipFill>
            <a:blip r:embed="rId3"/>
            <a:stretch>
              <a:fillRect l="-937" r="-1766"/>
            </a:stretch>
          </a:blipFill>
        </p:spPr>
      </p:sp>
      <p:sp>
        <p:nvSpPr>
          <p:cNvPr id="4" name="TextBox 4"/>
          <p:cNvSpPr txBox="1"/>
          <p:nvPr/>
        </p:nvSpPr>
        <p:spPr>
          <a:xfrm>
            <a:off x="1915156" y="7003619"/>
            <a:ext cx="1676946" cy="266700"/>
          </a:xfrm>
          <a:prstGeom prst="rect">
            <a:avLst/>
          </a:prstGeom>
        </p:spPr>
        <p:txBody>
          <a:bodyPr lIns="0" tIns="0" rIns="0" bIns="0" rtlCol="0" anchor="t">
            <a:spAutoFit/>
          </a:bodyPr>
          <a:lstStyle/>
          <a:p>
            <a:pPr algn="ctr">
              <a:lnSpc>
                <a:spcPts val="2160"/>
              </a:lnSpc>
            </a:pPr>
            <a:r>
              <a:rPr lang="en-US" sz="1800">
                <a:solidFill>
                  <a:srgbClr val="FFFFFF"/>
                </a:solidFill>
                <a:latin typeface="Montserrat"/>
                <a:ea typeface="Montserrat"/>
                <a:cs typeface="Montserrat"/>
                <a:sym typeface="Montserrat"/>
              </a:rPr>
              <a:t>Start Slide</a:t>
            </a:r>
          </a:p>
        </p:txBody>
      </p:sp>
      <p:sp>
        <p:nvSpPr>
          <p:cNvPr id="5" name="TextBox 5"/>
          <p:cNvSpPr txBox="1"/>
          <p:nvPr/>
        </p:nvSpPr>
        <p:spPr>
          <a:xfrm>
            <a:off x="331840" y="84567"/>
            <a:ext cx="9936450" cy="3930676"/>
          </a:xfrm>
          <a:prstGeom prst="rect">
            <a:avLst/>
          </a:prstGeom>
        </p:spPr>
        <p:txBody>
          <a:bodyPr lIns="0" tIns="0" rIns="0" bIns="0" rtlCol="0" anchor="t">
            <a:spAutoFit/>
          </a:bodyPr>
          <a:lstStyle/>
          <a:p>
            <a:pPr algn="ctr">
              <a:lnSpc>
                <a:spcPts val="15398"/>
              </a:lnSpc>
              <a:spcBef>
                <a:spcPct val="0"/>
              </a:spcBef>
            </a:pPr>
            <a:r>
              <a:rPr lang="en-US" sz="10998" b="1" dirty="0" err="1">
                <a:solidFill>
                  <a:srgbClr val="000000"/>
                </a:solidFill>
                <a:latin typeface="Poppins Bold"/>
                <a:ea typeface="Poppins Bold"/>
                <a:cs typeface="Poppins Bold"/>
                <a:sym typeface="Poppins Bold"/>
              </a:rPr>
              <a:t>Terapii</a:t>
            </a:r>
            <a:r>
              <a:rPr lang="en-US" sz="10998" b="1" dirty="0">
                <a:solidFill>
                  <a:srgbClr val="000000"/>
                </a:solidFill>
                <a:latin typeface="Poppins Bold"/>
                <a:ea typeface="Poppins Bold"/>
                <a:cs typeface="Poppins Bold"/>
                <a:sym typeface="Poppins Bold"/>
              </a:rPr>
              <a:t> alternative</a:t>
            </a:r>
            <a:endParaRPr lang="en-US" sz="10998" b="1" dirty="0">
              <a:solidFill>
                <a:srgbClr val="000000"/>
              </a:solidFill>
              <a:latin typeface="Poppins Bold"/>
              <a:ea typeface="Poppins Bold"/>
              <a:cs typeface="Poppins Bold"/>
              <a:sym typeface="Poppins Bold"/>
            </a:endParaRPr>
          </a:p>
        </p:txBody>
      </p:sp>
      <p:sp>
        <p:nvSpPr>
          <p:cNvPr id="6" name="Freeform 6"/>
          <p:cNvSpPr/>
          <p:nvPr/>
        </p:nvSpPr>
        <p:spPr>
          <a:xfrm>
            <a:off x="11279141" y="8724609"/>
            <a:ext cx="7008859" cy="1562391"/>
          </a:xfrm>
          <a:custGeom>
            <a:avLst/>
            <a:gdLst/>
            <a:ahLst/>
            <a:cxnLst/>
            <a:rect l="l" t="t" r="r" b="b"/>
            <a:pathLst>
              <a:path w="7008859" h="1562391">
                <a:moveTo>
                  <a:pt x="0" y="0"/>
                </a:moveTo>
                <a:lnTo>
                  <a:pt x="7008859" y="0"/>
                </a:lnTo>
                <a:lnTo>
                  <a:pt x="7008859" y="1562391"/>
                </a:lnTo>
                <a:lnTo>
                  <a:pt x="0" y="1562391"/>
                </a:lnTo>
                <a:lnTo>
                  <a:pt x="0" y="0"/>
                </a:lnTo>
                <a:close/>
              </a:path>
            </a:pathLst>
          </a:custGeom>
          <a:blipFill>
            <a:blip r:embed="rId4"/>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89364" y="1249927"/>
            <a:ext cx="11948635" cy="1194863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B36C"/>
            </a:solidFill>
          </p:spPr>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pic>
        <p:nvPicPr>
          <p:cNvPr id="5" name="Picture 5">
            <a:hlinkClick r:id="" action="ppaction://media"/>
          </p:cNvPr>
          <p:cNvPicPr>
            <a:picLocks noChangeAspect="1"/>
          </p:cNvPicPr>
          <p:nvPr>
            <a:videoFile r:link="rId1"/>
            <p:extLst>
              <p:ext uri="{DAA4B4D4-6D71-4841-9C94-3DE7FCFB9230}">
                <p14:media xmlns:p14="http://schemas.microsoft.com/office/powerpoint/2010/main" r:embed="rId2">
                  <p14:trim st="4280" end="3679.5"/>
                </p14:media>
              </p:ext>
            </p:extLst>
          </p:nvPr>
        </p:nvPicPr>
        <p:blipFill>
          <a:blip r:embed="rId5"/>
          <a:srcRect/>
          <a:stretch>
            <a:fillRect/>
          </a:stretch>
        </p:blipFill>
        <p:spPr>
          <a:xfrm>
            <a:off x="11984490" y="2932843"/>
            <a:ext cx="5391649" cy="3032803"/>
          </a:xfrm>
          <a:prstGeom prst="rect">
            <a:avLst/>
          </a:prstGeom>
        </p:spPr>
      </p:pic>
      <p:sp>
        <p:nvSpPr>
          <p:cNvPr id="6" name="Freeform 6"/>
          <p:cNvSpPr/>
          <p:nvPr/>
        </p:nvSpPr>
        <p:spPr>
          <a:xfrm rot="5400000">
            <a:off x="3335994" y="6940537"/>
            <a:ext cx="1432359" cy="1031298"/>
          </a:xfrm>
          <a:custGeom>
            <a:avLst/>
            <a:gdLst/>
            <a:ahLst/>
            <a:cxnLst/>
            <a:rect l="l" t="t" r="r" b="b"/>
            <a:pathLst>
              <a:path w="1432359" h="1031298">
                <a:moveTo>
                  <a:pt x="0" y="0"/>
                </a:moveTo>
                <a:lnTo>
                  <a:pt x="1432359" y="0"/>
                </a:lnTo>
                <a:lnTo>
                  <a:pt x="1432359" y="1031298"/>
                </a:lnTo>
                <a:lnTo>
                  <a:pt x="0" y="103129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7" name="Picture 7">
            <a:hlinkClick r:id="" action="ppaction://media"/>
          </p:cNvPr>
          <p:cNvPicPr>
            <a:picLocks noChangeAspect="1"/>
          </p:cNvPicPr>
          <p:nvPr>
            <a:videoFile r:link="rId1"/>
            <p:extLst>
              <p:ext uri="{DAA4B4D4-6D71-4841-9C94-3DE7FCFB9230}">
                <p14:media xmlns:p14="http://schemas.microsoft.com/office/powerpoint/2010/main" r:embed="rId3">
                  <p14:trim end="462.9"/>
                </p14:media>
              </p:ext>
            </p:extLst>
          </p:nvPr>
        </p:nvPicPr>
        <p:blipFill>
          <a:blip r:embed="rId8"/>
          <a:srcRect/>
          <a:stretch>
            <a:fillRect/>
          </a:stretch>
        </p:blipFill>
        <p:spPr>
          <a:xfrm>
            <a:off x="11984490" y="6358234"/>
            <a:ext cx="5391649" cy="3032803"/>
          </a:xfrm>
          <a:prstGeom prst="rect">
            <a:avLst/>
          </a:prstGeom>
        </p:spPr>
      </p:pic>
      <p:sp>
        <p:nvSpPr>
          <p:cNvPr id="8" name="Freeform 8"/>
          <p:cNvSpPr/>
          <p:nvPr/>
        </p:nvSpPr>
        <p:spPr>
          <a:xfrm>
            <a:off x="8679423" y="3911704"/>
            <a:ext cx="4967410" cy="1968901"/>
          </a:xfrm>
          <a:custGeom>
            <a:avLst/>
            <a:gdLst/>
            <a:ahLst/>
            <a:cxnLst/>
            <a:rect l="l" t="t" r="r" b="b"/>
            <a:pathLst>
              <a:path w="4967410" h="1968901">
                <a:moveTo>
                  <a:pt x="0" y="0"/>
                </a:moveTo>
                <a:lnTo>
                  <a:pt x="4967411" y="0"/>
                </a:lnTo>
                <a:lnTo>
                  <a:pt x="4967411" y="1968900"/>
                </a:lnTo>
                <a:lnTo>
                  <a:pt x="0" y="1968900"/>
                </a:lnTo>
                <a:lnTo>
                  <a:pt x="0" y="0"/>
                </a:lnTo>
                <a:close/>
              </a:path>
            </a:pathLst>
          </a:custGeom>
          <a:blipFill>
            <a:blip r:embed="rId9">
              <a:alphaModFix amt="49000"/>
              <a:extLst>
                <a:ext uri="{96DAC541-7B7A-43D3-8B79-37D633B846F1}">
                  <asvg:svgBlip xmlns="" xmlns:asvg="http://schemas.microsoft.com/office/drawing/2016/SVG/main" r:embed="rId12"/>
                </a:ext>
              </a:extLst>
            </a:blip>
            <a:stretch>
              <a:fillRect/>
            </a:stretch>
          </a:blipFill>
        </p:spPr>
      </p:sp>
      <p:sp>
        <p:nvSpPr>
          <p:cNvPr id="9" name="Freeform 9"/>
          <p:cNvSpPr/>
          <p:nvPr/>
        </p:nvSpPr>
        <p:spPr>
          <a:xfrm rot="6223793">
            <a:off x="12417901" y="4500297"/>
            <a:ext cx="1337211" cy="5447895"/>
          </a:xfrm>
          <a:custGeom>
            <a:avLst/>
            <a:gdLst/>
            <a:ahLst/>
            <a:cxnLst/>
            <a:rect l="l" t="t" r="r" b="b"/>
            <a:pathLst>
              <a:path w="1337211" h="5447895">
                <a:moveTo>
                  <a:pt x="0" y="0"/>
                </a:moveTo>
                <a:lnTo>
                  <a:pt x="1337210" y="0"/>
                </a:lnTo>
                <a:lnTo>
                  <a:pt x="1337210" y="5447895"/>
                </a:lnTo>
                <a:lnTo>
                  <a:pt x="0" y="5447895"/>
                </a:lnTo>
                <a:lnTo>
                  <a:pt x="0" y="0"/>
                </a:lnTo>
                <a:close/>
              </a:path>
            </a:pathLst>
          </a:custGeom>
          <a:blipFill>
            <a:blip r:embed="rId13">
              <a:alphaModFix amt="40000"/>
              <a:extLst>
                <a:ext uri="{96DAC541-7B7A-43D3-8B79-37D633B846F1}">
                  <asvg:svgBlip xmlns="" xmlns:asvg="http://schemas.microsoft.com/office/drawing/2016/SVG/main" r:embed="rId14"/>
                </a:ext>
              </a:extLst>
            </a:blip>
            <a:stretch>
              <a:fillRect/>
            </a:stretch>
          </a:blipFill>
        </p:spPr>
      </p:sp>
      <p:sp>
        <p:nvSpPr>
          <p:cNvPr id="10" name="TextBox 10"/>
          <p:cNvSpPr txBox="1"/>
          <p:nvPr/>
        </p:nvSpPr>
        <p:spPr>
          <a:xfrm>
            <a:off x="0" y="285426"/>
            <a:ext cx="17358847" cy="3334246"/>
          </a:xfrm>
          <a:prstGeom prst="rect">
            <a:avLst/>
          </a:prstGeom>
        </p:spPr>
        <p:txBody>
          <a:bodyPr lIns="0" tIns="0" rIns="0" bIns="0" rtlCol="0" anchor="t">
            <a:spAutoFit/>
          </a:bodyPr>
          <a:lstStyle/>
          <a:p>
            <a:pPr algn="ctr">
              <a:lnSpc>
                <a:spcPts val="5759"/>
              </a:lnSpc>
              <a:spcBef>
                <a:spcPct val="0"/>
              </a:spcBef>
            </a:pPr>
            <a:r>
              <a:rPr lang="vi-VN" sz="4799" b="1" dirty="0">
                <a:solidFill>
                  <a:srgbClr val="000000"/>
                </a:solidFill>
                <a:latin typeface="Poppins Bold"/>
                <a:ea typeface="Poppins Bold"/>
                <a:cs typeface="Poppins Bold"/>
                <a:sym typeface="Poppins Bold"/>
              </a:rPr>
              <a:t>Acupunctură / </a:t>
            </a:r>
            <a:r>
              <a:rPr lang="vi-VN" sz="4799" b="1" dirty="0" smtClean="0">
                <a:solidFill>
                  <a:srgbClr val="000000"/>
                </a:solidFill>
                <a:latin typeface="Poppins Bold"/>
                <a:ea typeface="Poppins Bold"/>
                <a:cs typeface="Poppins Bold"/>
                <a:sym typeface="Poppins Bold"/>
              </a:rPr>
              <a:t>Acupresură</a:t>
            </a:r>
            <a:endParaRPr lang="en-US" sz="4799" b="1" dirty="0" smtClean="0">
              <a:solidFill>
                <a:srgbClr val="000000"/>
              </a:solidFill>
              <a:latin typeface="Poppins Bold"/>
              <a:ea typeface="Poppins Bold"/>
              <a:cs typeface="Poppins Bold"/>
              <a:sym typeface="Poppins Bold"/>
            </a:endParaRPr>
          </a:p>
          <a:p>
            <a:pPr algn="ctr">
              <a:lnSpc>
                <a:spcPts val="5759"/>
              </a:lnSpc>
              <a:spcBef>
                <a:spcPct val="0"/>
              </a:spcBef>
            </a:pPr>
            <a:endParaRPr dirty="0"/>
          </a:p>
          <a:p>
            <a:pPr algn="ctr">
              <a:lnSpc>
                <a:spcPts val="4799"/>
              </a:lnSpc>
              <a:spcBef>
                <a:spcPct val="0"/>
              </a:spcBef>
            </a:pPr>
            <a:r>
              <a:rPr lang="vi-VN" sz="3999" dirty="0">
                <a:solidFill>
                  <a:srgbClr val="000000"/>
                </a:solidFill>
                <a:latin typeface="Poppins"/>
                <a:ea typeface="Poppins"/>
                <a:cs typeface="Poppins"/>
                <a:sym typeface="Poppins"/>
              </a:rPr>
              <a:t>Prin stimularea meridianelor armonizează energiile corpului, fiind utilizată atât pentru calmarea durerii, cât și în cazul problemelor organelor interne.</a:t>
            </a:r>
            <a:endParaRPr lang="en-US" sz="3999" dirty="0">
              <a:solidFill>
                <a:srgbClr val="000000"/>
              </a:solidFill>
              <a:latin typeface="Poppins"/>
              <a:ea typeface="Poppins"/>
              <a:cs typeface="Poppins"/>
              <a:sym typeface="Poppins"/>
            </a:endParaRPr>
          </a:p>
        </p:txBody>
      </p:sp>
      <p:sp>
        <p:nvSpPr>
          <p:cNvPr id="11" name="TextBox 11"/>
          <p:cNvSpPr txBox="1"/>
          <p:nvPr/>
        </p:nvSpPr>
        <p:spPr>
          <a:xfrm>
            <a:off x="427683" y="4092057"/>
            <a:ext cx="5331941" cy="641201"/>
          </a:xfrm>
          <a:prstGeom prst="rect">
            <a:avLst/>
          </a:prstGeom>
        </p:spPr>
        <p:txBody>
          <a:bodyPr wrap="square" lIns="0" tIns="0" rIns="0" bIns="0" rtlCol="0" anchor="t">
            <a:spAutoFit/>
          </a:bodyPr>
          <a:lstStyle/>
          <a:p>
            <a:pPr algn="ctr">
              <a:lnSpc>
                <a:spcPts val="5039"/>
              </a:lnSpc>
              <a:spcBef>
                <a:spcPct val="0"/>
              </a:spcBef>
            </a:pPr>
            <a:r>
              <a:rPr lang="en-US" sz="4199" b="1" dirty="0" err="1">
                <a:solidFill>
                  <a:srgbClr val="000000"/>
                </a:solidFill>
                <a:latin typeface="Poppins Bold"/>
                <a:ea typeface="Poppins Bold"/>
                <a:cs typeface="Poppins Bold"/>
                <a:sym typeface="Poppins Bold"/>
              </a:rPr>
              <a:t>Punct</a:t>
            </a:r>
            <a:r>
              <a:rPr lang="en-US" sz="4199" b="1" dirty="0">
                <a:solidFill>
                  <a:srgbClr val="000000"/>
                </a:solidFill>
                <a:latin typeface="Poppins Bold"/>
                <a:ea typeface="Poppins Bold"/>
                <a:cs typeface="Poppins Bold"/>
                <a:sym typeface="Poppins Bold"/>
              </a:rPr>
              <a:t> </a:t>
            </a:r>
            <a:r>
              <a:rPr lang="en-US" sz="4199" b="1" dirty="0" err="1">
                <a:solidFill>
                  <a:srgbClr val="000000"/>
                </a:solidFill>
                <a:latin typeface="Poppins Bold"/>
                <a:ea typeface="Poppins Bold"/>
                <a:cs typeface="Poppins Bold"/>
                <a:sym typeface="Poppins Bold"/>
              </a:rPr>
              <a:t>pentru</a:t>
            </a:r>
            <a:r>
              <a:rPr lang="en-US" sz="4199" b="1" dirty="0">
                <a:solidFill>
                  <a:srgbClr val="000000"/>
                </a:solidFill>
                <a:latin typeface="Poppins Bold"/>
                <a:ea typeface="Poppins Bold"/>
                <a:cs typeface="Poppins Bold"/>
                <a:sym typeface="Poppins Bold"/>
              </a:rPr>
              <a:t> </a:t>
            </a:r>
            <a:r>
              <a:rPr lang="en-US" sz="4199" b="1" dirty="0" err="1">
                <a:solidFill>
                  <a:srgbClr val="000000"/>
                </a:solidFill>
                <a:latin typeface="Poppins Bold"/>
                <a:ea typeface="Poppins Bold"/>
                <a:cs typeface="Poppins Bold"/>
                <a:sym typeface="Poppins Bold"/>
              </a:rPr>
              <a:t>colici</a:t>
            </a:r>
            <a:endParaRPr lang="en-US" sz="4199" b="1" dirty="0">
              <a:solidFill>
                <a:srgbClr val="000000"/>
              </a:solidFill>
              <a:latin typeface="Poppins Bold"/>
              <a:ea typeface="Poppins Bold"/>
              <a:cs typeface="Poppins Bold"/>
              <a:sym typeface="Poppins Bold"/>
            </a:endParaRPr>
          </a:p>
        </p:txBody>
      </p:sp>
      <p:sp>
        <p:nvSpPr>
          <p:cNvPr id="12" name="TextBox 12"/>
          <p:cNvSpPr txBox="1"/>
          <p:nvPr/>
        </p:nvSpPr>
        <p:spPr>
          <a:xfrm>
            <a:off x="427683" y="4939782"/>
            <a:ext cx="9527331" cy="1600200"/>
          </a:xfrm>
          <a:prstGeom prst="rect">
            <a:avLst/>
          </a:prstGeom>
        </p:spPr>
        <p:txBody>
          <a:bodyPr lIns="0" tIns="0" rIns="0" bIns="0" rtlCol="0" anchor="t">
            <a:spAutoFit/>
          </a:bodyPr>
          <a:lstStyle/>
          <a:p>
            <a:pPr algn="just">
              <a:lnSpc>
                <a:spcPts val="4199"/>
              </a:lnSpc>
              <a:spcBef>
                <a:spcPct val="0"/>
              </a:spcBef>
            </a:pPr>
            <a:r>
              <a:rPr lang="vi-VN" sz="3499" dirty="0">
                <a:solidFill>
                  <a:srgbClr val="000000"/>
                </a:solidFill>
                <a:latin typeface="Poppins"/>
                <a:ea typeface="Poppins"/>
                <a:cs typeface="Poppins"/>
                <a:sym typeface="Poppins"/>
              </a:rPr>
              <a:t>Prin presiune/stimulare continuă, calul își relaxează mușchii spatelui și mușchii netezi ai intestinelor.</a:t>
            </a:r>
            <a:endParaRPr lang="en-US" sz="3499" dirty="0">
              <a:solidFill>
                <a:srgbClr val="000000"/>
              </a:solidFill>
              <a:latin typeface="Poppins"/>
              <a:ea typeface="Poppins"/>
              <a:cs typeface="Poppins"/>
              <a:sym typeface="Poppins"/>
            </a:endParaRPr>
          </a:p>
        </p:txBody>
      </p:sp>
      <p:sp>
        <p:nvSpPr>
          <p:cNvPr id="13" name="TextBox 13"/>
          <p:cNvSpPr txBox="1"/>
          <p:nvPr/>
        </p:nvSpPr>
        <p:spPr>
          <a:xfrm>
            <a:off x="186874" y="8534315"/>
            <a:ext cx="12053470" cy="1885131"/>
          </a:xfrm>
          <a:prstGeom prst="rect">
            <a:avLst/>
          </a:prstGeom>
        </p:spPr>
        <p:txBody>
          <a:bodyPr wrap="square" lIns="0" tIns="0" rIns="0" bIns="0" rtlCol="0" anchor="t">
            <a:spAutoFit/>
          </a:bodyPr>
          <a:lstStyle/>
          <a:p>
            <a:pPr algn="ctr">
              <a:lnSpc>
                <a:spcPts val="4919"/>
              </a:lnSpc>
            </a:pPr>
            <a:r>
              <a:rPr lang="vi-VN" sz="3200" u="sng" dirty="0">
                <a:solidFill>
                  <a:srgbClr val="000000"/>
                </a:solidFill>
                <a:latin typeface="Poppins"/>
                <a:ea typeface="Poppins"/>
                <a:cs typeface="Poppins"/>
                <a:sym typeface="Poppins"/>
              </a:rPr>
              <a:t>Astfel, se facilitează pornirea mișcărilor intestinale!</a:t>
            </a:r>
          </a:p>
          <a:p>
            <a:pPr algn="ctr">
              <a:lnSpc>
                <a:spcPts val="4919"/>
              </a:lnSpc>
            </a:pPr>
            <a:r>
              <a:rPr lang="vi-VN" sz="3200" dirty="0">
                <a:solidFill>
                  <a:srgbClr val="000000"/>
                </a:solidFill>
                <a:latin typeface="Poppins"/>
                <a:ea typeface="Poppins"/>
                <a:cs typeface="Poppins"/>
                <a:sym typeface="Poppins"/>
              </a:rPr>
              <a:t>Este excelent de utilizat în cazul simptomelor ușoare de colică!</a:t>
            </a:r>
            <a:endParaRPr lang="vi-VN" sz="3200" dirty="0">
              <a:solidFill>
                <a:srgbClr val="000000"/>
              </a:solidFill>
              <a:latin typeface="Poppins"/>
              <a:ea typeface="Poppins"/>
              <a:cs typeface="Poppins"/>
              <a:sym typeface="Poppins"/>
            </a:endParaRPr>
          </a:p>
        </p:txBody>
      </p:sp>
      <p:sp>
        <p:nvSpPr>
          <p:cNvPr id="14" name="TextBox 14"/>
          <p:cNvSpPr txBox="1"/>
          <p:nvPr/>
        </p:nvSpPr>
        <p:spPr>
          <a:xfrm>
            <a:off x="4567822" y="6539982"/>
            <a:ext cx="6669405" cy="1885131"/>
          </a:xfrm>
          <a:prstGeom prst="rect">
            <a:avLst/>
          </a:prstGeom>
        </p:spPr>
        <p:txBody>
          <a:bodyPr lIns="0" tIns="0" rIns="0" bIns="0" rtlCol="0" anchor="t">
            <a:spAutoFit/>
          </a:bodyPr>
          <a:lstStyle/>
          <a:p>
            <a:pPr algn="ctr">
              <a:lnSpc>
                <a:spcPts val="4919"/>
              </a:lnSpc>
              <a:spcBef>
                <a:spcPct val="0"/>
              </a:spcBef>
            </a:pPr>
            <a:r>
              <a:rPr lang="pt-BR" sz="4099" b="1" dirty="0">
                <a:solidFill>
                  <a:srgbClr val="000000"/>
                </a:solidFill>
                <a:latin typeface="Poppins Bold"/>
                <a:ea typeface="Poppins Bold"/>
                <a:cs typeface="Poppins Bold"/>
                <a:sym typeface="Poppins Bold"/>
              </a:rPr>
              <a:t>Se poate observa o ușoară tremurătură a mușchilor.</a:t>
            </a:r>
            <a:endParaRPr lang="en-US" sz="4099" b="1" dirty="0">
              <a:solidFill>
                <a:srgbClr val="000000"/>
              </a:solidFill>
              <a:latin typeface="Poppins Bold"/>
              <a:ea typeface="Poppins Bold"/>
              <a:cs typeface="Poppins Bold"/>
              <a:sym typeface="Poppins Bold"/>
            </a:endParaRPr>
          </a:p>
        </p:txBody>
      </p:sp>
    </p:spTree>
  </p:cSld>
  <p:clrMapOvr>
    <a:masterClrMapping/>
  </p:clrMapOvr>
  <p:timing>
    <p:tnLst>
      <p:par>
        <p:cTn id="1" dur="indefinite" restart="never" nodeType="tmRoot">
          <p:childTnLst>
            <p:video>
              <p:cMediaNode vol="0">
                <p:cTn id="2" fill="hold" display="0">
                  <p:stCondLst>
                    <p:cond delay="indefinite"/>
                  </p:stCondLst>
                </p:cTn>
                <p:tgtEl>
                  <p:spTgt spid="5"/>
                </p:tgtEl>
              </p:cMediaNode>
            </p:video>
            <p:video>
              <p:cMediaNode vol="100000">
                <p:cTn id="3"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46014" y="1028700"/>
            <a:ext cx="11948635" cy="1194863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B36C"/>
            </a:solidFill>
          </p:spPr>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sp>
        <p:nvSpPr>
          <p:cNvPr id="5" name="Freeform 5"/>
          <p:cNvSpPr/>
          <p:nvPr/>
        </p:nvSpPr>
        <p:spPr>
          <a:xfrm>
            <a:off x="11344910" y="3941302"/>
            <a:ext cx="6593158" cy="4395439"/>
          </a:xfrm>
          <a:custGeom>
            <a:avLst/>
            <a:gdLst/>
            <a:ahLst/>
            <a:cxnLst/>
            <a:rect l="l" t="t" r="r" b="b"/>
            <a:pathLst>
              <a:path w="6593158" h="4395439">
                <a:moveTo>
                  <a:pt x="0" y="0"/>
                </a:moveTo>
                <a:lnTo>
                  <a:pt x="6593158" y="0"/>
                </a:lnTo>
                <a:lnTo>
                  <a:pt x="6593158" y="4395439"/>
                </a:lnTo>
                <a:lnTo>
                  <a:pt x="0" y="4395439"/>
                </a:lnTo>
                <a:lnTo>
                  <a:pt x="0" y="0"/>
                </a:lnTo>
                <a:close/>
              </a:path>
            </a:pathLst>
          </a:custGeom>
          <a:blipFill>
            <a:blip r:embed="rId2"/>
            <a:stretch>
              <a:fillRect/>
            </a:stretch>
          </a:blipFill>
        </p:spPr>
      </p:sp>
      <p:sp>
        <p:nvSpPr>
          <p:cNvPr id="6" name="TextBox 6"/>
          <p:cNvSpPr txBox="1"/>
          <p:nvPr/>
        </p:nvSpPr>
        <p:spPr>
          <a:xfrm>
            <a:off x="940653" y="619125"/>
            <a:ext cx="2762369" cy="730136"/>
          </a:xfrm>
          <a:prstGeom prst="rect">
            <a:avLst/>
          </a:prstGeom>
        </p:spPr>
        <p:txBody>
          <a:bodyPr lIns="0" tIns="0" rIns="0" bIns="0" rtlCol="0" anchor="t">
            <a:spAutoFit/>
          </a:bodyPr>
          <a:lstStyle/>
          <a:p>
            <a:pPr algn="ctr">
              <a:lnSpc>
                <a:spcPts val="5759"/>
              </a:lnSpc>
              <a:spcBef>
                <a:spcPct val="0"/>
              </a:spcBef>
            </a:pPr>
            <a:r>
              <a:rPr lang="en-US" sz="4799" b="1" dirty="0" err="1">
                <a:solidFill>
                  <a:srgbClr val="000000"/>
                </a:solidFill>
                <a:latin typeface="Poppins Bold"/>
                <a:ea typeface="Poppins Bold"/>
                <a:cs typeface="Poppins Bold"/>
                <a:sym typeface="Poppins Bold"/>
              </a:rPr>
              <a:t>Surse</a:t>
            </a:r>
            <a:endParaRPr lang="en-US" sz="4799" b="1" dirty="0">
              <a:solidFill>
                <a:srgbClr val="000000"/>
              </a:solidFill>
              <a:latin typeface="Poppins Bold"/>
              <a:ea typeface="Poppins Bold"/>
              <a:cs typeface="Poppins Bold"/>
              <a:sym typeface="Poppins Bold"/>
            </a:endParaRPr>
          </a:p>
        </p:txBody>
      </p:sp>
      <p:sp>
        <p:nvSpPr>
          <p:cNvPr id="7" name="TextBox 7"/>
          <p:cNvSpPr txBox="1"/>
          <p:nvPr/>
        </p:nvSpPr>
        <p:spPr>
          <a:xfrm>
            <a:off x="940653" y="3593639"/>
            <a:ext cx="5715476" cy="657225"/>
          </a:xfrm>
          <a:prstGeom prst="rect">
            <a:avLst/>
          </a:prstGeom>
        </p:spPr>
        <p:txBody>
          <a:bodyPr lIns="0" tIns="0" rIns="0" bIns="0" rtlCol="0" anchor="t">
            <a:spAutoFit/>
          </a:bodyPr>
          <a:lstStyle/>
          <a:p>
            <a:pPr algn="ctr">
              <a:lnSpc>
                <a:spcPts val="4919"/>
              </a:lnSpc>
              <a:spcBef>
                <a:spcPct val="0"/>
              </a:spcBef>
            </a:pPr>
            <a:r>
              <a:rPr lang="en-US" sz="4099" b="1">
                <a:solidFill>
                  <a:srgbClr val="000000"/>
                </a:solidFill>
                <a:latin typeface="Poppins Bold"/>
                <a:ea typeface="Poppins Bold"/>
                <a:cs typeface="Poppins Bold"/>
                <a:sym typeface="Poppins Bold"/>
              </a:rPr>
              <a:t>www.fitocavallo.com</a:t>
            </a:r>
          </a:p>
        </p:txBody>
      </p:sp>
      <p:sp>
        <p:nvSpPr>
          <p:cNvPr id="8" name="TextBox 8"/>
          <p:cNvSpPr txBox="1"/>
          <p:nvPr/>
        </p:nvSpPr>
        <p:spPr>
          <a:xfrm>
            <a:off x="845284" y="2083927"/>
            <a:ext cx="15838826" cy="1171575"/>
          </a:xfrm>
          <a:prstGeom prst="rect">
            <a:avLst/>
          </a:prstGeom>
        </p:spPr>
        <p:txBody>
          <a:bodyPr lIns="0" tIns="0" rIns="0" bIns="0" rtlCol="0" anchor="t">
            <a:spAutoFit/>
          </a:bodyPr>
          <a:lstStyle/>
          <a:p>
            <a:pPr algn="l">
              <a:lnSpc>
                <a:spcPts val="4919"/>
              </a:lnSpc>
              <a:spcBef>
                <a:spcPct val="0"/>
              </a:spcBef>
            </a:pPr>
            <a:r>
              <a:rPr lang="en-US" sz="4099" b="1">
                <a:solidFill>
                  <a:srgbClr val="000000"/>
                </a:solidFill>
                <a:latin typeface="Poppins Bold"/>
                <a:ea typeface="Poppins Bold"/>
                <a:cs typeface="Poppins Bold"/>
                <a:sym typeface="Poppins Bold"/>
              </a:rPr>
              <a:t>Lócsontkovácsolás-</a:t>
            </a:r>
            <a:r>
              <a:rPr lang="en-US" sz="4099" b="1">
                <a:solidFill>
                  <a:srgbClr val="000000"/>
                </a:solidFill>
                <a:latin typeface="Poppins Bold"/>
                <a:ea typeface="Poppins Bold"/>
                <a:cs typeface="Poppins Bold"/>
                <a:sym typeface="Poppins Bold"/>
                <a:hlinkClick r:id="rId3" tooltip="https://bookline.hu/szerzo/soltesz-andras/13071629?page=1"/>
              </a:rPr>
              <a:t>Soltész András</a:t>
            </a:r>
            <a:r>
              <a:rPr lang="en-US" sz="4099">
                <a:solidFill>
                  <a:srgbClr val="000000"/>
                </a:solidFill>
                <a:latin typeface="Poppins"/>
                <a:ea typeface="Poppins"/>
                <a:cs typeface="Poppins"/>
                <a:sym typeface="Poppins"/>
              </a:rPr>
              <a:t> -</a:t>
            </a:r>
          </a:p>
          <a:p>
            <a:pPr algn="l">
              <a:lnSpc>
                <a:spcPts val="4079"/>
              </a:lnSpc>
              <a:spcBef>
                <a:spcPct val="0"/>
              </a:spcBef>
            </a:pPr>
            <a:r>
              <a:rPr lang="en-US" sz="3399">
                <a:solidFill>
                  <a:srgbClr val="000000"/>
                </a:solidFill>
                <a:latin typeface="Poppins"/>
                <a:ea typeface="Poppins"/>
                <a:cs typeface="Poppins"/>
                <a:sym typeface="Poppins"/>
              </a:rPr>
              <a:t>SAU.FAIR ÁLLATGYÓGYÁSZATI BT., 2010</a:t>
            </a:r>
          </a:p>
        </p:txBody>
      </p:sp>
      <p:sp>
        <p:nvSpPr>
          <p:cNvPr id="9" name="Freeform 9"/>
          <p:cNvSpPr/>
          <p:nvPr/>
        </p:nvSpPr>
        <p:spPr>
          <a:xfrm>
            <a:off x="175228" y="2122027"/>
            <a:ext cx="510575" cy="589408"/>
          </a:xfrm>
          <a:custGeom>
            <a:avLst/>
            <a:gdLst/>
            <a:ahLst/>
            <a:cxnLst/>
            <a:rect l="l" t="t" r="r" b="b"/>
            <a:pathLst>
              <a:path w="510575" h="589408">
                <a:moveTo>
                  <a:pt x="0" y="0"/>
                </a:moveTo>
                <a:lnTo>
                  <a:pt x="510575" y="0"/>
                </a:lnTo>
                <a:lnTo>
                  <a:pt x="510575" y="589408"/>
                </a:lnTo>
                <a:lnTo>
                  <a:pt x="0" y="589408"/>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175228" y="3631739"/>
            <a:ext cx="510575" cy="589408"/>
          </a:xfrm>
          <a:custGeom>
            <a:avLst/>
            <a:gdLst/>
            <a:ahLst/>
            <a:cxnLst/>
            <a:rect l="l" t="t" r="r" b="b"/>
            <a:pathLst>
              <a:path w="510575" h="589408">
                <a:moveTo>
                  <a:pt x="0" y="0"/>
                </a:moveTo>
                <a:lnTo>
                  <a:pt x="510575" y="0"/>
                </a:lnTo>
                <a:lnTo>
                  <a:pt x="510575" y="589409"/>
                </a:lnTo>
                <a:lnTo>
                  <a:pt x="0" y="589409"/>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175228" y="5143500"/>
            <a:ext cx="510575" cy="589408"/>
          </a:xfrm>
          <a:custGeom>
            <a:avLst/>
            <a:gdLst/>
            <a:ahLst/>
            <a:cxnLst/>
            <a:rect l="l" t="t" r="r" b="b"/>
            <a:pathLst>
              <a:path w="510575" h="589408">
                <a:moveTo>
                  <a:pt x="0" y="0"/>
                </a:moveTo>
                <a:lnTo>
                  <a:pt x="510575" y="0"/>
                </a:lnTo>
                <a:lnTo>
                  <a:pt x="510575" y="589408"/>
                </a:lnTo>
                <a:lnTo>
                  <a:pt x="0" y="589408"/>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334709" y="9258300"/>
            <a:ext cx="510575" cy="589408"/>
          </a:xfrm>
          <a:custGeom>
            <a:avLst/>
            <a:gdLst/>
            <a:ahLst/>
            <a:cxnLst/>
            <a:rect l="l" t="t" r="r" b="b"/>
            <a:pathLst>
              <a:path w="510575" h="589408">
                <a:moveTo>
                  <a:pt x="0" y="0"/>
                </a:moveTo>
                <a:lnTo>
                  <a:pt x="510575" y="0"/>
                </a:lnTo>
                <a:lnTo>
                  <a:pt x="510575" y="589408"/>
                </a:lnTo>
                <a:lnTo>
                  <a:pt x="0" y="589408"/>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sp>
      <p:sp>
        <p:nvSpPr>
          <p:cNvPr id="13" name="TextBox 13"/>
          <p:cNvSpPr txBox="1"/>
          <p:nvPr/>
        </p:nvSpPr>
        <p:spPr>
          <a:xfrm>
            <a:off x="1045249" y="8994320"/>
            <a:ext cx="2809637" cy="1256754"/>
          </a:xfrm>
          <a:prstGeom prst="rect">
            <a:avLst/>
          </a:prstGeom>
        </p:spPr>
        <p:txBody>
          <a:bodyPr lIns="0" tIns="0" rIns="0" bIns="0" rtlCol="0" anchor="t">
            <a:spAutoFit/>
          </a:bodyPr>
          <a:lstStyle/>
          <a:p>
            <a:pPr algn="ctr">
              <a:lnSpc>
                <a:spcPts val="4919"/>
              </a:lnSpc>
              <a:spcBef>
                <a:spcPct val="0"/>
              </a:spcBef>
            </a:pPr>
            <a:r>
              <a:rPr lang="en-US" sz="4099" b="1" dirty="0" err="1">
                <a:solidFill>
                  <a:srgbClr val="000000"/>
                </a:solidFill>
                <a:latin typeface="Poppins Bold"/>
                <a:ea typeface="Poppins Bold"/>
                <a:cs typeface="Poppins Bold"/>
                <a:sym typeface="Poppins Bold"/>
              </a:rPr>
              <a:t>Poze</a:t>
            </a:r>
            <a:r>
              <a:rPr lang="en-US" sz="4099" b="1" dirty="0">
                <a:solidFill>
                  <a:srgbClr val="000000"/>
                </a:solidFill>
                <a:latin typeface="Poppins Bold"/>
                <a:ea typeface="Poppins Bold"/>
                <a:cs typeface="Poppins Bold"/>
                <a:sym typeface="Poppins Bold"/>
              </a:rPr>
              <a:t>-Original</a:t>
            </a:r>
            <a:endParaRPr lang="en-US" sz="4099" b="1" dirty="0">
              <a:solidFill>
                <a:srgbClr val="000000"/>
              </a:solidFill>
              <a:latin typeface="Poppins Bold"/>
              <a:ea typeface="Poppins Bold"/>
              <a:cs typeface="Poppins Bold"/>
              <a:sym typeface="Poppins Bold"/>
            </a:endParaRPr>
          </a:p>
        </p:txBody>
      </p:sp>
      <p:sp>
        <p:nvSpPr>
          <p:cNvPr id="14" name="TextBox 14"/>
          <p:cNvSpPr txBox="1"/>
          <p:nvPr/>
        </p:nvSpPr>
        <p:spPr>
          <a:xfrm>
            <a:off x="9589364" y="1839782"/>
            <a:ext cx="10606209" cy="1191363"/>
          </a:xfrm>
          <a:prstGeom prst="rect">
            <a:avLst/>
          </a:prstGeom>
        </p:spPr>
        <p:txBody>
          <a:bodyPr lIns="0" tIns="0" rIns="0" bIns="0" rtlCol="0" anchor="t">
            <a:spAutoFit/>
          </a:bodyPr>
          <a:lstStyle/>
          <a:p>
            <a:pPr algn="ctr">
              <a:lnSpc>
                <a:spcPts val="4824"/>
              </a:lnSpc>
            </a:pPr>
            <a:r>
              <a:rPr lang="en-US" sz="3445" b="1" dirty="0" err="1" smtClean="0">
                <a:solidFill>
                  <a:srgbClr val="000000"/>
                </a:solidFill>
                <a:latin typeface="Poppins Bold"/>
                <a:ea typeface="Poppins Bold"/>
                <a:cs typeface="Poppins Bold"/>
                <a:sym typeface="Poppins Bold"/>
              </a:rPr>
              <a:t>Realizat</a:t>
            </a:r>
            <a:r>
              <a:rPr lang="en-US" sz="3445" b="1" dirty="0" smtClean="0">
                <a:solidFill>
                  <a:srgbClr val="000000"/>
                </a:solidFill>
                <a:latin typeface="Poppins Bold"/>
                <a:ea typeface="Poppins Bold"/>
                <a:cs typeface="Poppins Bold"/>
                <a:sym typeface="Poppins Bold"/>
              </a:rPr>
              <a:t> </a:t>
            </a:r>
            <a:r>
              <a:rPr lang="en-US" sz="3445" b="1" dirty="0">
                <a:solidFill>
                  <a:srgbClr val="000000"/>
                </a:solidFill>
                <a:latin typeface="Poppins Bold"/>
                <a:ea typeface="Poppins Bold"/>
                <a:cs typeface="Poppins Bold"/>
                <a:sym typeface="Poppins Bold"/>
              </a:rPr>
              <a:t>de: </a:t>
            </a:r>
            <a:endParaRPr lang="en-US" sz="3445" b="1" dirty="0">
              <a:solidFill>
                <a:srgbClr val="000000"/>
              </a:solidFill>
              <a:latin typeface="Poppins Bold"/>
              <a:ea typeface="Poppins Bold"/>
              <a:cs typeface="Poppins Bold"/>
              <a:sym typeface="Poppins Bold"/>
            </a:endParaRPr>
          </a:p>
          <a:p>
            <a:pPr algn="ctr">
              <a:lnSpc>
                <a:spcPts val="4544"/>
              </a:lnSpc>
            </a:pPr>
            <a:r>
              <a:rPr lang="en-US" sz="3245" b="1" dirty="0" err="1">
                <a:solidFill>
                  <a:srgbClr val="000000"/>
                </a:solidFill>
                <a:latin typeface="Poppins Bold"/>
                <a:ea typeface="Poppins Bold"/>
                <a:cs typeface="Poppins Bold"/>
                <a:sym typeface="Poppins Bold"/>
              </a:rPr>
              <a:t>György</a:t>
            </a:r>
            <a:r>
              <a:rPr lang="en-US" sz="3245" b="1" dirty="0">
                <a:solidFill>
                  <a:srgbClr val="000000"/>
                </a:solidFill>
                <a:latin typeface="Poppins Bold"/>
                <a:ea typeface="Poppins Bold"/>
                <a:cs typeface="Poppins Bold"/>
                <a:sym typeface="Poppins Bold"/>
              </a:rPr>
              <a:t> </a:t>
            </a:r>
            <a:r>
              <a:rPr lang="en-US" sz="3245" b="1" dirty="0" err="1">
                <a:solidFill>
                  <a:srgbClr val="000000"/>
                </a:solidFill>
                <a:latin typeface="Poppins Bold"/>
                <a:ea typeface="Poppins Bold"/>
                <a:cs typeface="Poppins Bold"/>
                <a:sym typeface="Poppins Bold"/>
              </a:rPr>
              <a:t>Tímea</a:t>
            </a:r>
            <a:endParaRPr lang="en-US" sz="3245" b="1" dirty="0">
              <a:solidFill>
                <a:srgbClr val="000000"/>
              </a:solidFill>
              <a:latin typeface="Poppins Bold"/>
              <a:ea typeface="Poppins Bold"/>
              <a:cs typeface="Poppins Bold"/>
              <a:sym typeface="Poppins Bold"/>
            </a:endParaRPr>
          </a:p>
        </p:txBody>
      </p:sp>
      <p:sp>
        <p:nvSpPr>
          <p:cNvPr id="15" name="TextBox 15"/>
          <p:cNvSpPr txBox="1"/>
          <p:nvPr/>
        </p:nvSpPr>
        <p:spPr>
          <a:xfrm>
            <a:off x="10978575" y="8548924"/>
            <a:ext cx="6961465" cy="2282676"/>
          </a:xfrm>
          <a:prstGeom prst="rect">
            <a:avLst/>
          </a:prstGeom>
        </p:spPr>
        <p:txBody>
          <a:bodyPr lIns="0" tIns="0" rIns="0" bIns="0" rtlCol="0" anchor="t">
            <a:spAutoFit/>
          </a:bodyPr>
          <a:lstStyle/>
          <a:p>
            <a:pPr algn="ctr">
              <a:lnSpc>
                <a:spcPts val="5041"/>
              </a:lnSpc>
            </a:pPr>
            <a:r>
              <a:rPr lang="en-US" sz="3600" b="1" spc="194" dirty="0" err="1">
                <a:solidFill>
                  <a:srgbClr val="000000"/>
                </a:solidFill>
                <a:latin typeface="Poppins Bold"/>
                <a:ea typeface="Poppins Bold"/>
                <a:cs typeface="Poppins Bold"/>
                <a:sym typeface="Poppins Bold"/>
              </a:rPr>
              <a:t>Colaboratori</a:t>
            </a:r>
            <a:r>
              <a:rPr lang="en-US" sz="3600" b="1" spc="194" dirty="0" smtClean="0">
                <a:solidFill>
                  <a:srgbClr val="000000"/>
                </a:solidFill>
                <a:latin typeface="Poppins Bold"/>
                <a:ea typeface="Poppins Bold"/>
                <a:cs typeface="Poppins Bold"/>
                <a:sym typeface="Poppins Bold"/>
              </a:rPr>
              <a:t>:</a:t>
            </a:r>
          </a:p>
          <a:p>
            <a:pPr algn="ctr">
              <a:lnSpc>
                <a:spcPts val="5041"/>
              </a:lnSpc>
            </a:pPr>
            <a:r>
              <a:rPr lang="en-US" sz="2800" spc="151" dirty="0" err="1" smtClean="0">
                <a:solidFill>
                  <a:srgbClr val="000000"/>
                </a:solidFill>
                <a:latin typeface="Poppins"/>
                <a:ea typeface="Poppins"/>
                <a:cs typeface="Poppins"/>
                <a:sym typeface="Poppins"/>
              </a:rPr>
              <a:t>Tamás</a:t>
            </a:r>
            <a:r>
              <a:rPr lang="en-US" sz="2800" spc="151" dirty="0" smtClean="0">
                <a:solidFill>
                  <a:srgbClr val="000000"/>
                </a:solidFill>
                <a:latin typeface="Poppins"/>
                <a:ea typeface="Poppins"/>
                <a:cs typeface="Poppins"/>
                <a:sym typeface="Poppins"/>
              </a:rPr>
              <a:t> </a:t>
            </a:r>
            <a:r>
              <a:rPr lang="en-US" sz="2800" spc="151" dirty="0" err="1">
                <a:solidFill>
                  <a:srgbClr val="000000"/>
                </a:solidFill>
                <a:latin typeface="Poppins"/>
                <a:ea typeface="Poppins"/>
                <a:cs typeface="Poppins"/>
                <a:sym typeface="Poppins"/>
              </a:rPr>
              <a:t>Kíra</a:t>
            </a:r>
            <a:r>
              <a:rPr lang="en-US" sz="2800" spc="151" dirty="0">
                <a:solidFill>
                  <a:srgbClr val="000000"/>
                </a:solidFill>
                <a:latin typeface="Poppins"/>
                <a:ea typeface="Poppins"/>
                <a:cs typeface="Poppins"/>
                <a:sym typeface="Poppins"/>
              </a:rPr>
              <a:t>, </a:t>
            </a:r>
            <a:r>
              <a:rPr lang="en-US" sz="2800" spc="151" dirty="0" err="1">
                <a:solidFill>
                  <a:srgbClr val="000000"/>
                </a:solidFill>
                <a:latin typeface="Poppins"/>
                <a:ea typeface="Poppins"/>
                <a:cs typeface="Poppins"/>
                <a:sym typeface="Poppins"/>
              </a:rPr>
              <a:t>Lajtos</a:t>
            </a:r>
            <a:r>
              <a:rPr lang="en-US" sz="2800" spc="151" dirty="0">
                <a:solidFill>
                  <a:srgbClr val="000000"/>
                </a:solidFill>
                <a:latin typeface="Poppins"/>
                <a:ea typeface="Poppins"/>
                <a:cs typeface="Poppins"/>
                <a:sym typeface="Poppins"/>
              </a:rPr>
              <a:t> </a:t>
            </a:r>
            <a:r>
              <a:rPr lang="en-US" sz="2800" spc="151" dirty="0" err="1">
                <a:solidFill>
                  <a:srgbClr val="000000"/>
                </a:solidFill>
                <a:latin typeface="Poppins"/>
                <a:ea typeface="Poppins"/>
                <a:cs typeface="Poppins"/>
                <a:sym typeface="Poppins"/>
              </a:rPr>
              <a:t>Enikő</a:t>
            </a:r>
            <a:r>
              <a:rPr lang="en-US" sz="2800" spc="151" dirty="0">
                <a:solidFill>
                  <a:srgbClr val="000000"/>
                </a:solidFill>
                <a:latin typeface="Poppins"/>
                <a:ea typeface="Poppins"/>
                <a:cs typeface="Poppins"/>
                <a:sym typeface="Poppins"/>
              </a:rPr>
              <a:t>, </a:t>
            </a:r>
            <a:r>
              <a:rPr lang="en-US" sz="2800" spc="151" dirty="0" err="1">
                <a:solidFill>
                  <a:srgbClr val="000000"/>
                </a:solidFill>
                <a:latin typeface="Poppins"/>
                <a:ea typeface="Poppins"/>
                <a:cs typeface="Poppins"/>
                <a:sym typeface="Poppins"/>
              </a:rPr>
              <a:t>Gyenge</a:t>
            </a:r>
            <a:r>
              <a:rPr lang="en-US" sz="2800" spc="151" dirty="0">
                <a:solidFill>
                  <a:srgbClr val="000000"/>
                </a:solidFill>
                <a:latin typeface="Poppins"/>
                <a:ea typeface="Poppins"/>
                <a:cs typeface="Poppins"/>
                <a:sym typeface="Poppins"/>
              </a:rPr>
              <a:t> </a:t>
            </a:r>
            <a:r>
              <a:rPr lang="en-US" sz="2800" spc="151" dirty="0" err="1">
                <a:solidFill>
                  <a:srgbClr val="000000"/>
                </a:solidFill>
                <a:latin typeface="Poppins"/>
                <a:ea typeface="Poppins"/>
                <a:cs typeface="Poppins"/>
                <a:sym typeface="Poppins"/>
              </a:rPr>
              <a:t>Lili</a:t>
            </a:r>
            <a:endParaRPr lang="en-US" sz="2800" spc="151" dirty="0">
              <a:solidFill>
                <a:srgbClr val="000000"/>
              </a:solidFill>
              <a:latin typeface="Poppins"/>
              <a:ea typeface="Poppins"/>
              <a:cs typeface="Poppins"/>
              <a:sym typeface="Poppins"/>
            </a:endParaRPr>
          </a:p>
          <a:p>
            <a:pPr algn="ctr">
              <a:lnSpc>
                <a:spcPts val="3921"/>
              </a:lnSpc>
            </a:pPr>
            <a:endParaRPr dirty="0"/>
          </a:p>
          <a:p>
            <a:pPr algn="ctr">
              <a:lnSpc>
                <a:spcPts val="3921"/>
              </a:lnSpc>
              <a:spcBef>
                <a:spcPct val="0"/>
              </a:spcBef>
            </a:pPr>
            <a:r>
              <a:rPr lang="en-US" sz="2800" b="1" spc="151" dirty="0">
                <a:solidFill>
                  <a:srgbClr val="000000"/>
                </a:solidFill>
                <a:latin typeface="Open Sans Bold"/>
                <a:ea typeface="Open Sans Bold"/>
                <a:cs typeface="Open Sans Bold"/>
                <a:sym typeface="Open Sans Bold"/>
              </a:rPr>
              <a:t> </a:t>
            </a:r>
          </a:p>
        </p:txBody>
      </p:sp>
      <p:sp>
        <p:nvSpPr>
          <p:cNvPr id="16" name="Freeform 16"/>
          <p:cNvSpPr/>
          <p:nvPr/>
        </p:nvSpPr>
        <p:spPr>
          <a:xfrm>
            <a:off x="4722574" y="7746113"/>
            <a:ext cx="5869588" cy="1181255"/>
          </a:xfrm>
          <a:custGeom>
            <a:avLst/>
            <a:gdLst/>
            <a:ahLst/>
            <a:cxnLst/>
            <a:rect l="l" t="t" r="r" b="b"/>
            <a:pathLst>
              <a:path w="5869588" h="1181255">
                <a:moveTo>
                  <a:pt x="0" y="0"/>
                </a:moveTo>
                <a:lnTo>
                  <a:pt x="5869588" y="0"/>
                </a:lnTo>
                <a:lnTo>
                  <a:pt x="5869588" y="1181255"/>
                </a:lnTo>
                <a:lnTo>
                  <a:pt x="0" y="118125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p:cNvSpPr txBox="1"/>
          <p:nvPr/>
        </p:nvSpPr>
        <p:spPr>
          <a:xfrm>
            <a:off x="4190387" y="7843057"/>
            <a:ext cx="6933962" cy="782265"/>
          </a:xfrm>
          <a:prstGeom prst="rect">
            <a:avLst/>
          </a:prstGeom>
        </p:spPr>
        <p:txBody>
          <a:bodyPr wrap="square" lIns="0" tIns="0" rIns="0" bIns="0" rtlCol="0" anchor="t">
            <a:spAutoFit/>
          </a:bodyPr>
          <a:lstStyle/>
          <a:p>
            <a:pPr algn="ctr">
              <a:lnSpc>
                <a:spcPts val="6144"/>
              </a:lnSpc>
              <a:spcBef>
                <a:spcPct val="0"/>
              </a:spcBef>
            </a:pPr>
            <a:r>
              <a:rPr lang="vi-VN" sz="4400" u="sng" dirty="0">
                <a:solidFill>
                  <a:srgbClr val="000000"/>
                </a:solidFill>
                <a:latin typeface="Poppins"/>
                <a:ea typeface="Poppins"/>
                <a:cs typeface="Poppins"/>
                <a:sym typeface="Poppins"/>
                <a:hlinkClick r:id="rId8" tooltip="https://wordwall.net/hu/resource/105393361"/>
              </a:rPr>
              <a:t>Întrebări de revizuire</a:t>
            </a:r>
            <a:endParaRPr lang="en-US" sz="4400" u="sng" dirty="0">
              <a:solidFill>
                <a:srgbClr val="000000"/>
              </a:solidFill>
              <a:latin typeface="Poppins"/>
              <a:ea typeface="Poppins"/>
              <a:cs typeface="Poppins"/>
              <a:sym typeface="Poppins"/>
              <a:hlinkClick r:id="rId8" tooltip="https://wordwall.net/hu/resource/105393361"/>
            </a:endParaRPr>
          </a:p>
        </p:txBody>
      </p:sp>
      <p:sp>
        <p:nvSpPr>
          <p:cNvPr id="18" name="Freeform 18"/>
          <p:cNvSpPr/>
          <p:nvPr/>
        </p:nvSpPr>
        <p:spPr>
          <a:xfrm rot="-6563520" flipH="1">
            <a:off x="8322004" y="4177328"/>
            <a:ext cx="2667431" cy="3743763"/>
          </a:xfrm>
          <a:custGeom>
            <a:avLst/>
            <a:gdLst/>
            <a:ahLst/>
            <a:cxnLst/>
            <a:rect l="l" t="t" r="r" b="b"/>
            <a:pathLst>
              <a:path w="2667431" h="3743763">
                <a:moveTo>
                  <a:pt x="2667431" y="0"/>
                </a:moveTo>
                <a:lnTo>
                  <a:pt x="0" y="0"/>
                </a:lnTo>
                <a:lnTo>
                  <a:pt x="0" y="3743764"/>
                </a:lnTo>
                <a:lnTo>
                  <a:pt x="2667431" y="3743764"/>
                </a:lnTo>
                <a:lnTo>
                  <a:pt x="2667431" y="0"/>
                </a:lnTo>
                <a:close/>
              </a:path>
            </a:pathLst>
          </a:custGeom>
          <a:blipFill>
            <a:blip r:embed="rId9" cstate="print">
              <a:extLst>
                <a:ext uri="{96DAC541-7B7A-43D3-8B79-37D633B846F1}">
                  <asvg:svgBlip xmlns="" xmlns:asvg="http://schemas.microsoft.com/office/drawing/2016/SVG/main" r:embed="rId10"/>
                </a:ext>
              </a:extLst>
            </a:blip>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51029" y="2268836"/>
            <a:ext cx="12191985" cy="1219198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B36C"/>
            </a:solidFill>
          </p:spPr>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sp>
        <p:nvSpPr>
          <p:cNvPr id="5" name="Freeform 5"/>
          <p:cNvSpPr/>
          <p:nvPr/>
        </p:nvSpPr>
        <p:spPr>
          <a:xfrm>
            <a:off x="11009635" y="5143500"/>
            <a:ext cx="6416970" cy="4815861"/>
          </a:xfrm>
          <a:custGeom>
            <a:avLst/>
            <a:gdLst/>
            <a:ahLst/>
            <a:cxnLst/>
            <a:rect l="l" t="t" r="r" b="b"/>
            <a:pathLst>
              <a:path w="6416970" h="4815861">
                <a:moveTo>
                  <a:pt x="0" y="0"/>
                </a:moveTo>
                <a:lnTo>
                  <a:pt x="6416970" y="0"/>
                </a:lnTo>
                <a:lnTo>
                  <a:pt x="6416970" y="4815861"/>
                </a:lnTo>
                <a:lnTo>
                  <a:pt x="0" y="4815861"/>
                </a:lnTo>
                <a:lnTo>
                  <a:pt x="0" y="0"/>
                </a:lnTo>
                <a:close/>
              </a:path>
            </a:pathLst>
          </a:custGeom>
          <a:blipFill>
            <a:blip r:embed="rId2"/>
            <a:stretch>
              <a:fillRect/>
            </a:stretch>
          </a:blipFill>
        </p:spPr>
      </p:sp>
      <p:sp>
        <p:nvSpPr>
          <p:cNvPr id="6" name="Freeform 6"/>
          <p:cNvSpPr/>
          <p:nvPr/>
        </p:nvSpPr>
        <p:spPr>
          <a:xfrm>
            <a:off x="13219045" y="2689167"/>
            <a:ext cx="4617977" cy="4611332"/>
          </a:xfrm>
          <a:custGeom>
            <a:avLst/>
            <a:gdLst/>
            <a:ahLst/>
            <a:cxnLst/>
            <a:rect l="l" t="t" r="r" b="b"/>
            <a:pathLst>
              <a:path w="4617977" h="4611332">
                <a:moveTo>
                  <a:pt x="0" y="0"/>
                </a:moveTo>
                <a:lnTo>
                  <a:pt x="4617977" y="0"/>
                </a:lnTo>
                <a:lnTo>
                  <a:pt x="4617977" y="4611332"/>
                </a:lnTo>
                <a:lnTo>
                  <a:pt x="0" y="4611332"/>
                </a:lnTo>
                <a:lnTo>
                  <a:pt x="0" y="0"/>
                </a:lnTo>
                <a:close/>
              </a:path>
            </a:pathLst>
          </a:custGeom>
          <a:blipFill>
            <a:blip r:embed="rId3"/>
            <a:stretch>
              <a:fillRect l="-33054"/>
            </a:stretch>
          </a:blipFill>
        </p:spPr>
      </p:sp>
      <p:sp>
        <p:nvSpPr>
          <p:cNvPr id="7" name="TextBox 7"/>
          <p:cNvSpPr txBox="1"/>
          <p:nvPr/>
        </p:nvSpPr>
        <p:spPr>
          <a:xfrm>
            <a:off x="398208" y="1285875"/>
            <a:ext cx="9217697" cy="8802218"/>
          </a:xfrm>
          <a:prstGeom prst="rect">
            <a:avLst/>
          </a:prstGeom>
        </p:spPr>
        <p:txBody>
          <a:bodyPr lIns="0" tIns="0" rIns="0" bIns="0" rtlCol="0" anchor="t">
            <a:spAutoFit/>
          </a:bodyPr>
          <a:lstStyle/>
          <a:p>
            <a:pPr>
              <a:lnSpc>
                <a:spcPts val="5319"/>
              </a:lnSpc>
            </a:pPr>
            <a:r>
              <a:rPr lang="vi-VN" sz="3799" dirty="0">
                <a:solidFill>
                  <a:srgbClr val="000000"/>
                </a:solidFill>
                <a:latin typeface="Poppins"/>
                <a:ea typeface="Poppins"/>
                <a:cs typeface="Poppins"/>
                <a:sym typeface="Poppins"/>
              </a:rPr>
              <a:t>De exemplu:</a:t>
            </a:r>
          </a:p>
          <a:p>
            <a:pPr>
              <a:lnSpc>
                <a:spcPts val="5319"/>
              </a:lnSpc>
            </a:pPr>
            <a:r>
              <a:rPr lang="vi-VN" sz="3799" dirty="0">
                <a:solidFill>
                  <a:srgbClr val="000000"/>
                </a:solidFill>
                <a:latin typeface="Poppins"/>
                <a:ea typeface="Poppins"/>
                <a:cs typeface="Poppins"/>
                <a:sym typeface="Poppins"/>
              </a:rPr>
              <a:t>•   Fizioterapie și masaj</a:t>
            </a:r>
          </a:p>
          <a:p>
            <a:pPr>
              <a:lnSpc>
                <a:spcPts val="5319"/>
              </a:lnSpc>
            </a:pPr>
            <a:r>
              <a:rPr lang="vi-VN" sz="3799" dirty="0">
                <a:solidFill>
                  <a:srgbClr val="000000"/>
                </a:solidFill>
                <a:latin typeface="Poppins"/>
                <a:ea typeface="Poppins"/>
                <a:cs typeface="Poppins"/>
                <a:sym typeface="Poppins"/>
              </a:rPr>
              <a:t>•   Plante medicinale (fitoterapie)</a:t>
            </a:r>
          </a:p>
          <a:p>
            <a:pPr>
              <a:lnSpc>
                <a:spcPts val="5319"/>
              </a:lnSpc>
            </a:pPr>
            <a:r>
              <a:rPr lang="vi-VN" sz="3799" dirty="0">
                <a:solidFill>
                  <a:srgbClr val="000000"/>
                </a:solidFill>
                <a:latin typeface="Poppins"/>
                <a:ea typeface="Poppins"/>
                <a:cs typeface="Poppins"/>
                <a:sym typeface="Poppins"/>
              </a:rPr>
              <a:t>•   Magnetoterapie</a:t>
            </a:r>
          </a:p>
          <a:p>
            <a:pPr>
              <a:lnSpc>
                <a:spcPts val="5319"/>
              </a:lnSpc>
            </a:pPr>
            <a:r>
              <a:rPr lang="vi-VN" sz="3799" dirty="0">
                <a:solidFill>
                  <a:srgbClr val="000000"/>
                </a:solidFill>
                <a:latin typeface="Poppins"/>
                <a:ea typeface="Poppins"/>
                <a:cs typeface="Poppins"/>
                <a:sym typeface="Poppins"/>
              </a:rPr>
              <a:t>•   Acupunctură / acupresură</a:t>
            </a:r>
          </a:p>
          <a:p>
            <a:pPr algn="just">
              <a:lnSpc>
                <a:spcPts val="5319"/>
              </a:lnSpc>
              <a:spcBef>
                <a:spcPct val="0"/>
              </a:spcBef>
            </a:pPr>
            <a:endParaRPr dirty="0"/>
          </a:p>
          <a:p>
            <a:pPr algn="just">
              <a:lnSpc>
                <a:spcPts val="5319"/>
              </a:lnSpc>
              <a:spcBef>
                <a:spcPct val="0"/>
              </a:spcBef>
            </a:pPr>
            <a:r>
              <a:rPr lang="vi-VN" sz="3799" dirty="0">
                <a:solidFill>
                  <a:srgbClr val="000000"/>
                </a:solidFill>
                <a:latin typeface="Poppins"/>
                <a:ea typeface="Poppins"/>
                <a:cs typeface="Poppins"/>
                <a:sym typeface="Poppins"/>
              </a:rPr>
              <a:t>care pot ajuta în cazul problemelor cronice, la reducerea stresului, la relaxarea musculaturii, pot completa tratamentele convenționale, pot preveni bolile și pot contribui la îmbunătățirea stării generale de bine a calului.</a:t>
            </a:r>
            <a:endParaRPr lang="en-US" sz="3799" dirty="0">
              <a:solidFill>
                <a:srgbClr val="000000"/>
              </a:solidFill>
              <a:latin typeface="Poppins"/>
              <a:ea typeface="Poppins"/>
              <a:cs typeface="Poppins"/>
              <a:sym typeface="Poppins"/>
            </a:endParaRPr>
          </a:p>
        </p:txBody>
      </p:sp>
      <p:sp>
        <p:nvSpPr>
          <p:cNvPr id="8" name="TextBox 8"/>
          <p:cNvSpPr txBox="1"/>
          <p:nvPr/>
        </p:nvSpPr>
        <p:spPr>
          <a:xfrm>
            <a:off x="3915716" y="247650"/>
            <a:ext cx="12005156" cy="781050"/>
          </a:xfrm>
          <a:prstGeom prst="rect">
            <a:avLst/>
          </a:prstGeom>
        </p:spPr>
        <p:txBody>
          <a:bodyPr lIns="0" tIns="0" rIns="0" bIns="0" rtlCol="0" anchor="t">
            <a:spAutoFit/>
          </a:bodyPr>
          <a:lstStyle/>
          <a:p>
            <a:pPr algn="ctr">
              <a:lnSpc>
                <a:spcPts val="5879"/>
              </a:lnSpc>
              <a:spcBef>
                <a:spcPct val="0"/>
              </a:spcBef>
            </a:pPr>
            <a:r>
              <a:rPr lang="en-US" sz="4899" b="1">
                <a:solidFill>
                  <a:srgbClr val="000000"/>
                </a:solidFill>
                <a:latin typeface="Poppins Bold"/>
                <a:ea typeface="Poppins Bold"/>
                <a:cs typeface="Poppins Bold"/>
                <a:sym typeface="Poppins Bold"/>
              </a:rPr>
              <a:t>Alternatív gyógymódok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4697" y="3638957"/>
            <a:ext cx="7436959" cy="5543358"/>
          </a:xfrm>
          <a:custGeom>
            <a:avLst/>
            <a:gdLst/>
            <a:ahLst/>
            <a:cxnLst/>
            <a:rect l="l" t="t" r="r" b="b"/>
            <a:pathLst>
              <a:path w="7436959" h="5543358">
                <a:moveTo>
                  <a:pt x="0" y="0"/>
                </a:moveTo>
                <a:lnTo>
                  <a:pt x="7436959" y="0"/>
                </a:lnTo>
                <a:lnTo>
                  <a:pt x="7436959" y="5543358"/>
                </a:lnTo>
                <a:lnTo>
                  <a:pt x="0" y="5543358"/>
                </a:lnTo>
                <a:lnTo>
                  <a:pt x="0" y="0"/>
                </a:lnTo>
                <a:close/>
              </a:path>
            </a:pathLst>
          </a:custGeom>
          <a:blipFill>
            <a:blip r:embed="rId2"/>
            <a:stretch>
              <a:fillRect t="-685"/>
            </a:stretch>
          </a:blipFill>
        </p:spPr>
      </p:sp>
      <p:grpSp>
        <p:nvGrpSpPr>
          <p:cNvPr id="3" name="Group 3"/>
          <p:cNvGrpSpPr/>
          <p:nvPr/>
        </p:nvGrpSpPr>
        <p:grpSpPr>
          <a:xfrm>
            <a:off x="10084661" y="2387601"/>
            <a:ext cx="11727408" cy="12518076"/>
            <a:chOff x="0" y="0"/>
            <a:chExt cx="812800" cy="867599"/>
          </a:xfrm>
        </p:grpSpPr>
        <p:sp>
          <p:nvSpPr>
            <p:cNvPr id="4" name="Freeform 4"/>
            <p:cNvSpPr/>
            <p:nvPr/>
          </p:nvSpPr>
          <p:spPr>
            <a:xfrm>
              <a:off x="0" y="0"/>
              <a:ext cx="812800" cy="867599"/>
            </a:xfrm>
            <a:custGeom>
              <a:avLst/>
              <a:gdLst/>
              <a:ahLst/>
              <a:cxnLst/>
              <a:rect l="l" t="t" r="r" b="b"/>
              <a:pathLst>
                <a:path w="812800" h="867599">
                  <a:moveTo>
                    <a:pt x="406400" y="0"/>
                  </a:moveTo>
                  <a:cubicBezTo>
                    <a:pt x="181951" y="0"/>
                    <a:pt x="0" y="194219"/>
                    <a:pt x="0" y="433800"/>
                  </a:cubicBezTo>
                  <a:cubicBezTo>
                    <a:pt x="0" y="673381"/>
                    <a:pt x="181951" y="867599"/>
                    <a:pt x="406400" y="867599"/>
                  </a:cubicBezTo>
                  <a:cubicBezTo>
                    <a:pt x="630849" y="867599"/>
                    <a:pt x="812800" y="673381"/>
                    <a:pt x="812800" y="433800"/>
                  </a:cubicBezTo>
                  <a:cubicBezTo>
                    <a:pt x="812800" y="194219"/>
                    <a:pt x="630849" y="0"/>
                    <a:pt x="406400" y="0"/>
                  </a:cubicBezTo>
                  <a:close/>
                </a:path>
              </a:pathLst>
            </a:custGeom>
            <a:solidFill>
              <a:srgbClr val="A0B36C"/>
            </a:solidFill>
          </p:spPr>
        </p:sp>
        <p:sp>
          <p:nvSpPr>
            <p:cNvPr id="5" name="TextBox 5"/>
            <p:cNvSpPr txBox="1"/>
            <p:nvPr/>
          </p:nvSpPr>
          <p:spPr>
            <a:xfrm>
              <a:off x="76200" y="81337"/>
              <a:ext cx="660400" cy="704924"/>
            </a:xfrm>
            <a:prstGeom prst="rect">
              <a:avLst/>
            </a:prstGeom>
          </p:spPr>
          <p:txBody>
            <a:bodyPr lIns="50800" tIns="50800" rIns="50800" bIns="50800" rtlCol="0" anchor="ctr"/>
            <a:lstStyle/>
            <a:p>
              <a:pPr algn="ctr">
                <a:lnSpc>
                  <a:spcPts val="2160"/>
                </a:lnSpc>
              </a:pPr>
              <a:endParaRPr/>
            </a:p>
          </p:txBody>
        </p:sp>
      </p:grpSp>
      <p:sp>
        <p:nvSpPr>
          <p:cNvPr id="6" name="Freeform 6"/>
          <p:cNvSpPr/>
          <p:nvPr/>
        </p:nvSpPr>
        <p:spPr>
          <a:xfrm>
            <a:off x="7571656" y="3638957"/>
            <a:ext cx="5198936" cy="5543358"/>
          </a:xfrm>
          <a:custGeom>
            <a:avLst/>
            <a:gdLst/>
            <a:ahLst/>
            <a:cxnLst/>
            <a:rect l="l" t="t" r="r" b="b"/>
            <a:pathLst>
              <a:path w="5198936" h="5543358">
                <a:moveTo>
                  <a:pt x="0" y="0"/>
                </a:moveTo>
                <a:lnTo>
                  <a:pt x="5198936" y="0"/>
                </a:lnTo>
                <a:lnTo>
                  <a:pt x="5198936" y="5543358"/>
                </a:lnTo>
                <a:lnTo>
                  <a:pt x="0" y="5543358"/>
                </a:lnTo>
                <a:lnTo>
                  <a:pt x="0" y="0"/>
                </a:lnTo>
                <a:close/>
              </a:path>
            </a:pathLst>
          </a:custGeom>
          <a:blipFill>
            <a:blip r:embed="rId3"/>
            <a:stretch>
              <a:fillRect l="-55443" t="-14417" r="-52427" b="-31894"/>
            </a:stretch>
          </a:blipFill>
        </p:spPr>
      </p:sp>
      <p:sp>
        <p:nvSpPr>
          <p:cNvPr id="7" name="Freeform 7"/>
          <p:cNvSpPr/>
          <p:nvPr/>
        </p:nvSpPr>
        <p:spPr>
          <a:xfrm>
            <a:off x="12770592" y="3638957"/>
            <a:ext cx="5257807" cy="5543358"/>
          </a:xfrm>
          <a:custGeom>
            <a:avLst/>
            <a:gdLst/>
            <a:ahLst/>
            <a:cxnLst/>
            <a:rect l="l" t="t" r="r" b="b"/>
            <a:pathLst>
              <a:path w="5257807" h="5543358">
                <a:moveTo>
                  <a:pt x="0" y="0"/>
                </a:moveTo>
                <a:lnTo>
                  <a:pt x="5257808" y="0"/>
                </a:lnTo>
                <a:lnTo>
                  <a:pt x="5257808" y="5543358"/>
                </a:lnTo>
                <a:lnTo>
                  <a:pt x="0" y="5543358"/>
                </a:lnTo>
                <a:lnTo>
                  <a:pt x="0" y="0"/>
                </a:lnTo>
                <a:close/>
              </a:path>
            </a:pathLst>
          </a:custGeom>
          <a:blipFill>
            <a:blip r:embed="rId4"/>
            <a:stretch>
              <a:fillRect l="-19916" t="-19361" r="-59275" b="-8192"/>
            </a:stretch>
          </a:blipFill>
        </p:spPr>
      </p:sp>
      <p:sp>
        <p:nvSpPr>
          <p:cNvPr id="8" name="TextBox 8"/>
          <p:cNvSpPr txBox="1"/>
          <p:nvPr/>
        </p:nvSpPr>
        <p:spPr>
          <a:xfrm>
            <a:off x="134697" y="-382845"/>
            <a:ext cx="18018605" cy="3067250"/>
          </a:xfrm>
          <a:prstGeom prst="rect">
            <a:avLst/>
          </a:prstGeom>
        </p:spPr>
        <p:txBody>
          <a:bodyPr lIns="0" tIns="0" rIns="0" bIns="0" rtlCol="0" anchor="t">
            <a:spAutoFit/>
          </a:bodyPr>
          <a:lstStyle/>
          <a:p>
            <a:pPr algn="ctr">
              <a:lnSpc>
                <a:spcPts val="5879"/>
              </a:lnSpc>
              <a:spcBef>
                <a:spcPct val="0"/>
              </a:spcBef>
            </a:pPr>
            <a:endParaRPr dirty="0"/>
          </a:p>
          <a:p>
            <a:pPr algn="ctr">
              <a:lnSpc>
                <a:spcPts val="8861"/>
              </a:lnSpc>
            </a:pPr>
            <a:r>
              <a:rPr lang="en-US" sz="4199" b="1" dirty="0" err="1">
                <a:solidFill>
                  <a:srgbClr val="000000"/>
                </a:solidFill>
                <a:latin typeface="Poppins Bold"/>
                <a:ea typeface="Poppins Bold"/>
                <a:cs typeface="Poppins Bold"/>
                <a:sym typeface="Poppins Bold"/>
              </a:rPr>
              <a:t>Fizioterapie</a:t>
            </a:r>
            <a:r>
              <a:rPr lang="en-US" sz="4199" b="1" dirty="0">
                <a:solidFill>
                  <a:srgbClr val="000000"/>
                </a:solidFill>
                <a:latin typeface="Poppins Bold"/>
                <a:ea typeface="Poppins Bold"/>
                <a:cs typeface="Poppins Bold"/>
                <a:sym typeface="Poppins Bold"/>
              </a:rPr>
              <a:t> </a:t>
            </a:r>
            <a:r>
              <a:rPr lang="en-US" sz="4199" b="1" dirty="0" err="1">
                <a:solidFill>
                  <a:srgbClr val="000000"/>
                </a:solidFill>
                <a:latin typeface="Poppins Bold"/>
                <a:ea typeface="Poppins Bold"/>
                <a:cs typeface="Poppins Bold"/>
                <a:sym typeface="Poppins Bold"/>
              </a:rPr>
              <a:t>și</a:t>
            </a:r>
            <a:r>
              <a:rPr lang="en-US" sz="4199" b="1" dirty="0">
                <a:solidFill>
                  <a:srgbClr val="000000"/>
                </a:solidFill>
                <a:latin typeface="Poppins Bold"/>
                <a:ea typeface="Poppins Bold"/>
                <a:cs typeface="Poppins Bold"/>
                <a:sym typeface="Poppins Bold"/>
              </a:rPr>
              <a:t> </a:t>
            </a:r>
            <a:r>
              <a:rPr lang="en-US" sz="4199" b="1" dirty="0" err="1" smtClean="0">
                <a:solidFill>
                  <a:srgbClr val="000000"/>
                </a:solidFill>
                <a:latin typeface="Poppins Bold"/>
                <a:ea typeface="Poppins Bold"/>
                <a:cs typeface="Poppins Bold"/>
                <a:sym typeface="Poppins Bold"/>
              </a:rPr>
              <a:t>masaj</a:t>
            </a:r>
            <a:endParaRPr lang="en-US" sz="4199" b="1" dirty="0" smtClean="0">
              <a:solidFill>
                <a:srgbClr val="000000"/>
              </a:solidFill>
              <a:latin typeface="Poppins Bold"/>
              <a:ea typeface="Poppins Bold"/>
              <a:cs typeface="Poppins Bold"/>
              <a:sym typeface="Poppins Bold"/>
            </a:endParaRPr>
          </a:p>
          <a:p>
            <a:pPr algn="ctr"/>
            <a:r>
              <a:rPr lang="vi-VN" sz="3799" dirty="0">
                <a:solidFill>
                  <a:srgbClr val="000000"/>
                </a:solidFill>
                <a:latin typeface="Poppins"/>
                <a:ea typeface="Poppins"/>
                <a:cs typeface="Poppins"/>
                <a:sym typeface="Poppins"/>
              </a:rPr>
              <a:t>Îmbunătățește circulația sanguină, reduce spasmele musculare, sprijină regenerarea și relaxează.</a:t>
            </a:r>
            <a:endParaRP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17245" y="1289242"/>
            <a:ext cx="11727408" cy="1172740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B36C"/>
            </a:solidFill>
          </p:spPr>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rot="-5400000">
            <a:off x="10252688" y="3966646"/>
            <a:ext cx="7688733" cy="4324912"/>
          </a:xfrm>
          <a:prstGeom prst="rect">
            <a:avLst/>
          </a:prstGeom>
        </p:spPr>
      </p:pic>
      <p:sp>
        <p:nvSpPr>
          <p:cNvPr id="7" name="TextBox 7"/>
          <p:cNvSpPr txBox="1"/>
          <p:nvPr/>
        </p:nvSpPr>
        <p:spPr>
          <a:xfrm>
            <a:off x="563610" y="1289242"/>
            <a:ext cx="8377034" cy="7339958"/>
          </a:xfrm>
          <a:prstGeom prst="rect">
            <a:avLst/>
          </a:prstGeom>
        </p:spPr>
        <p:txBody>
          <a:bodyPr lIns="0" tIns="0" rIns="0" bIns="0" rtlCol="0" anchor="t">
            <a:spAutoFit/>
          </a:bodyPr>
          <a:lstStyle/>
          <a:p>
            <a:pPr algn="just">
              <a:lnSpc>
                <a:spcPts val="4804"/>
              </a:lnSpc>
            </a:pPr>
            <a:r>
              <a:rPr lang="vi-VN" sz="3099" dirty="0">
                <a:solidFill>
                  <a:srgbClr val="000000"/>
                </a:solidFill>
                <a:latin typeface="Poppins"/>
                <a:ea typeface="Poppins"/>
                <a:cs typeface="Poppins"/>
                <a:sym typeface="Poppins"/>
              </a:rPr>
              <a:t>Îmbunătățește circulația sanguină, reduce spasmele musculare, sprijină regenerarea și relaxează.</a:t>
            </a:r>
          </a:p>
          <a:p>
            <a:pPr algn="just">
              <a:lnSpc>
                <a:spcPts val="4804"/>
              </a:lnSpc>
            </a:pPr>
            <a:r>
              <a:rPr lang="vi-VN" sz="3099" dirty="0">
                <a:solidFill>
                  <a:srgbClr val="000000"/>
                </a:solidFill>
                <a:latin typeface="Poppins"/>
                <a:ea typeface="Poppins"/>
                <a:cs typeface="Poppins"/>
                <a:sym typeface="Poppins"/>
              </a:rPr>
              <a:t>Prin tehnici de masaj, exerciții de relaxare și întindere (aplicate regulat!), putem preveni numeroase probleme ale aparatului locomotor, putem face mișcarea calului mai lejeră și mai degajată, îi putem îmbunătăți sănătatea fizică,</a:t>
            </a:r>
          </a:p>
          <a:p>
            <a:pPr algn="just">
              <a:lnSpc>
                <a:spcPts val="4804"/>
              </a:lnSpc>
            </a:pPr>
            <a:r>
              <a:rPr lang="vi-VN" sz="3099" dirty="0">
                <a:solidFill>
                  <a:srgbClr val="000000"/>
                </a:solidFill>
                <a:latin typeface="Poppins"/>
                <a:ea typeface="Poppins"/>
                <a:cs typeface="Poppins"/>
                <a:sym typeface="Poppins"/>
              </a:rPr>
              <a:t>iar datorită timpului de calitate petrecut împreună, contribuie la aprofundarea relației cu calul nostru.</a:t>
            </a:r>
            <a:endParaRPr lang="vi-VN" sz="3099" dirty="0">
              <a:solidFill>
                <a:srgbClr val="000000"/>
              </a:solidFill>
              <a:latin typeface="Poppins"/>
              <a:ea typeface="Poppins"/>
              <a:cs typeface="Poppins"/>
              <a:sym typeface="Poppins"/>
            </a:endParaRPr>
          </a:p>
        </p:txBody>
      </p:sp>
      <p:sp>
        <p:nvSpPr>
          <p:cNvPr id="9" name="TextBox 9"/>
          <p:cNvSpPr txBox="1"/>
          <p:nvPr/>
        </p:nvSpPr>
        <p:spPr>
          <a:xfrm>
            <a:off x="5420975" y="257175"/>
            <a:ext cx="7446050" cy="723853"/>
          </a:xfrm>
          <a:prstGeom prst="rect">
            <a:avLst/>
          </a:prstGeom>
        </p:spPr>
        <p:txBody>
          <a:bodyPr lIns="0" tIns="0" rIns="0" bIns="0" rtlCol="0" anchor="t">
            <a:spAutoFit/>
          </a:bodyPr>
          <a:lstStyle/>
          <a:p>
            <a:pPr algn="ctr">
              <a:lnSpc>
                <a:spcPts val="5759"/>
              </a:lnSpc>
              <a:spcBef>
                <a:spcPct val="0"/>
              </a:spcBef>
            </a:pPr>
            <a:r>
              <a:rPr lang="en-US" sz="4799" b="1" dirty="0" err="1">
                <a:solidFill>
                  <a:srgbClr val="000000"/>
                </a:solidFill>
                <a:latin typeface="Poppins Bold"/>
                <a:ea typeface="Poppins Bold"/>
                <a:cs typeface="Poppins Bold"/>
                <a:sym typeface="Poppins Bold"/>
              </a:rPr>
              <a:t>Fizioterapie</a:t>
            </a:r>
            <a:r>
              <a:rPr lang="en-US" sz="4799" b="1" dirty="0">
                <a:solidFill>
                  <a:srgbClr val="000000"/>
                </a:solidFill>
                <a:latin typeface="Poppins Bold"/>
                <a:ea typeface="Poppins Bold"/>
                <a:cs typeface="Poppins Bold"/>
                <a:sym typeface="Poppins Bold"/>
              </a:rPr>
              <a:t> </a:t>
            </a:r>
            <a:r>
              <a:rPr lang="en-US" sz="4799" b="1" dirty="0" err="1">
                <a:solidFill>
                  <a:srgbClr val="000000"/>
                </a:solidFill>
                <a:latin typeface="Poppins Bold"/>
                <a:ea typeface="Poppins Bold"/>
                <a:cs typeface="Poppins Bold"/>
                <a:sym typeface="Poppins Bold"/>
              </a:rPr>
              <a:t>și</a:t>
            </a:r>
            <a:r>
              <a:rPr lang="en-US" sz="4799" b="1" dirty="0">
                <a:solidFill>
                  <a:srgbClr val="000000"/>
                </a:solidFill>
                <a:latin typeface="Poppins Bold"/>
                <a:ea typeface="Poppins Bold"/>
                <a:cs typeface="Poppins Bold"/>
                <a:sym typeface="Poppins Bold"/>
              </a:rPr>
              <a:t> </a:t>
            </a:r>
            <a:r>
              <a:rPr lang="en-US" sz="4799" b="1" dirty="0" err="1">
                <a:solidFill>
                  <a:srgbClr val="000000"/>
                </a:solidFill>
                <a:latin typeface="Poppins Bold"/>
                <a:ea typeface="Poppins Bold"/>
                <a:cs typeface="Poppins Bold"/>
                <a:sym typeface="Poppins Bold"/>
              </a:rPr>
              <a:t>masaj</a:t>
            </a:r>
            <a:endParaRPr lang="en-US" sz="4799" b="1" dirty="0">
              <a:solidFill>
                <a:srgbClr val="000000"/>
              </a:solidFill>
              <a:latin typeface="Poppins Bold"/>
              <a:ea typeface="Poppins Bold"/>
              <a:cs typeface="Poppins Bold"/>
              <a:sym typeface="Poppins Bold"/>
            </a:endParaRPr>
          </a:p>
        </p:txBody>
      </p:sp>
    </p:spTree>
  </p:cSld>
  <p:clrMapOvr>
    <a:masterClrMapping/>
  </p:clrMapOvr>
  <p:timing>
    <p:tnLst>
      <p:par>
        <p:cTn id="1" dur="indefinite" restart="never" nodeType="tmRoot">
          <p:childTnLst>
            <p:video>
              <p:cMediaNode vol="0">
                <p:cTn id="2"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17245" y="1249927"/>
            <a:ext cx="11948635" cy="1194863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B36C"/>
            </a:solidFill>
          </p:spPr>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sp>
        <p:nvSpPr>
          <p:cNvPr id="5" name="TextBox 5"/>
          <p:cNvSpPr txBox="1"/>
          <p:nvPr/>
        </p:nvSpPr>
        <p:spPr>
          <a:xfrm>
            <a:off x="1028700" y="424918"/>
            <a:ext cx="17383555" cy="1821011"/>
          </a:xfrm>
          <a:prstGeom prst="rect">
            <a:avLst/>
          </a:prstGeom>
        </p:spPr>
        <p:txBody>
          <a:bodyPr lIns="0" tIns="0" rIns="0" bIns="0" rtlCol="0" anchor="t">
            <a:spAutoFit/>
          </a:bodyPr>
          <a:lstStyle/>
          <a:p>
            <a:pPr algn="ctr">
              <a:lnSpc>
                <a:spcPts val="5771"/>
              </a:lnSpc>
              <a:spcBef>
                <a:spcPct val="0"/>
              </a:spcBef>
            </a:pPr>
            <a:r>
              <a:rPr lang="en-US" sz="4809" b="1" dirty="0" err="1">
                <a:solidFill>
                  <a:srgbClr val="000000"/>
                </a:solidFill>
                <a:latin typeface="Poppins Bold"/>
                <a:ea typeface="Poppins Bold"/>
                <a:cs typeface="Poppins Bold"/>
                <a:sym typeface="Poppins Bold"/>
              </a:rPr>
              <a:t>Plante</a:t>
            </a:r>
            <a:r>
              <a:rPr lang="en-US" sz="4809" b="1" dirty="0">
                <a:solidFill>
                  <a:srgbClr val="000000"/>
                </a:solidFill>
                <a:latin typeface="Poppins Bold"/>
                <a:ea typeface="Poppins Bold"/>
                <a:cs typeface="Poppins Bold"/>
                <a:sym typeface="Poppins Bold"/>
              </a:rPr>
              <a:t> </a:t>
            </a:r>
            <a:r>
              <a:rPr lang="en-US" sz="4809" b="1" dirty="0" err="1">
                <a:solidFill>
                  <a:srgbClr val="000000"/>
                </a:solidFill>
                <a:latin typeface="Poppins Bold"/>
                <a:ea typeface="Poppins Bold"/>
                <a:cs typeface="Poppins Bold"/>
                <a:sym typeface="Poppins Bold"/>
              </a:rPr>
              <a:t>medicinale</a:t>
            </a:r>
            <a:r>
              <a:rPr lang="en-US" sz="4809" b="1" dirty="0">
                <a:solidFill>
                  <a:srgbClr val="000000"/>
                </a:solidFill>
                <a:latin typeface="Poppins Bold"/>
                <a:ea typeface="Poppins Bold"/>
                <a:cs typeface="Poppins Bold"/>
                <a:sym typeface="Poppins Bold"/>
              </a:rPr>
              <a:t> (</a:t>
            </a:r>
            <a:r>
              <a:rPr lang="en-US" sz="4809" b="1" dirty="0" err="1">
                <a:solidFill>
                  <a:srgbClr val="000000"/>
                </a:solidFill>
                <a:latin typeface="Poppins Bold"/>
                <a:ea typeface="Poppins Bold"/>
                <a:cs typeface="Poppins Bold"/>
                <a:sym typeface="Poppins Bold"/>
              </a:rPr>
              <a:t>fitoterapie</a:t>
            </a:r>
            <a:r>
              <a:rPr lang="en-US" sz="4809" b="1" dirty="0">
                <a:solidFill>
                  <a:srgbClr val="000000"/>
                </a:solidFill>
                <a:latin typeface="Poppins Bold"/>
                <a:ea typeface="Poppins Bold"/>
                <a:cs typeface="Poppins Bold"/>
                <a:sym typeface="Poppins Bold"/>
              </a:rPr>
              <a:t>)</a:t>
            </a:r>
            <a:r>
              <a:rPr lang="en-US" sz="4809" dirty="0" smtClean="0">
                <a:solidFill>
                  <a:srgbClr val="000000"/>
                </a:solidFill>
                <a:latin typeface="Poppins"/>
                <a:ea typeface="Poppins"/>
                <a:cs typeface="Poppins"/>
                <a:sym typeface="Poppins"/>
              </a:rPr>
              <a:t> </a:t>
            </a:r>
            <a:endParaRPr lang="en-US" sz="4809" dirty="0">
              <a:solidFill>
                <a:srgbClr val="000000"/>
              </a:solidFill>
              <a:latin typeface="Poppins"/>
              <a:ea typeface="Poppins"/>
              <a:cs typeface="Poppins"/>
              <a:sym typeface="Poppins"/>
            </a:endParaRPr>
          </a:p>
          <a:p>
            <a:pPr algn="just">
              <a:lnSpc>
                <a:spcPts val="4211"/>
              </a:lnSpc>
              <a:spcBef>
                <a:spcPct val="0"/>
              </a:spcBef>
            </a:pPr>
            <a:endParaRPr dirty="0"/>
          </a:p>
          <a:p>
            <a:pPr algn="just">
              <a:lnSpc>
                <a:spcPts val="4211"/>
              </a:lnSpc>
              <a:spcBef>
                <a:spcPct val="0"/>
              </a:spcBef>
            </a:pPr>
            <a:endParaRPr dirty="0"/>
          </a:p>
        </p:txBody>
      </p:sp>
      <p:sp>
        <p:nvSpPr>
          <p:cNvPr id="6" name="TextBox 6"/>
          <p:cNvSpPr txBox="1"/>
          <p:nvPr/>
        </p:nvSpPr>
        <p:spPr>
          <a:xfrm>
            <a:off x="400171" y="2263191"/>
            <a:ext cx="10658116" cy="6988323"/>
          </a:xfrm>
          <a:prstGeom prst="rect">
            <a:avLst/>
          </a:prstGeom>
        </p:spPr>
        <p:txBody>
          <a:bodyPr wrap="square" lIns="0" tIns="0" rIns="0" bIns="0" rtlCol="0" anchor="t">
            <a:spAutoFit/>
          </a:bodyPr>
          <a:lstStyle/>
          <a:p>
            <a:pPr algn="just">
              <a:lnSpc>
                <a:spcPts val="4199"/>
              </a:lnSpc>
              <a:spcBef>
                <a:spcPct val="0"/>
              </a:spcBef>
            </a:pPr>
            <a:r>
              <a:rPr lang="vi-VN" sz="3499" dirty="0">
                <a:solidFill>
                  <a:srgbClr val="000000"/>
                </a:solidFill>
                <a:latin typeface="Poppins"/>
                <a:ea typeface="Poppins"/>
                <a:cs typeface="Poppins"/>
                <a:sym typeface="Poppins"/>
              </a:rPr>
              <a:t>Când este recomandată utilizarea?</a:t>
            </a:r>
          </a:p>
          <a:p>
            <a:pPr algn="just">
              <a:lnSpc>
                <a:spcPts val="4199"/>
              </a:lnSpc>
              <a:spcBef>
                <a:spcPct val="0"/>
              </a:spcBef>
            </a:pPr>
            <a:r>
              <a:rPr lang="vi-VN" sz="3499" dirty="0">
                <a:solidFill>
                  <a:srgbClr val="000000"/>
                </a:solidFill>
                <a:latin typeface="Poppins"/>
                <a:ea typeface="Poppins"/>
                <a:cs typeface="Poppins"/>
                <a:sym typeface="Poppins"/>
              </a:rPr>
              <a:t>• Ca supliment al tratamentelor convenționale.</a:t>
            </a:r>
          </a:p>
          <a:p>
            <a:pPr algn="just">
              <a:lnSpc>
                <a:spcPts val="4199"/>
              </a:lnSpc>
              <a:spcBef>
                <a:spcPct val="0"/>
              </a:spcBef>
            </a:pPr>
            <a:r>
              <a:rPr lang="vi-VN" sz="3499" dirty="0">
                <a:solidFill>
                  <a:srgbClr val="000000"/>
                </a:solidFill>
                <a:latin typeface="Poppins"/>
                <a:ea typeface="Poppins"/>
                <a:cs typeface="Poppins"/>
                <a:sym typeface="Poppins"/>
              </a:rPr>
              <a:t>• În scop preventiv.</a:t>
            </a:r>
          </a:p>
          <a:p>
            <a:pPr algn="just">
              <a:lnSpc>
                <a:spcPts val="4199"/>
              </a:lnSpc>
              <a:spcBef>
                <a:spcPct val="0"/>
              </a:spcBef>
            </a:pPr>
            <a:r>
              <a:rPr lang="vi-VN" sz="3499" dirty="0">
                <a:solidFill>
                  <a:srgbClr val="000000"/>
                </a:solidFill>
                <a:latin typeface="Poppins"/>
                <a:ea typeface="Poppins"/>
                <a:cs typeface="Poppins"/>
                <a:sym typeface="Poppins"/>
              </a:rPr>
              <a:t>• În cazul problemelor cronice (de ex. șchiopătură recurentă, colici, gestație).</a:t>
            </a:r>
          </a:p>
          <a:p>
            <a:pPr algn="just">
              <a:lnSpc>
                <a:spcPts val="4199"/>
              </a:lnSpc>
              <a:spcBef>
                <a:spcPct val="0"/>
              </a:spcBef>
            </a:pPr>
            <a:r>
              <a:rPr lang="vi-VN" sz="3499" dirty="0">
                <a:solidFill>
                  <a:srgbClr val="000000"/>
                </a:solidFill>
                <a:latin typeface="Poppins"/>
                <a:ea typeface="Poppins"/>
                <a:cs typeface="Poppins"/>
                <a:sym typeface="Poppins"/>
              </a:rPr>
              <a:t>• Pentru calmarea sistemului nervos al cailor stresați sau al cailor sportivi agitați.</a:t>
            </a:r>
          </a:p>
          <a:p>
            <a:pPr algn="just">
              <a:lnSpc>
                <a:spcPts val="4199"/>
              </a:lnSpc>
              <a:spcBef>
                <a:spcPct val="0"/>
              </a:spcBef>
            </a:pPr>
            <a:r>
              <a:rPr lang="vi-VN" sz="3499" dirty="0">
                <a:solidFill>
                  <a:srgbClr val="000000"/>
                </a:solidFill>
                <a:latin typeface="Poppins"/>
                <a:ea typeface="Poppins"/>
                <a:cs typeface="Poppins"/>
                <a:sym typeface="Poppins"/>
              </a:rPr>
              <a:t>• Pentru accelerarea reabilitării postoperatorii sau a regenerării după accidentări.</a:t>
            </a:r>
          </a:p>
          <a:p>
            <a:pPr algn="just">
              <a:lnSpc>
                <a:spcPts val="4199"/>
              </a:lnSpc>
              <a:spcBef>
                <a:spcPct val="0"/>
              </a:spcBef>
            </a:pPr>
            <a:r>
              <a:rPr lang="vi-VN" sz="3499" dirty="0">
                <a:solidFill>
                  <a:srgbClr val="FF0000"/>
                </a:solidFill>
                <a:latin typeface="Poppins"/>
                <a:ea typeface="Poppins"/>
                <a:cs typeface="Poppins"/>
                <a:sym typeface="Poppins"/>
              </a:rPr>
              <a:t>Important! </a:t>
            </a:r>
            <a:r>
              <a:rPr lang="vi-VN" sz="3499" dirty="0">
                <a:solidFill>
                  <a:srgbClr val="000000"/>
                </a:solidFill>
                <a:latin typeface="Poppins"/>
                <a:ea typeface="Poppins"/>
                <a:cs typeface="Poppins"/>
                <a:sym typeface="Poppins"/>
              </a:rPr>
              <a:t>Consultă întotdeauna opinia unui medic veterinar înainte de a începe un tratament alternativ, pentru ca acesta să fie adaptat stării actuale de sănătate a calului.</a:t>
            </a:r>
            <a:endParaRPr lang="vi-VN" sz="3499" dirty="0">
              <a:solidFill>
                <a:srgbClr val="000000"/>
              </a:solidFill>
              <a:latin typeface="Poppins"/>
              <a:ea typeface="Poppins"/>
              <a:cs typeface="Poppins"/>
              <a:sym typeface="Poppins"/>
            </a:endParaRPr>
          </a:p>
        </p:txBody>
      </p:sp>
      <p:sp>
        <p:nvSpPr>
          <p:cNvPr id="7" name="Freeform 7"/>
          <p:cNvSpPr/>
          <p:nvPr/>
        </p:nvSpPr>
        <p:spPr>
          <a:xfrm>
            <a:off x="14100184" y="1688672"/>
            <a:ext cx="3492602" cy="3096745"/>
          </a:xfrm>
          <a:custGeom>
            <a:avLst/>
            <a:gdLst/>
            <a:ahLst/>
            <a:cxnLst/>
            <a:rect l="l" t="t" r="r" b="b"/>
            <a:pathLst>
              <a:path w="3492602" h="3096745">
                <a:moveTo>
                  <a:pt x="0" y="0"/>
                </a:moveTo>
                <a:lnTo>
                  <a:pt x="3492602" y="0"/>
                </a:lnTo>
                <a:lnTo>
                  <a:pt x="3492602" y="3096745"/>
                </a:lnTo>
                <a:lnTo>
                  <a:pt x="0" y="3096745"/>
                </a:lnTo>
                <a:lnTo>
                  <a:pt x="0" y="0"/>
                </a:lnTo>
                <a:close/>
              </a:path>
            </a:pathLst>
          </a:custGeom>
          <a:blipFill>
            <a:blip r:embed="rId2"/>
            <a:stretch>
              <a:fillRect t="-6391" b="-6391"/>
            </a:stretch>
          </a:blipFill>
        </p:spPr>
      </p:sp>
      <p:sp>
        <p:nvSpPr>
          <p:cNvPr id="8" name="Freeform 8"/>
          <p:cNvSpPr/>
          <p:nvPr/>
        </p:nvSpPr>
        <p:spPr>
          <a:xfrm>
            <a:off x="14100184" y="4940275"/>
            <a:ext cx="3492602" cy="5058538"/>
          </a:xfrm>
          <a:custGeom>
            <a:avLst/>
            <a:gdLst/>
            <a:ahLst/>
            <a:cxnLst/>
            <a:rect l="l" t="t" r="r" b="b"/>
            <a:pathLst>
              <a:path w="3492602" h="5058538">
                <a:moveTo>
                  <a:pt x="0" y="0"/>
                </a:moveTo>
                <a:lnTo>
                  <a:pt x="3492602" y="0"/>
                </a:lnTo>
                <a:lnTo>
                  <a:pt x="3492602" y="5058539"/>
                </a:lnTo>
                <a:lnTo>
                  <a:pt x="0" y="5058539"/>
                </a:lnTo>
                <a:lnTo>
                  <a:pt x="0" y="0"/>
                </a:lnTo>
                <a:close/>
              </a:path>
            </a:pathLst>
          </a:custGeom>
          <a:blipFill>
            <a:blip r:embed="rId3" cstate="print"/>
            <a:stretch>
              <a:fillRect t="-3565"/>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17245" y="1249927"/>
            <a:ext cx="11948635" cy="1194863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B36C"/>
            </a:solidFill>
          </p:spPr>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sp>
        <p:nvSpPr>
          <p:cNvPr id="5" name="Freeform 5"/>
          <p:cNvSpPr/>
          <p:nvPr/>
        </p:nvSpPr>
        <p:spPr>
          <a:xfrm>
            <a:off x="13248456" y="4015713"/>
            <a:ext cx="4692373" cy="3457030"/>
          </a:xfrm>
          <a:custGeom>
            <a:avLst/>
            <a:gdLst/>
            <a:ahLst/>
            <a:cxnLst/>
            <a:rect l="l" t="t" r="r" b="b"/>
            <a:pathLst>
              <a:path w="4692373" h="3457030">
                <a:moveTo>
                  <a:pt x="0" y="0"/>
                </a:moveTo>
                <a:lnTo>
                  <a:pt x="4692373" y="0"/>
                </a:lnTo>
                <a:lnTo>
                  <a:pt x="4692373" y="3457030"/>
                </a:lnTo>
                <a:lnTo>
                  <a:pt x="0" y="3457030"/>
                </a:lnTo>
                <a:lnTo>
                  <a:pt x="0" y="0"/>
                </a:lnTo>
                <a:close/>
              </a:path>
            </a:pathLst>
          </a:custGeom>
          <a:blipFill>
            <a:blip r:embed="rId2"/>
            <a:stretch>
              <a:fillRect l="-10372"/>
            </a:stretch>
          </a:blipFill>
        </p:spPr>
      </p:sp>
      <p:sp>
        <p:nvSpPr>
          <p:cNvPr id="6" name="TextBox 6"/>
          <p:cNvSpPr txBox="1"/>
          <p:nvPr/>
        </p:nvSpPr>
        <p:spPr>
          <a:xfrm>
            <a:off x="2606974" y="344169"/>
            <a:ext cx="13161761" cy="1538883"/>
          </a:xfrm>
          <a:prstGeom prst="rect">
            <a:avLst/>
          </a:prstGeom>
        </p:spPr>
        <p:txBody>
          <a:bodyPr wrap="square" lIns="0" tIns="0" rIns="0" bIns="0" rtlCol="0" anchor="t">
            <a:spAutoFit/>
          </a:bodyPr>
          <a:lstStyle/>
          <a:p>
            <a:pPr algn="ctr">
              <a:lnSpc>
                <a:spcPts val="6019"/>
              </a:lnSpc>
              <a:spcBef>
                <a:spcPct val="0"/>
              </a:spcBef>
            </a:pPr>
            <a:r>
              <a:rPr lang="it-IT" sz="4299" b="1" dirty="0">
                <a:solidFill>
                  <a:srgbClr val="000000"/>
                </a:solidFill>
                <a:latin typeface="Poppins Bold"/>
                <a:ea typeface="Poppins Bold"/>
                <a:cs typeface="Poppins Bold"/>
                <a:sym typeface="Poppins Bold"/>
              </a:rPr>
              <a:t>Plante medicinale pentru susținerea sistemului imunitar</a:t>
            </a:r>
            <a:endParaRPr lang="en-US" sz="4299" b="1" dirty="0">
              <a:solidFill>
                <a:srgbClr val="000000"/>
              </a:solidFill>
              <a:latin typeface="Poppins Bold"/>
              <a:ea typeface="Poppins Bold"/>
              <a:cs typeface="Poppins Bold"/>
              <a:sym typeface="Poppins Bold"/>
            </a:endParaRPr>
          </a:p>
        </p:txBody>
      </p:sp>
      <p:sp>
        <p:nvSpPr>
          <p:cNvPr id="7" name="TextBox 7"/>
          <p:cNvSpPr txBox="1"/>
          <p:nvPr/>
        </p:nvSpPr>
        <p:spPr>
          <a:xfrm>
            <a:off x="0" y="1463197"/>
            <a:ext cx="18288000" cy="2154436"/>
          </a:xfrm>
          <a:prstGeom prst="rect">
            <a:avLst/>
          </a:prstGeom>
        </p:spPr>
        <p:txBody>
          <a:bodyPr lIns="0" tIns="0" rIns="0" bIns="0" rtlCol="0" anchor="t">
            <a:spAutoFit/>
          </a:bodyPr>
          <a:lstStyle/>
          <a:p>
            <a:pPr algn="ctr">
              <a:lnSpc>
                <a:spcPts val="5599"/>
              </a:lnSpc>
              <a:spcBef>
                <a:spcPct val="0"/>
              </a:spcBef>
            </a:pPr>
            <a:r>
              <a:rPr lang="vi-VN" sz="3200" dirty="0">
                <a:solidFill>
                  <a:srgbClr val="000000"/>
                </a:solidFill>
                <a:latin typeface="Poppins"/>
                <a:ea typeface="Poppins"/>
                <a:cs typeface="Poppins"/>
                <a:sym typeface="Poppins"/>
              </a:rPr>
              <a:t>Cu ajutorul plantelor medicinale, funcționarea unui sistem imunitar slăbit poate fi susținută în mai multe moduri, însă fitoterapia reprezintă în primul rând un complement al condițiilor corecte de întreținere, al alimentației adecvate și al biosecurității.</a:t>
            </a:r>
            <a:endParaRPr lang="en-US" sz="3200" dirty="0">
              <a:solidFill>
                <a:srgbClr val="000000"/>
              </a:solidFill>
              <a:latin typeface="Poppins"/>
              <a:ea typeface="Poppins"/>
              <a:cs typeface="Poppins"/>
              <a:sym typeface="Poppins"/>
            </a:endParaRPr>
          </a:p>
        </p:txBody>
      </p:sp>
      <p:sp>
        <p:nvSpPr>
          <p:cNvPr id="8" name="TextBox 8"/>
          <p:cNvSpPr txBox="1"/>
          <p:nvPr/>
        </p:nvSpPr>
        <p:spPr>
          <a:xfrm>
            <a:off x="263110" y="4015713"/>
            <a:ext cx="12751848" cy="2659446"/>
          </a:xfrm>
          <a:prstGeom prst="rect">
            <a:avLst/>
          </a:prstGeom>
        </p:spPr>
        <p:txBody>
          <a:bodyPr lIns="0" tIns="0" rIns="0" bIns="0" rtlCol="0" anchor="t">
            <a:spAutoFit/>
          </a:bodyPr>
          <a:lstStyle/>
          <a:p>
            <a:pPr algn="just">
              <a:lnSpc>
                <a:spcPts val="5319"/>
              </a:lnSpc>
              <a:spcBef>
                <a:spcPct val="0"/>
              </a:spcBef>
            </a:pPr>
            <a:r>
              <a:rPr lang="vi-VN" sz="3200" b="1" dirty="0">
                <a:solidFill>
                  <a:srgbClr val="000000"/>
                </a:solidFill>
                <a:latin typeface="Poppins Bold"/>
                <a:ea typeface="Poppins Bold"/>
                <a:cs typeface="Poppins Bold"/>
                <a:sym typeface="Poppins Bold"/>
              </a:rPr>
              <a:t>Echinacea (Echinacea purpurea): crește numărul celulelor implicate în reacțiile imunitare, iar cercetările demonstrează că astfel face mai eficientă funcționarea sistemului de apărare în timpul unei infecții.</a:t>
            </a:r>
            <a:endParaRPr lang="en-US" sz="3200" b="1" dirty="0">
              <a:solidFill>
                <a:srgbClr val="000000"/>
              </a:solidFill>
              <a:latin typeface="Poppins"/>
              <a:ea typeface="Poppins"/>
              <a:cs typeface="Poppins"/>
              <a:sym typeface="Poppins"/>
            </a:endParaRPr>
          </a:p>
        </p:txBody>
      </p:sp>
      <p:sp>
        <p:nvSpPr>
          <p:cNvPr id="9" name="TextBox 9"/>
          <p:cNvSpPr txBox="1"/>
          <p:nvPr/>
        </p:nvSpPr>
        <p:spPr>
          <a:xfrm>
            <a:off x="263110" y="7138644"/>
            <a:ext cx="17004894" cy="2684781"/>
          </a:xfrm>
          <a:prstGeom prst="rect">
            <a:avLst/>
          </a:prstGeom>
        </p:spPr>
        <p:txBody>
          <a:bodyPr lIns="0" tIns="0" rIns="0" bIns="0" rtlCol="0" anchor="t">
            <a:spAutoFit/>
          </a:bodyPr>
          <a:lstStyle/>
          <a:p>
            <a:pPr algn="just">
              <a:lnSpc>
                <a:spcPts val="5319"/>
              </a:lnSpc>
              <a:spcBef>
                <a:spcPct val="0"/>
              </a:spcBef>
            </a:pPr>
            <a:r>
              <a:rPr lang="vi-VN" sz="3200" dirty="0">
                <a:solidFill>
                  <a:srgbClr val="000000"/>
                </a:solidFill>
                <a:latin typeface="Poppins"/>
                <a:ea typeface="Poppins"/>
                <a:cs typeface="Poppins"/>
                <a:sym typeface="Poppins"/>
              </a:rPr>
              <a:t>Deoarece stimulează nivelul de pregătire al sistemului imunitar,</a:t>
            </a:r>
          </a:p>
          <a:p>
            <a:pPr algn="just">
              <a:lnSpc>
                <a:spcPts val="5319"/>
              </a:lnSpc>
              <a:spcBef>
                <a:spcPct val="0"/>
              </a:spcBef>
            </a:pPr>
            <a:r>
              <a:rPr lang="vi-VN" sz="3200" dirty="0">
                <a:solidFill>
                  <a:srgbClr val="000000"/>
                </a:solidFill>
                <a:latin typeface="Poppins"/>
                <a:ea typeface="Poppins"/>
                <a:cs typeface="Poppins"/>
                <a:sym typeface="Poppins"/>
              </a:rPr>
              <a:t>echinacea se administrează animalului maximum 4–6 săptămâni, după care se face o pauză de cel puțin aceeași durată. Nivelul de protecție imunitară atins se dezvoltă în aproximativ 2 săptămâni de administrare.</a:t>
            </a:r>
            <a:endParaRPr lang="vi-VN" sz="3200" dirty="0">
              <a:solidFill>
                <a:srgbClr val="000000"/>
              </a:solidFill>
              <a:latin typeface="Poppins"/>
              <a:ea typeface="Poppins"/>
              <a:cs typeface="Poppins"/>
              <a:sym typeface="Poppin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89364" y="1249927"/>
            <a:ext cx="11948635" cy="1194863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B36C"/>
            </a:solidFill>
          </p:spPr>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sp>
        <p:nvSpPr>
          <p:cNvPr id="5" name="TextBox 5"/>
          <p:cNvSpPr txBox="1"/>
          <p:nvPr/>
        </p:nvSpPr>
        <p:spPr>
          <a:xfrm>
            <a:off x="298651" y="3767320"/>
            <a:ext cx="13266159" cy="5840099"/>
          </a:xfrm>
          <a:prstGeom prst="rect">
            <a:avLst/>
          </a:prstGeom>
        </p:spPr>
        <p:txBody>
          <a:bodyPr lIns="0" tIns="0" rIns="0" bIns="0" rtlCol="0" anchor="t">
            <a:spAutoFit/>
          </a:bodyPr>
          <a:lstStyle/>
          <a:p>
            <a:pPr algn="just">
              <a:lnSpc>
                <a:spcPts val="6649"/>
              </a:lnSpc>
            </a:pPr>
            <a:r>
              <a:rPr lang="vi-VN" sz="3200" dirty="0">
                <a:solidFill>
                  <a:srgbClr val="000000"/>
                </a:solidFill>
                <a:latin typeface="Poppins"/>
                <a:ea typeface="Poppins"/>
                <a:cs typeface="Poppins"/>
                <a:sym typeface="Poppins"/>
              </a:rPr>
              <a:t>Acestea includ plante care influențează digestia și funcționarea glandelor, precum rădăcina de hrean, usturoiul, săpunarița, rădăcina-dulce, coada-șoricelului, gălbenelele sau frunza de păpădie.</a:t>
            </a:r>
          </a:p>
          <a:p>
            <a:pPr algn="just">
              <a:lnSpc>
                <a:spcPts val="6649"/>
              </a:lnSpc>
            </a:pPr>
            <a:r>
              <a:rPr lang="vi-VN" sz="3200" dirty="0">
                <a:solidFill>
                  <a:srgbClr val="000000"/>
                </a:solidFill>
                <a:latin typeface="Poppins"/>
                <a:ea typeface="Poppins"/>
                <a:cs typeface="Poppins"/>
                <a:sym typeface="Poppins"/>
              </a:rPr>
              <a:t>În timpul utilizării acestora, trebuie avute întotdeauna în vedere contraindicațiile, care sunt legate în principal de starea mucoasei gastrice și intestinale.</a:t>
            </a:r>
            <a:endParaRPr lang="vi-VN" sz="3200" dirty="0">
              <a:solidFill>
                <a:srgbClr val="000000"/>
              </a:solidFill>
              <a:latin typeface="Poppins"/>
              <a:ea typeface="Poppins"/>
              <a:cs typeface="Poppins"/>
              <a:sym typeface="Poppins"/>
            </a:endParaRPr>
          </a:p>
        </p:txBody>
      </p:sp>
      <p:sp>
        <p:nvSpPr>
          <p:cNvPr id="6" name="TextBox 6"/>
          <p:cNvSpPr txBox="1"/>
          <p:nvPr/>
        </p:nvSpPr>
        <p:spPr>
          <a:xfrm>
            <a:off x="1871192" y="246956"/>
            <a:ext cx="14844823" cy="718145"/>
          </a:xfrm>
          <a:prstGeom prst="rect">
            <a:avLst/>
          </a:prstGeom>
        </p:spPr>
        <p:txBody>
          <a:bodyPr wrap="square" lIns="0" tIns="0" rIns="0" bIns="0" rtlCol="0" anchor="t">
            <a:spAutoFit/>
          </a:bodyPr>
          <a:lstStyle/>
          <a:p>
            <a:pPr algn="ctr">
              <a:lnSpc>
                <a:spcPts val="5599"/>
              </a:lnSpc>
              <a:spcBef>
                <a:spcPct val="0"/>
              </a:spcBef>
            </a:pPr>
            <a:r>
              <a:rPr lang="it-IT" sz="3999" b="1" dirty="0">
                <a:solidFill>
                  <a:srgbClr val="000000"/>
                </a:solidFill>
                <a:latin typeface="Poppins Bold"/>
                <a:ea typeface="Poppins Bold"/>
                <a:cs typeface="Poppins Bold"/>
                <a:sym typeface="Poppins Bold"/>
              </a:rPr>
              <a:t>Plante medicinale pentru susținerea sistemului imunitar</a:t>
            </a:r>
            <a:endParaRPr lang="en-US" sz="3999" b="1" dirty="0">
              <a:solidFill>
                <a:srgbClr val="000000"/>
              </a:solidFill>
              <a:latin typeface="Poppins Bold"/>
              <a:ea typeface="Poppins Bold"/>
              <a:cs typeface="Poppins Bold"/>
              <a:sym typeface="Poppins Bold"/>
            </a:endParaRPr>
          </a:p>
        </p:txBody>
      </p:sp>
      <p:sp>
        <p:nvSpPr>
          <p:cNvPr id="7" name="Freeform 7"/>
          <p:cNvSpPr/>
          <p:nvPr/>
        </p:nvSpPr>
        <p:spPr>
          <a:xfrm>
            <a:off x="14155657" y="4005445"/>
            <a:ext cx="3391238" cy="5041869"/>
          </a:xfrm>
          <a:custGeom>
            <a:avLst/>
            <a:gdLst/>
            <a:ahLst/>
            <a:cxnLst/>
            <a:rect l="l" t="t" r="r" b="b"/>
            <a:pathLst>
              <a:path w="3391238" h="5041869">
                <a:moveTo>
                  <a:pt x="0" y="0"/>
                </a:moveTo>
                <a:lnTo>
                  <a:pt x="3391238" y="0"/>
                </a:lnTo>
                <a:lnTo>
                  <a:pt x="3391238" y="5041869"/>
                </a:lnTo>
                <a:lnTo>
                  <a:pt x="0" y="5041869"/>
                </a:lnTo>
                <a:lnTo>
                  <a:pt x="0" y="0"/>
                </a:lnTo>
                <a:close/>
              </a:path>
            </a:pathLst>
          </a:custGeom>
          <a:blipFill>
            <a:blip r:embed="rId2" cstate="print"/>
            <a:stretch>
              <a:fillRect t="-892"/>
            </a:stretch>
          </a:blipFill>
        </p:spPr>
      </p:sp>
      <p:sp>
        <p:nvSpPr>
          <p:cNvPr id="8" name="TextBox 8"/>
          <p:cNvSpPr txBox="1"/>
          <p:nvPr/>
        </p:nvSpPr>
        <p:spPr>
          <a:xfrm>
            <a:off x="0" y="1566795"/>
            <a:ext cx="18288000" cy="1885131"/>
          </a:xfrm>
          <a:prstGeom prst="rect">
            <a:avLst/>
          </a:prstGeom>
        </p:spPr>
        <p:txBody>
          <a:bodyPr lIns="0" tIns="0" rIns="0" bIns="0" rtlCol="0" anchor="t">
            <a:spAutoFit/>
          </a:bodyPr>
          <a:lstStyle/>
          <a:p>
            <a:pPr algn="ctr">
              <a:lnSpc>
                <a:spcPts val="4919"/>
              </a:lnSpc>
              <a:spcBef>
                <a:spcPct val="0"/>
              </a:spcBef>
            </a:pPr>
            <a:r>
              <a:rPr lang="vi-VN" sz="3200" dirty="0">
                <a:solidFill>
                  <a:srgbClr val="000000"/>
                </a:solidFill>
                <a:latin typeface="Poppins"/>
                <a:ea typeface="Poppins"/>
                <a:cs typeface="Poppins"/>
                <a:sym typeface="Poppins"/>
              </a:rPr>
              <a:t>Alte plante „imunomodulatoare” pot fi utilizate pentru protejarea liniilor de apărare ale sistemului imunitar (mucoase, piele, floră intestinală) și pentru stimularea indirectă a proceselor care au loc la acest nivel.</a:t>
            </a:r>
            <a:endParaRPr lang="en-US" sz="3200" dirty="0">
              <a:solidFill>
                <a:srgbClr val="000000"/>
              </a:solidFill>
              <a:latin typeface="Poppins"/>
              <a:ea typeface="Poppins"/>
              <a:cs typeface="Poppins"/>
              <a:sym typeface="Poppin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89364" y="1249927"/>
            <a:ext cx="11948635" cy="1194863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B36C"/>
            </a:solidFill>
          </p:spPr>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sp>
        <p:nvSpPr>
          <p:cNvPr id="5" name="TextBox 5"/>
          <p:cNvSpPr txBox="1"/>
          <p:nvPr/>
        </p:nvSpPr>
        <p:spPr>
          <a:xfrm>
            <a:off x="857252" y="1609924"/>
            <a:ext cx="16861092" cy="8156079"/>
          </a:xfrm>
          <a:prstGeom prst="rect">
            <a:avLst/>
          </a:prstGeom>
        </p:spPr>
        <p:txBody>
          <a:bodyPr lIns="0" tIns="0" rIns="0" bIns="0" rtlCol="0" anchor="t">
            <a:spAutoFit/>
          </a:bodyPr>
          <a:lstStyle/>
          <a:p>
            <a:pPr>
              <a:lnSpc>
                <a:spcPts val="7174"/>
              </a:lnSpc>
            </a:pPr>
            <a:r>
              <a:rPr lang="en-US" sz="3499" dirty="0" err="1">
                <a:solidFill>
                  <a:srgbClr val="000000"/>
                </a:solidFill>
                <a:latin typeface="Poppins"/>
                <a:ea typeface="Poppins"/>
                <a:cs typeface="Poppins"/>
                <a:sym typeface="Poppins"/>
              </a:rPr>
              <a:t>Tratament</a:t>
            </a:r>
            <a:r>
              <a:rPr lang="en-US" sz="3499" dirty="0">
                <a:solidFill>
                  <a:srgbClr val="000000"/>
                </a:solidFill>
                <a:latin typeface="Poppins"/>
                <a:ea typeface="Poppins"/>
                <a:cs typeface="Poppins"/>
                <a:sym typeface="Poppins"/>
              </a:rPr>
              <a:t> </a:t>
            </a:r>
            <a:r>
              <a:rPr lang="en-US" sz="3499" dirty="0" smtClean="0">
                <a:solidFill>
                  <a:srgbClr val="000000"/>
                </a:solidFill>
                <a:latin typeface="Poppins"/>
                <a:ea typeface="Poppins"/>
                <a:cs typeface="Poppins"/>
                <a:sym typeface="Poppins"/>
              </a:rPr>
              <a:t>extern</a:t>
            </a:r>
          </a:p>
          <a:p>
            <a:pPr>
              <a:lnSpc>
                <a:spcPts val="7174"/>
              </a:lnSpc>
            </a:pPr>
            <a:r>
              <a:rPr lang="en-US" sz="3499" dirty="0" err="1">
                <a:solidFill>
                  <a:srgbClr val="000000"/>
                </a:solidFill>
                <a:latin typeface="Poppins"/>
                <a:ea typeface="Poppins"/>
                <a:cs typeface="Poppins"/>
                <a:sym typeface="Poppins"/>
              </a:rPr>
              <a:t>Inhalare</a:t>
            </a:r>
            <a:r>
              <a:rPr lang="en-US" sz="3499" dirty="0" smtClean="0">
                <a:solidFill>
                  <a:srgbClr val="000000"/>
                </a:solidFill>
                <a:latin typeface="Poppins"/>
                <a:ea typeface="Poppins"/>
                <a:cs typeface="Poppins"/>
                <a:sym typeface="Poppins"/>
              </a:rPr>
              <a:t>,</a:t>
            </a:r>
          </a:p>
          <a:p>
            <a:pPr>
              <a:lnSpc>
                <a:spcPts val="7174"/>
              </a:lnSpc>
            </a:pPr>
            <a:r>
              <a:rPr lang="vi-VN" sz="3499" dirty="0">
                <a:solidFill>
                  <a:srgbClr val="000000"/>
                </a:solidFill>
                <a:latin typeface="Poppins"/>
                <a:ea typeface="Poppins"/>
                <a:cs typeface="Poppins"/>
                <a:sym typeface="Poppins"/>
              </a:rPr>
              <a:t>Administrare internă</a:t>
            </a:r>
            <a:endParaRPr dirty="0"/>
          </a:p>
          <a:p>
            <a:pPr algn="just">
              <a:lnSpc>
                <a:spcPts val="5984"/>
              </a:lnSpc>
            </a:pPr>
            <a:r>
              <a:rPr lang="vi-VN" sz="2400" b="1" dirty="0">
                <a:solidFill>
                  <a:srgbClr val="DE1F1F"/>
                </a:solidFill>
                <a:latin typeface="Poppins Bold"/>
                <a:ea typeface="Poppins Bold"/>
                <a:cs typeface="Poppins Bold"/>
                <a:sym typeface="Poppins Bold"/>
              </a:rPr>
              <a:t>IMPORTANT! </a:t>
            </a:r>
            <a:r>
              <a:rPr lang="vi-VN" sz="2400" b="1" dirty="0">
                <a:latin typeface="Poppins Bold"/>
                <a:ea typeface="Poppins Bold"/>
                <a:cs typeface="Poppins Bold"/>
                <a:sym typeface="Poppins Bold"/>
              </a:rPr>
              <a:t>Uleiurile esențiale se folosesc, în general, diluate!</a:t>
            </a:r>
          </a:p>
          <a:p>
            <a:pPr algn="just">
              <a:lnSpc>
                <a:spcPts val="5984"/>
              </a:lnSpc>
            </a:pPr>
            <a:r>
              <a:rPr lang="vi-VN" sz="2400" b="1" dirty="0">
                <a:latin typeface="Poppins Bold"/>
                <a:ea typeface="Poppins Bold"/>
                <a:cs typeface="Poppins Bold"/>
                <a:sym typeface="Poppins Bold"/>
              </a:rPr>
              <a:t>Unele uleiuri esențiale pot fi utilizate și nediluate pentru tratarea rănilor,</a:t>
            </a:r>
          </a:p>
          <a:p>
            <a:pPr algn="just">
              <a:lnSpc>
                <a:spcPts val="5984"/>
              </a:lnSpc>
            </a:pPr>
            <a:r>
              <a:rPr lang="vi-VN" sz="2400" b="1" dirty="0">
                <a:latin typeface="Poppins Bold"/>
                <a:ea typeface="Poppins Bold"/>
                <a:cs typeface="Poppins Bold"/>
                <a:sym typeface="Poppins Bold"/>
              </a:rPr>
              <a:t>de exemplu mușețelul, lavanda, coada-șoricelului.</a:t>
            </a:r>
          </a:p>
          <a:p>
            <a:pPr algn="just">
              <a:lnSpc>
                <a:spcPts val="5984"/>
              </a:lnSpc>
            </a:pPr>
            <a:r>
              <a:rPr lang="vi-VN" sz="2400" b="1" dirty="0">
                <a:latin typeface="Poppins Bold"/>
                <a:ea typeface="Poppins Bold"/>
                <a:cs typeface="Poppins Bold"/>
                <a:sym typeface="Poppins Bold"/>
              </a:rPr>
              <a:t>Cu ajutorul uleiurilor esențiale putem efectua frecții, masaje, spălări, comprese, putem prepara unguent pentru copite cu uleiuri esențiale, și creme pentru calul nostru.</a:t>
            </a:r>
          </a:p>
          <a:p>
            <a:pPr algn="just">
              <a:lnSpc>
                <a:spcPts val="5984"/>
              </a:lnSpc>
            </a:pPr>
            <a:r>
              <a:rPr lang="vi-VN" sz="2400" b="1" dirty="0">
                <a:latin typeface="Poppins Bold"/>
                <a:ea typeface="Poppins Bold"/>
                <a:cs typeface="Poppins Bold"/>
                <a:sym typeface="Poppins Bold"/>
              </a:rPr>
              <a:t>Pentru inhalare sunt potrivite, de exemplu, menta și eucaliptul,</a:t>
            </a:r>
          </a:p>
          <a:p>
            <a:pPr algn="just">
              <a:lnSpc>
                <a:spcPts val="5984"/>
              </a:lnSpc>
            </a:pPr>
            <a:r>
              <a:rPr lang="vi-VN" sz="2400" b="1" dirty="0">
                <a:latin typeface="Poppins Bold"/>
                <a:ea typeface="Poppins Bold"/>
                <a:cs typeface="Poppins Bold"/>
                <a:sym typeface="Poppins Bold"/>
              </a:rPr>
              <a:t>iar în anumite cazuri uleiurile esențiale pot fi utilizate și intern (administrare prin hrană).</a:t>
            </a:r>
            <a:endParaRPr lang="vi-VN" sz="2400" b="1" dirty="0">
              <a:latin typeface="Poppins Bold"/>
              <a:ea typeface="Poppins Bold"/>
              <a:cs typeface="Poppins Bold"/>
              <a:sym typeface="Poppins Bold"/>
            </a:endParaRPr>
          </a:p>
        </p:txBody>
      </p:sp>
      <p:sp>
        <p:nvSpPr>
          <p:cNvPr id="6" name="Freeform 6"/>
          <p:cNvSpPr/>
          <p:nvPr/>
        </p:nvSpPr>
        <p:spPr>
          <a:xfrm>
            <a:off x="263719" y="1924249"/>
            <a:ext cx="510575" cy="589408"/>
          </a:xfrm>
          <a:custGeom>
            <a:avLst/>
            <a:gdLst/>
            <a:ahLst/>
            <a:cxnLst/>
            <a:rect l="l" t="t" r="r" b="b"/>
            <a:pathLst>
              <a:path w="510575" h="589408">
                <a:moveTo>
                  <a:pt x="0" y="0"/>
                </a:moveTo>
                <a:lnTo>
                  <a:pt x="510575" y="0"/>
                </a:lnTo>
                <a:lnTo>
                  <a:pt x="510575" y="589408"/>
                </a:lnTo>
                <a:lnTo>
                  <a:pt x="0" y="589408"/>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263719" y="2831279"/>
            <a:ext cx="510575" cy="589408"/>
          </a:xfrm>
          <a:custGeom>
            <a:avLst/>
            <a:gdLst/>
            <a:ahLst/>
            <a:cxnLst/>
            <a:rect l="l" t="t" r="r" b="b"/>
            <a:pathLst>
              <a:path w="510575" h="589408">
                <a:moveTo>
                  <a:pt x="0" y="0"/>
                </a:moveTo>
                <a:lnTo>
                  <a:pt x="510575" y="0"/>
                </a:lnTo>
                <a:lnTo>
                  <a:pt x="510575" y="589408"/>
                </a:lnTo>
                <a:lnTo>
                  <a:pt x="0" y="589408"/>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63719" y="3738309"/>
            <a:ext cx="510575" cy="589408"/>
          </a:xfrm>
          <a:custGeom>
            <a:avLst/>
            <a:gdLst/>
            <a:ahLst/>
            <a:cxnLst/>
            <a:rect l="l" t="t" r="r" b="b"/>
            <a:pathLst>
              <a:path w="510575" h="589408">
                <a:moveTo>
                  <a:pt x="0" y="0"/>
                </a:moveTo>
                <a:lnTo>
                  <a:pt x="510575" y="0"/>
                </a:lnTo>
                <a:lnTo>
                  <a:pt x="510575" y="589409"/>
                </a:lnTo>
                <a:lnTo>
                  <a:pt x="0" y="589409"/>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sp>
      <p:pic>
        <p:nvPicPr>
          <p:cNvPr id="9" name="Picture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l="7598" r="25328"/>
          <a:stretch>
            <a:fillRect/>
          </a:stretch>
        </p:blipFill>
        <p:spPr>
          <a:xfrm>
            <a:off x="12727853" y="1249927"/>
            <a:ext cx="5272552" cy="4421760"/>
          </a:xfrm>
          <a:prstGeom prst="rect">
            <a:avLst/>
          </a:prstGeom>
        </p:spPr>
      </p:pic>
      <p:sp>
        <p:nvSpPr>
          <p:cNvPr id="10" name="TextBox 10"/>
          <p:cNvSpPr txBox="1"/>
          <p:nvPr/>
        </p:nvSpPr>
        <p:spPr>
          <a:xfrm>
            <a:off x="4297799" y="371475"/>
            <a:ext cx="9692402" cy="1256754"/>
          </a:xfrm>
          <a:prstGeom prst="rect">
            <a:avLst/>
          </a:prstGeom>
        </p:spPr>
        <p:txBody>
          <a:bodyPr lIns="0" tIns="0" rIns="0" bIns="0" rtlCol="0" anchor="t">
            <a:spAutoFit/>
          </a:bodyPr>
          <a:lstStyle/>
          <a:p>
            <a:pPr algn="ctr">
              <a:lnSpc>
                <a:spcPts val="4919"/>
              </a:lnSpc>
              <a:spcBef>
                <a:spcPct val="0"/>
              </a:spcBef>
            </a:pPr>
            <a:r>
              <a:rPr lang="en-US" sz="4099" b="1" dirty="0" err="1">
                <a:solidFill>
                  <a:srgbClr val="000000"/>
                </a:solidFill>
                <a:latin typeface="Poppins Bold"/>
                <a:ea typeface="Poppins Bold"/>
                <a:cs typeface="Poppins Bold"/>
                <a:sym typeface="Poppins Bold"/>
              </a:rPr>
              <a:t>Aromaterapie</a:t>
            </a:r>
            <a:r>
              <a:rPr lang="en-US" sz="4099" b="1" dirty="0">
                <a:solidFill>
                  <a:srgbClr val="000000"/>
                </a:solidFill>
                <a:latin typeface="Poppins Bold"/>
                <a:ea typeface="Poppins Bold"/>
                <a:cs typeface="Poppins Bold"/>
                <a:sym typeface="Poppins Bold"/>
              </a:rPr>
              <a:t> – </a:t>
            </a:r>
            <a:r>
              <a:rPr lang="en-US" sz="4099" b="1" dirty="0" err="1">
                <a:solidFill>
                  <a:srgbClr val="000000"/>
                </a:solidFill>
                <a:latin typeface="Poppins Bold"/>
                <a:ea typeface="Poppins Bold"/>
                <a:cs typeface="Poppins Bold"/>
                <a:sym typeface="Poppins Bold"/>
              </a:rPr>
              <a:t>utilizarea</a:t>
            </a:r>
            <a:r>
              <a:rPr lang="en-US" sz="4099" b="1" dirty="0">
                <a:solidFill>
                  <a:srgbClr val="000000"/>
                </a:solidFill>
                <a:latin typeface="Poppins Bold"/>
                <a:ea typeface="Poppins Bold"/>
                <a:cs typeface="Poppins Bold"/>
                <a:sym typeface="Poppins Bold"/>
              </a:rPr>
              <a:t> </a:t>
            </a:r>
            <a:r>
              <a:rPr lang="en-US" sz="4099" b="1" dirty="0" err="1">
                <a:solidFill>
                  <a:srgbClr val="000000"/>
                </a:solidFill>
                <a:latin typeface="Poppins Bold"/>
                <a:ea typeface="Poppins Bold"/>
                <a:cs typeface="Poppins Bold"/>
                <a:sym typeface="Poppins Bold"/>
              </a:rPr>
              <a:t>uleiurilor</a:t>
            </a:r>
            <a:r>
              <a:rPr lang="en-US" sz="4099" b="1" dirty="0">
                <a:solidFill>
                  <a:srgbClr val="000000"/>
                </a:solidFill>
                <a:latin typeface="Poppins Bold"/>
                <a:ea typeface="Poppins Bold"/>
                <a:cs typeface="Poppins Bold"/>
                <a:sym typeface="Poppins Bold"/>
              </a:rPr>
              <a:t> </a:t>
            </a:r>
            <a:r>
              <a:rPr lang="en-US" sz="4099" b="1" dirty="0" err="1">
                <a:solidFill>
                  <a:srgbClr val="000000"/>
                </a:solidFill>
                <a:latin typeface="Poppins Bold"/>
                <a:ea typeface="Poppins Bold"/>
                <a:cs typeface="Poppins Bold"/>
                <a:sym typeface="Poppins Bold"/>
              </a:rPr>
              <a:t>esențiale</a:t>
            </a:r>
            <a:endParaRPr lang="en-US" sz="4099" b="1" dirty="0">
              <a:solidFill>
                <a:srgbClr val="000000"/>
              </a:solidFill>
              <a:latin typeface="Poppins Bold"/>
              <a:ea typeface="Poppins Bold"/>
              <a:cs typeface="Poppins Bold"/>
              <a:sym typeface="Poppins Bold"/>
            </a:endParaRPr>
          </a:p>
        </p:txBody>
      </p:sp>
    </p:spTree>
  </p:cSld>
  <p:clrMapOvr>
    <a:masterClrMapping/>
  </p:clrMapOvr>
  <p:timing>
    <p:tnLst>
      <p:par>
        <p:cTn id="1" dur="indefinite" restart="never" nodeType="tmRoot">
          <p:childTnLst>
            <p:video>
              <p:cMediaNode vol="0">
                <p:cTn id="2"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89364" y="1249927"/>
            <a:ext cx="11948635" cy="1194863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B36C"/>
            </a:solidFill>
          </p:spPr>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sp>
        <p:nvSpPr>
          <p:cNvPr id="5" name="Freeform 5"/>
          <p:cNvSpPr/>
          <p:nvPr/>
        </p:nvSpPr>
        <p:spPr>
          <a:xfrm>
            <a:off x="11732573" y="3721509"/>
            <a:ext cx="5893761" cy="3138427"/>
          </a:xfrm>
          <a:custGeom>
            <a:avLst/>
            <a:gdLst/>
            <a:ahLst/>
            <a:cxnLst/>
            <a:rect l="l" t="t" r="r" b="b"/>
            <a:pathLst>
              <a:path w="5893761" h="3138427">
                <a:moveTo>
                  <a:pt x="0" y="0"/>
                </a:moveTo>
                <a:lnTo>
                  <a:pt x="5893761" y="0"/>
                </a:lnTo>
                <a:lnTo>
                  <a:pt x="5893761" y="3138428"/>
                </a:lnTo>
                <a:lnTo>
                  <a:pt x="0" y="3138428"/>
                </a:lnTo>
                <a:lnTo>
                  <a:pt x="0" y="0"/>
                </a:lnTo>
                <a:close/>
              </a:path>
            </a:pathLst>
          </a:custGeom>
          <a:blipFill>
            <a:blip r:embed="rId2"/>
            <a:stretch>
              <a:fillRect/>
            </a:stretch>
          </a:blipFill>
        </p:spPr>
      </p:sp>
      <p:sp>
        <p:nvSpPr>
          <p:cNvPr id="6" name="TextBox 6"/>
          <p:cNvSpPr txBox="1"/>
          <p:nvPr/>
        </p:nvSpPr>
        <p:spPr>
          <a:xfrm>
            <a:off x="1284453" y="361950"/>
            <a:ext cx="15719095" cy="629596"/>
          </a:xfrm>
          <a:prstGeom prst="rect">
            <a:avLst/>
          </a:prstGeom>
        </p:spPr>
        <p:txBody>
          <a:bodyPr lIns="0" tIns="0" rIns="0" bIns="0" rtlCol="0" anchor="t">
            <a:spAutoFit/>
          </a:bodyPr>
          <a:lstStyle/>
          <a:p>
            <a:pPr algn="ctr">
              <a:lnSpc>
                <a:spcPts val="4970"/>
              </a:lnSpc>
              <a:spcBef>
                <a:spcPct val="0"/>
              </a:spcBef>
            </a:pPr>
            <a:r>
              <a:rPr lang="en-US" sz="4142" b="1" dirty="0" err="1">
                <a:solidFill>
                  <a:srgbClr val="000000"/>
                </a:solidFill>
                <a:latin typeface="Poppins Bold"/>
                <a:ea typeface="Poppins Bold"/>
                <a:cs typeface="Poppins Bold"/>
                <a:sym typeface="Poppins Bold"/>
              </a:rPr>
              <a:t>Magnetoterapie</a:t>
            </a:r>
            <a:endParaRPr lang="en-US" sz="4142" b="1" dirty="0">
              <a:solidFill>
                <a:srgbClr val="000000"/>
              </a:solidFill>
              <a:latin typeface="Poppins Bold"/>
              <a:ea typeface="Poppins Bold"/>
              <a:cs typeface="Poppins Bold"/>
              <a:sym typeface="Poppins Bold"/>
            </a:endParaRPr>
          </a:p>
        </p:txBody>
      </p:sp>
      <p:sp>
        <p:nvSpPr>
          <p:cNvPr id="7" name="TextBox 7"/>
          <p:cNvSpPr txBox="1"/>
          <p:nvPr/>
        </p:nvSpPr>
        <p:spPr>
          <a:xfrm>
            <a:off x="460791" y="3721509"/>
            <a:ext cx="15740182" cy="5823587"/>
          </a:xfrm>
          <a:prstGeom prst="rect">
            <a:avLst/>
          </a:prstGeom>
        </p:spPr>
        <p:txBody>
          <a:bodyPr lIns="0" tIns="0" rIns="0" bIns="0" rtlCol="0" anchor="t">
            <a:spAutoFit/>
          </a:bodyPr>
          <a:lstStyle/>
          <a:p>
            <a:pPr>
              <a:lnSpc>
                <a:spcPts val="5114"/>
              </a:lnSpc>
            </a:pPr>
            <a:r>
              <a:rPr lang="vi-VN" sz="3099" b="1" dirty="0">
                <a:solidFill>
                  <a:srgbClr val="000000"/>
                </a:solidFill>
                <a:latin typeface="Poppins Bold"/>
                <a:ea typeface="Poppins Bold"/>
                <a:cs typeface="Poppins Bold"/>
                <a:sym typeface="Poppins Bold"/>
              </a:rPr>
              <a:t>Domenii de aplicare ale sistemului de magnetoterapie:</a:t>
            </a:r>
          </a:p>
          <a:p>
            <a:pPr>
              <a:lnSpc>
                <a:spcPts val="5114"/>
              </a:lnSpc>
            </a:pPr>
            <a:r>
              <a:rPr lang="vi-VN" sz="3099" b="1" dirty="0">
                <a:solidFill>
                  <a:srgbClr val="000000"/>
                </a:solidFill>
                <a:latin typeface="Poppins Bold"/>
                <a:ea typeface="Poppins Bold"/>
                <a:cs typeface="Poppins Bold"/>
                <a:sym typeface="Poppins Bold"/>
              </a:rPr>
              <a:t>•   protejarea sănătății</a:t>
            </a:r>
          </a:p>
          <a:p>
            <a:pPr>
              <a:lnSpc>
                <a:spcPts val="5114"/>
              </a:lnSpc>
            </a:pPr>
            <a:r>
              <a:rPr lang="vi-VN" sz="3099" b="1" dirty="0">
                <a:solidFill>
                  <a:srgbClr val="000000"/>
                </a:solidFill>
                <a:latin typeface="Poppins Bold"/>
                <a:ea typeface="Poppins Bold"/>
                <a:cs typeface="Poppins Bold"/>
                <a:sym typeface="Poppins Bold"/>
              </a:rPr>
              <a:t>•   reducerea tensiunii</a:t>
            </a:r>
          </a:p>
          <a:p>
            <a:pPr>
              <a:lnSpc>
                <a:spcPts val="5114"/>
              </a:lnSpc>
            </a:pPr>
            <a:r>
              <a:rPr lang="vi-VN" sz="3099" b="1" dirty="0">
                <a:solidFill>
                  <a:srgbClr val="000000"/>
                </a:solidFill>
                <a:latin typeface="Poppins Bold"/>
                <a:ea typeface="Poppins Bold"/>
                <a:cs typeface="Poppins Bold"/>
                <a:sym typeface="Poppins Bold"/>
              </a:rPr>
              <a:t>•   atingerea performanței optime în sport</a:t>
            </a:r>
          </a:p>
          <a:p>
            <a:pPr>
              <a:lnSpc>
                <a:spcPts val="5114"/>
              </a:lnSpc>
            </a:pPr>
            <a:r>
              <a:rPr lang="vi-VN" sz="3099" b="1" dirty="0">
                <a:solidFill>
                  <a:srgbClr val="000000"/>
                </a:solidFill>
                <a:latin typeface="Poppins Bold"/>
                <a:ea typeface="Poppins Bold"/>
                <a:cs typeface="Poppins Bold"/>
                <a:sym typeface="Poppins Bold"/>
              </a:rPr>
              <a:t>•   regenerare după muncă, sport sau boală</a:t>
            </a:r>
          </a:p>
          <a:p>
            <a:pPr>
              <a:lnSpc>
                <a:spcPts val="5114"/>
              </a:lnSpc>
            </a:pPr>
            <a:r>
              <a:rPr lang="vi-VN" sz="3099" b="1" dirty="0">
                <a:solidFill>
                  <a:srgbClr val="000000"/>
                </a:solidFill>
                <a:latin typeface="Poppins Bold"/>
                <a:ea typeface="Poppins Bold"/>
                <a:cs typeface="Poppins Bold"/>
                <a:sym typeface="Poppins Bold"/>
              </a:rPr>
              <a:t>•   reabilitare a aparatului locomotor</a:t>
            </a:r>
          </a:p>
          <a:p>
            <a:pPr>
              <a:lnSpc>
                <a:spcPts val="5114"/>
              </a:lnSpc>
            </a:pPr>
            <a:r>
              <a:rPr lang="vi-VN" sz="3099" b="1" dirty="0">
                <a:solidFill>
                  <a:srgbClr val="000000"/>
                </a:solidFill>
                <a:latin typeface="Poppins Bold"/>
                <a:ea typeface="Poppins Bold"/>
                <a:cs typeface="Poppins Bold"/>
                <a:sym typeface="Poppins Bold"/>
              </a:rPr>
              <a:t>•   susținerea proceselor de vindecare după afecțiuni acute sau cronice</a:t>
            </a:r>
          </a:p>
          <a:p>
            <a:pPr>
              <a:lnSpc>
                <a:spcPts val="5114"/>
              </a:lnSpc>
            </a:pPr>
            <a:r>
              <a:rPr lang="vi-VN" sz="3099" b="1" dirty="0">
                <a:solidFill>
                  <a:srgbClr val="000000"/>
                </a:solidFill>
                <a:latin typeface="Poppins Bold"/>
                <a:ea typeface="Poppins Bold"/>
                <a:cs typeface="Poppins Bold"/>
                <a:sym typeface="Poppins Bold"/>
              </a:rPr>
              <a:t>•   calmarea durerii</a:t>
            </a:r>
          </a:p>
          <a:p>
            <a:pPr>
              <a:lnSpc>
                <a:spcPts val="5114"/>
              </a:lnSpc>
            </a:pPr>
            <a:r>
              <a:rPr lang="vi-VN" sz="3099" b="1" dirty="0">
                <a:solidFill>
                  <a:srgbClr val="000000"/>
                </a:solidFill>
                <a:latin typeface="Poppins Bold"/>
                <a:ea typeface="Poppins Bold"/>
                <a:cs typeface="Poppins Bold"/>
                <a:sym typeface="Poppins Bold"/>
              </a:rPr>
              <a:t>•   reducerea inflamației</a:t>
            </a:r>
            <a:endParaRPr lang="vi-VN" sz="3099" b="1" dirty="0">
              <a:solidFill>
                <a:srgbClr val="000000"/>
              </a:solidFill>
              <a:latin typeface="Poppins Bold"/>
              <a:ea typeface="Poppins Bold"/>
              <a:cs typeface="Poppins Bold"/>
              <a:sym typeface="Poppins Bold"/>
            </a:endParaRPr>
          </a:p>
        </p:txBody>
      </p:sp>
      <p:sp>
        <p:nvSpPr>
          <p:cNvPr id="8" name="TextBox 8"/>
          <p:cNvSpPr txBox="1"/>
          <p:nvPr/>
        </p:nvSpPr>
        <p:spPr>
          <a:xfrm>
            <a:off x="0" y="1199688"/>
            <a:ext cx="18288000" cy="2463623"/>
          </a:xfrm>
          <a:prstGeom prst="rect">
            <a:avLst/>
          </a:prstGeom>
        </p:spPr>
        <p:txBody>
          <a:bodyPr lIns="0" tIns="0" rIns="0" bIns="0" rtlCol="0" anchor="t">
            <a:spAutoFit/>
          </a:bodyPr>
          <a:lstStyle/>
          <a:p>
            <a:pPr algn="ctr">
              <a:lnSpc>
                <a:spcPts val="4897"/>
              </a:lnSpc>
            </a:pPr>
            <a:r>
              <a:rPr lang="vi-VN" sz="3099" dirty="0">
                <a:solidFill>
                  <a:srgbClr val="000000"/>
                </a:solidFill>
                <a:latin typeface="Poppins"/>
                <a:ea typeface="Poppins"/>
                <a:cs typeface="Poppins"/>
                <a:sym typeface="Poppins"/>
              </a:rPr>
              <a:t>Esența terapiei constă în utilizarea câmpurilor magnetice pulsatorii pentru activarea diferitelor procese fiziologice ale organismului. Intensitatea impulsurilor magnetice (chiar și la cel mai înalt nivel de sensibilitate) este mai mică decât forța câmpului magnetic al Pământului.</a:t>
            </a:r>
            <a:endParaRP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744</Words>
  <Application>Microsoft Office PowerPoint</Application>
  <PresentationFormat>Custom</PresentationFormat>
  <Paragraphs>75</Paragraphs>
  <Slides>11</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Montserrat</vt:lpstr>
      <vt:lpstr>Poppins</vt:lpstr>
      <vt:lpstr>Open Sans Bold</vt:lpstr>
      <vt:lpstr>Poppins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Alternatív módszerek a lógyógyászatban</dc:title>
  <dc:creator>User</dc:creator>
  <cp:lastModifiedBy>Poljoprivredna skola</cp:lastModifiedBy>
  <cp:revision>3</cp:revision>
  <dcterms:created xsi:type="dcterms:W3CDTF">2006-08-16T00:00:00Z</dcterms:created>
  <dcterms:modified xsi:type="dcterms:W3CDTF">2026-02-11T14:18:26Z</dcterms:modified>
  <dc:identifier>DAG-PJcxJuI</dc:identifier>
</cp:coreProperties>
</file>