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Calibri" pitchFamily="3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4" d="100"/>
          <a:sy n="44" d="100"/>
        </p:scale>
        <p:origin x="-8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hyperlink" Target="https://wordwall.net/hu/resource/107687212" TargetMode="External"/><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Freeform 3"/>
          <p:cNvSpPr/>
          <p:nvPr/>
        </p:nvSpPr>
        <p:spPr>
          <a:xfrm>
            <a:off x="1257693" y="-951022"/>
            <a:ext cx="15232374" cy="10922881"/>
          </a:xfrm>
          <a:custGeom>
            <a:avLst/>
            <a:gdLst/>
            <a:ahLst/>
            <a:cxnLst/>
            <a:rect l="l" t="t" r="r" b="b"/>
            <a:pathLst>
              <a:path w="15232374" h="10922881">
                <a:moveTo>
                  <a:pt x="0" y="0"/>
                </a:moveTo>
                <a:lnTo>
                  <a:pt x="15232373" y="0"/>
                </a:lnTo>
                <a:lnTo>
                  <a:pt x="15232373" y="10922881"/>
                </a:lnTo>
                <a:lnTo>
                  <a:pt x="0" y="109228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13844828" y="392819"/>
            <a:ext cx="2187754" cy="2057400"/>
          </a:xfrm>
          <a:custGeom>
            <a:avLst/>
            <a:gdLst/>
            <a:ahLst/>
            <a:cxnLst/>
            <a:rect l="l" t="t" r="r" b="b"/>
            <a:pathLst>
              <a:path w="2187754" h="2057400">
                <a:moveTo>
                  <a:pt x="0" y="0"/>
                </a:moveTo>
                <a:lnTo>
                  <a:pt x="2187753" y="0"/>
                </a:lnTo>
                <a:lnTo>
                  <a:pt x="2187753" y="2057400"/>
                </a:lnTo>
                <a:lnTo>
                  <a:pt x="0" y="20574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14266905" y="5348401"/>
            <a:ext cx="4021095" cy="4335412"/>
          </a:xfrm>
          <a:custGeom>
            <a:avLst/>
            <a:gdLst/>
            <a:ahLst/>
            <a:cxnLst/>
            <a:rect l="l" t="t" r="r" b="b"/>
            <a:pathLst>
              <a:path w="4021095" h="4335412">
                <a:moveTo>
                  <a:pt x="0" y="0"/>
                </a:moveTo>
                <a:lnTo>
                  <a:pt x="4021095" y="0"/>
                </a:lnTo>
                <a:lnTo>
                  <a:pt x="4021095" y="4335412"/>
                </a:lnTo>
                <a:lnTo>
                  <a:pt x="0" y="4335412"/>
                </a:lnTo>
                <a:lnTo>
                  <a:pt x="0" y="0"/>
                </a:lnTo>
                <a:close/>
              </a:path>
            </a:pathLst>
          </a:custGeom>
          <a:blipFill>
            <a:blip r:embed="rId7"/>
            <a:stretch>
              <a:fillRect/>
            </a:stretch>
          </a:blipFill>
        </p:spPr>
      </p:sp>
      <p:sp>
        <p:nvSpPr>
          <p:cNvPr id="6" name="Freeform 6"/>
          <p:cNvSpPr/>
          <p:nvPr/>
        </p:nvSpPr>
        <p:spPr>
          <a:xfrm rot="-3113696">
            <a:off x="-58035" y="516948"/>
            <a:ext cx="2764015" cy="2980070"/>
          </a:xfrm>
          <a:custGeom>
            <a:avLst/>
            <a:gdLst/>
            <a:ahLst/>
            <a:cxnLst/>
            <a:rect l="l" t="t" r="r" b="b"/>
            <a:pathLst>
              <a:path w="2764015" h="2980070">
                <a:moveTo>
                  <a:pt x="0" y="0"/>
                </a:moveTo>
                <a:lnTo>
                  <a:pt x="2764014" y="0"/>
                </a:lnTo>
                <a:lnTo>
                  <a:pt x="2764014" y="2980070"/>
                </a:lnTo>
                <a:lnTo>
                  <a:pt x="0" y="2980070"/>
                </a:lnTo>
                <a:lnTo>
                  <a:pt x="0" y="0"/>
                </a:lnTo>
                <a:close/>
              </a:path>
            </a:pathLst>
          </a:custGeom>
          <a:blipFill>
            <a:blip r:embed="rId8" cstate="print"/>
            <a:stretch>
              <a:fillRect/>
            </a:stretch>
          </a:blipFill>
        </p:spPr>
      </p:sp>
      <p:sp>
        <p:nvSpPr>
          <p:cNvPr id="7" name="TextBox 7"/>
          <p:cNvSpPr txBox="1"/>
          <p:nvPr/>
        </p:nvSpPr>
        <p:spPr>
          <a:xfrm>
            <a:off x="166659" y="1089983"/>
            <a:ext cx="16382216" cy="3915174"/>
          </a:xfrm>
          <a:prstGeom prst="rect">
            <a:avLst/>
          </a:prstGeom>
        </p:spPr>
        <p:txBody>
          <a:bodyPr lIns="0" tIns="0" rIns="0" bIns="0" rtlCol="0" anchor="t">
            <a:spAutoFit/>
          </a:bodyPr>
          <a:lstStyle/>
          <a:p>
            <a:pPr algn="ctr">
              <a:lnSpc>
                <a:spcPts val="15771"/>
              </a:lnSpc>
            </a:pPr>
            <a:r>
              <a:rPr lang="hu-HU" sz="9600" b="1" dirty="0" smtClean="0"/>
              <a:t>Sterilizarea </a:t>
            </a:r>
            <a:endParaRPr lang="hu-HU" sz="9600" b="1" dirty="0" smtClean="0"/>
          </a:p>
          <a:p>
            <a:pPr algn="ctr">
              <a:lnSpc>
                <a:spcPts val="15771"/>
              </a:lnSpc>
            </a:pPr>
            <a:r>
              <a:rPr lang="hu-HU" sz="9600" b="1" dirty="0" smtClean="0"/>
              <a:t>instrumentelor</a:t>
            </a:r>
            <a:endParaRPr lang="en-US" sz="11265" b="1" dirty="0">
              <a:solidFill>
                <a:srgbClr val="624F47"/>
              </a:solidFill>
              <a:latin typeface="Cakerolli Bold"/>
              <a:ea typeface="Cakerolli Bold"/>
              <a:cs typeface="Cakerolli Bold"/>
              <a:sym typeface="Cakerolli Bold"/>
            </a:endParaRPr>
          </a:p>
        </p:txBody>
      </p:sp>
      <p:sp>
        <p:nvSpPr>
          <p:cNvPr id="8" name="Freeform 8"/>
          <p:cNvSpPr/>
          <p:nvPr/>
        </p:nvSpPr>
        <p:spPr>
          <a:xfrm>
            <a:off x="166659" y="5876279"/>
            <a:ext cx="11561831" cy="4410721"/>
          </a:xfrm>
          <a:custGeom>
            <a:avLst/>
            <a:gdLst/>
            <a:ahLst/>
            <a:cxnLst/>
            <a:rect l="l" t="t" r="r" b="b"/>
            <a:pathLst>
              <a:path w="11561831" h="4410721">
                <a:moveTo>
                  <a:pt x="0" y="0"/>
                </a:moveTo>
                <a:lnTo>
                  <a:pt x="11561831" y="0"/>
                </a:lnTo>
                <a:lnTo>
                  <a:pt x="11561831" y="4410721"/>
                </a:lnTo>
                <a:lnTo>
                  <a:pt x="0" y="4410721"/>
                </a:lnTo>
                <a:lnTo>
                  <a:pt x="0" y="0"/>
                </a:lnTo>
                <a:close/>
              </a:path>
            </a:pathLst>
          </a:custGeom>
          <a:blipFill>
            <a:blip r:embed="rId9"/>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003610"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719219"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5434829"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150438"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3133952"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766815">
            <a:off x="2819585" y="-2033378"/>
            <a:ext cx="12322094" cy="10458377"/>
          </a:xfrm>
          <a:custGeom>
            <a:avLst/>
            <a:gdLst/>
            <a:ahLst/>
            <a:cxnLst/>
            <a:rect l="l" t="t" r="r" b="b"/>
            <a:pathLst>
              <a:path w="12322094" h="10458377">
                <a:moveTo>
                  <a:pt x="0" y="0"/>
                </a:moveTo>
                <a:lnTo>
                  <a:pt x="12322094" y="0"/>
                </a:lnTo>
                <a:lnTo>
                  <a:pt x="12322094" y="10458377"/>
                </a:lnTo>
                <a:lnTo>
                  <a:pt x="0" y="1045837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2438517" y="4557034"/>
            <a:ext cx="13084230" cy="6035101"/>
          </a:xfrm>
          <a:custGeom>
            <a:avLst/>
            <a:gdLst/>
            <a:ahLst/>
            <a:cxnLst/>
            <a:rect l="l" t="t" r="r" b="b"/>
            <a:pathLst>
              <a:path w="13084230" h="6035101">
                <a:moveTo>
                  <a:pt x="0" y="0"/>
                </a:moveTo>
                <a:lnTo>
                  <a:pt x="13084230" y="0"/>
                </a:lnTo>
                <a:lnTo>
                  <a:pt x="13084230" y="6035101"/>
                </a:lnTo>
                <a:lnTo>
                  <a:pt x="0" y="6035101"/>
                </a:lnTo>
                <a:lnTo>
                  <a:pt x="0" y="0"/>
                </a:lnTo>
                <a:close/>
              </a:path>
            </a:pathLst>
          </a:custGeom>
          <a:blipFill>
            <a:blip r:embed="rId7"/>
            <a:stretch>
              <a:fillRect/>
            </a:stretch>
          </a:blipFill>
        </p:spPr>
      </p:sp>
      <p:sp>
        <p:nvSpPr>
          <p:cNvPr id="10" name="TextBox 10"/>
          <p:cNvSpPr txBox="1"/>
          <p:nvPr/>
        </p:nvSpPr>
        <p:spPr>
          <a:xfrm>
            <a:off x="3857588" y="500030"/>
            <a:ext cx="10499526" cy="4950073"/>
          </a:xfrm>
          <a:prstGeom prst="rect">
            <a:avLst/>
          </a:prstGeom>
        </p:spPr>
        <p:txBody>
          <a:bodyPr wrap="square" lIns="0" tIns="0" rIns="0" bIns="0" rtlCol="0" anchor="t">
            <a:spAutoFit/>
          </a:bodyPr>
          <a:lstStyle/>
          <a:p>
            <a:r>
              <a:rPr lang="en-US" sz="4044" b="1" dirty="0">
                <a:solidFill>
                  <a:srgbClr val="624F47"/>
                </a:solidFill>
                <a:latin typeface="Cakerolli Bold"/>
                <a:ea typeface="Cakerolli Bold"/>
                <a:cs typeface="Cakerolli Bold"/>
                <a:sym typeface="Cakerolli Bold"/>
              </a:rPr>
              <a:t>  </a:t>
            </a:r>
            <a:r>
              <a:rPr lang="hu-HU" sz="4400" dirty="0" smtClean="0"/>
              <a:t>Sterilizarea este o procedură chirurgical-igienică prin care sunt distruși toți germenii de pe instrumentele chirurgicale.</a:t>
            </a:r>
            <a:br>
              <a:rPr lang="hu-HU" sz="4400" dirty="0" smtClean="0"/>
            </a:br>
            <a:r>
              <a:rPr lang="hu-HU" sz="4400" dirty="0" smtClean="0"/>
              <a:t>Sterilizarea se poate realiza în etuvă cu aer cald sau în autoclav.</a:t>
            </a:r>
            <a:endParaRPr lang="en-US" sz="4400" dirty="0" smtClean="0"/>
          </a:p>
          <a:p>
            <a:pPr algn="ctr">
              <a:lnSpc>
                <a:spcPts val="12242"/>
              </a:lnSpc>
              <a:spcBef>
                <a:spcPct val="0"/>
              </a:spcBef>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003610"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719219"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5434829"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150438"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3133952"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766815">
            <a:off x="400049" y="-1433111"/>
            <a:ext cx="14353950" cy="12182915"/>
          </a:xfrm>
          <a:custGeom>
            <a:avLst/>
            <a:gdLst/>
            <a:ahLst/>
            <a:cxnLst/>
            <a:rect l="l" t="t" r="r" b="b"/>
            <a:pathLst>
              <a:path w="14353950" h="12182915">
                <a:moveTo>
                  <a:pt x="0" y="0"/>
                </a:moveTo>
                <a:lnTo>
                  <a:pt x="14353950" y="0"/>
                </a:lnTo>
                <a:lnTo>
                  <a:pt x="14353950" y="12182915"/>
                </a:lnTo>
                <a:lnTo>
                  <a:pt x="0" y="1218291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0" y="5590558"/>
            <a:ext cx="10181989" cy="4696442"/>
          </a:xfrm>
          <a:custGeom>
            <a:avLst/>
            <a:gdLst/>
            <a:ahLst/>
            <a:cxnLst/>
            <a:rect l="l" t="t" r="r" b="b"/>
            <a:pathLst>
              <a:path w="10181989" h="4696442">
                <a:moveTo>
                  <a:pt x="0" y="0"/>
                </a:moveTo>
                <a:lnTo>
                  <a:pt x="10181989" y="0"/>
                </a:lnTo>
                <a:lnTo>
                  <a:pt x="10181989" y="4696442"/>
                </a:lnTo>
                <a:lnTo>
                  <a:pt x="0" y="4696442"/>
                </a:lnTo>
                <a:lnTo>
                  <a:pt x="0" y="0"/>
                </a:lnTo>
                <a:close/>
              </a:path>
            </a:pathLst>
          </a:custGeom>
          <a:blipFill>
            <a:blip r:embed="rId7"/>
            <a:stretch>
              <a:fillRect/>
            </a:stretch>
          </a:blipFill>
        </p:spPr>
      </p:sp>
      <p:sp>
        <p:nvSpPr>
          <p:cNvPr id="10" name="Freeform 10"/>
          <p:cNvSpPr/>
          <p:nvPr/>
        </p:nvSpPr>
        <p:spPr>
          <a:xfrm>
            <a:off x="11242358" y="4365273"/>
            <a:ext cx="7045642" cy="5921727"/>
          </a:xfrm>
          <a:custGeom>
            <a:avLst/>
            <a:gdLst/>
            <a:ahLst/>
            <a:cxnLst/>
            <a:rect l="l" t="t" r="r" b="b"/>
            <a:pathLst>
              <a:path w="7045642" h="5921727">
                <a:moveTo>
                  <a:pt x="0" y="0"/>
                </a:moveTo>
                <a:lnTo>
                  <a:pt x="7045642" y="0"/>
                </a:lnTo>
                <a:lnTo>
                  <a:pt x="7045642" y="5921727"/>
                </a:lnTo>
                <a:lnTo>
                  <a:pt x="0" y="5921727"/>
                </a:lnTo>
                <a:lnTo>
                  <a:pt x="0" y="0"/>
                </a:lnTo>
                <a:close/>
              </a:path>
            </a:pathLst>
          </a:custGeom>
          <a:blipFill>
            <a:blip r:embed="rId8"/>
            <a:stretch>
              <a:fillRect l="-23717" t="-1914" r="-61988"/>
            </a:stretch>
          </a:blipFill>
        </p:spPr>
      </p:sp>
      <p:sp>
        <p:nvSpPr>
          <p:cNvPr id="11" name="TextBox 11"/>
          <p:cNvSpPr txBox="1"/>
          <p:nvPr/>
        </p:nvSpPr>
        <p:spPr>
          <a:xfrm>
            <a:off x="1142944" y="1285848"/>
            <a:ext cx="14693980" cy="3265638"/>
          </a:xfrm>
          <a:prstGeom prst="rect">
            <a:avLst/>
          </a:prstGeom>
        </p:spPr>
        <p:txBody>
          <a:bodyPr lIns="0" tIns="0" rIns="0" bIns="0" rtlCol="0" anchor="t">
            <a:spAutoFit/>
          </a:bodyPr>
          <a:lstStyle/>
          <a:p>
            <a:r>
              <a:rPr lang="hu-HU" sz="4400" dirty="0" smtClean="0"/>
              <a:t>Înainte de sterilizare, instrumentele trebuie spălate și uscate.</a:t>
            </a:r>
            <a:br>
              <a:rPr lang="hu-HU" sz="4400" dirty="0" smtClean="0"/>
            </a:br>
            <a:r>
              <a:rPr lang="hu-HU" sz="4400" dirty="0" smtClean="0"/>
              <a:t>Ulterior, acestea trebuie ambalate într-un material corespunzător, care să mențină sterilitatea instrumentelor.</a:t>
            </a:r>
            <a:endParaRPr lang="en-US" sz="4400" dirty="0" smtClean="0"/>
          </a:p>
          <a:p>
            <a:pPr algn="ctr">
              <a:lnSpc>
                <a:spcPts val="12242"/>
              </a:lnSpc>
              <a:spcBef>
                <a:spcPct val="0"/>
              </a:spcBef>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003610"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719219"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5434829"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150438"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3133952"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766815">
            <a:off x="762735" y="-1465584"/>
            <a:ext cx="14620572" cy="12409211"/>
          </a:xfrm>
          <a:custGeom>
            <a:avLst/>
            <a:gdLst/>
            <a:ahLst/>
            <a:cxnLst/>
            <a:rect l="l" t="t" r="r" b="b"/>
            <a:pathLst>
              <a:path w="14620572" h="12409211">
                <a:moveTo>
                  <a:pt x="0" y="0"/>
                </a:moveTo>
                <a:lnTo>
                  <a:pt x="14620572" y="0"/>
                </a:lnTo>
                <a:lnTo>
                  <a:pt x="14620572" y="12409211"/>
                </a:lnTo>
                <a:lnTo>
                  <a:pt x="0" y="1240921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pic>
        <p:nvPicPr>
          <p:cNvPr id="9" name="Picture 9"/>
          <p:cNvPicPr>
            <a:picLocks noChangeAspect="1"/>
          </p:cNvPicPr>
          <p:nvPr/>
        </p:nvPicPr>
        <p:blipFill>
          <a:blip r:embed="rId7"/>
          <a:stretch>
            <a:fillRect/>
          </a:stretch>
        </p:blipFill>
        <p:spPr>
          <a:xfrm>
            <a:off x="13979166" y="8130128"/>
            <a:ext cx="3831052" cy="2714751"/>
          </a:xfrm>
          <a:prstGeom prst="rect">
            <a:avLst/>
          </a:prstGeom>
        </p:spPr>
      </p:pic>
      <p:sp>
        <p:nvSpPr>
          <p:cNvPr id="10" name="TextBox 10"/>
          <p:cNvSpPr txBox="1"/>
          <p:nvPr/>
        </p:nvSpPr>
        <p:spPr>
          <a:xfrm>
            <a:off x="1285820" y="1571600"/>
            <a:ext cx="13573220" cy="7142981"/>
          </a:xfrm>
          <a:prstGeom prst="rect">
            <a:avLst/>
          </a:prstGeom>
        </p:spPr>
        <p:txBody>
          <a:bodyPr wrap="square" lIns="0" tIns="0" rIns="0" bIns="0" rtlCol="0" anchor="t">
            <a:spAutoFit/>
          </a:bodyPr>
          <a:lstStyle/>
          <a:p>
            <a:r>
              <a:rPr lang="hu-HU" sz="4400" dirty="0" smtClean="0"/>
              <a:t>În etuva cu aer cald se utilizează doar acțiunea temperaturii, fiind destinată instrumentelor din metal sau sticlă:</a:t>
            </a:r>
            <a:br>
              <a:rPr lang="hu-HU" sz="4400" dirty="0" smtClean="0"/>
            </a:br>
            <a:r>
              <a:rPr lang="hu-HU" sz="4400" dirty="0" smtClean="0"/>
              <a:t>– 160 °C timp de 1 oră sau</a:t>
            </a:r>
            <a:br>
              <a:rPr lang="hu-HU" sz="4400" dirty="0" smtClean="0"/>
            </a:br>
            <a:r>
              <a:rPr lang="hu-HU" sz="4400" dirty="0" smtClean="0"/>
              <a:t>– 180 °C timp de 45 de minute.</a:t>
            </a:r>
            <a:endParaRPr lang="en-US" sz="4400" dirty="0" smtClean="0"/>
          </a:p>
          <a:p>
            <a:pPr algn="ctr">
              <a:lnSpc>
                <a:spcPts val="5662"/>
              </a:lnSpc>
              <a:spcBef>
                <a:spcPct val="0"/>
              </a:spcBef>
            </a:pPr>
            <a:endParaRPr lang="en-US" sz="4044" b="1" dirty="0">
              <a:solidFill>
                <a:srgbClr val="624F47"/>
              </a:solidFill>
              <a:latin typeface="Cakerolli Bold"/>
              <a:ea typeface="Cakerolli Bold"/>
              <a:cs typeface="Cakerolli Bold"/>
              <a:sym typeface="Cakerolli Bold"/>
            </a:endParaRPr>
          </a:p>
          <a:p>
            <a:pPr algn="ctr">
              <a:lnSpc>
                <a:spcPts val="5662"/>
              </a:lnSpc>
              <a:spcBef>
                <a:spcPct val="0"/>
              </a:spcBef>
            </a:pPr>
            <a:r>
              <a:rPr lang="en-US" sz="4044" b="1" dirty="0">
                <a:solidFill>
                  <a:srgbClr val="624F47"/>
                </a:solidFill>
                <a:latin typeface="Cakerolli Bold"/>
                <a:ea typeface="Cakerolli Bold"/>
                <a:cs typeface="Cakerolli Bold"/>
                <a:sym typeface="Cakerolli Bold"/>
              </a:rPr>
              <a:t> </a:t>
            </a:r>
          </a:p>
          <a:p>
            <a:pPr algn="ctr">
              <a:lnSpc>
                <a:spcPts val="5662"/>
              </a:lnSpc>
              <a:spcBef>
                <a:spcPct val="0"/>
              </a:spcBef>
            </a:pPr>
            <a:endParaRPr/>
          </a:p>
          <a:p>
            <a:pPr algn="ctr">
              <a:lnSpc>
                <a:spcPts val="12242"/>
              </a:lnSpc>
              <a:spcBef>
                <a:spcPct val="0"/>
              </a:spcBef>
            </a:pPr>
            <a:endParaRPr/>
          </a:p>
        </p:txBody>
      </p:sp>
      <p:sp>
        <p:nvSpPr>
          <p:cNvPr id="11" name="Freeform 11"/>
          <p:cNvSpPr/>
          <p:nvPr/>
        </p:nvSpPr>
        <p:spPr>
          <a:xfrm>
            <a:off x="10863490" y="3263643"/>
            <a:ext cx="7223992" cy="8339989"/>
          </a:xfrm>
          <a:custGeom>
            <a:avLst/>
            <a:gdLst/>
            <a:ahLst/>
            <a:cxnLst/>
            <a:rect l="l" t="t" r="r" b="b"/>
            <a:pathLst>
              <a:path w="7223992" h="8339989">
                <a:moveTo>
                  <a:pt x="0" y="0"/>
                </a:moveTo>
                <a:lnTo>
                  <a:pt x="7223992" y="0"/>
                </a:lnTo>
                <a:lnTo>
                  <a:pt x="7223992" y="8339989"/>
                </a:lnTo>
                <a:lnTo>
                  <a:pt x="0" y="8339989"/>
                </a:lnTo>
                <a:lnTo>
                  <a:pt x="0" y="0"/>
                </a:lnTo>
                <a:close/>
              </a:path>
            </a:pathLst>
          </a:custGeom>
          <a:blipFill>
            <a:blip r:embed="rId8"/>
            <a:stretch>
              <a:fillRect l="-13945" b="-113980"/>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003610"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719219"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5434829"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150438"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3133952"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766815">
            <a:off x="602288" y="-2689511"/>
            <a:ext cx="14620572" cy="12409211"/>
          </a:xfrm>
          <a:custGeom>
            <a:avLst/>
            <a:gdLst/>
            <a:ahLst/>
            <a:cxnLst/>
            <a:rect l="l" t="t" r="r" b="b"/>
            <a:pathLst>
              <a:path w="14620572" h="12409211">
                <a:moveTo>
                  <a:pt x="0" y="0"/>
                </a:moveTo>
                <a:lnTo>
                  <a:pt x="14620573" y="0"/>
                </a:lnTo>
                <a:lnTo>
                  <a:pt x="14620573" y="12409211"/>
                </a:lnTo>
                <a:lnTo>
                  <a:pt x="0" y="1240921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pic>
        <p:nvPicPr>
          <p:cNvPr id="9" name="Picture 9"/>
          <p:cNvPicPr>
            <a:picLocks noChangeAspect="1"/>
          </p:cNvPicPr>
          <p:nvPr/>
        </p:nvPicPr>
        <p:blipFill>
          <a:blip r:embed="rId7"/>
          <a:stretch>
            <a:fillRect/>
          </a:stretch>
        </p:blipFill>
        <p:spPr>
          <a:xfrm>
            <a:off x="13979166" y="8130128"/>
            <a:ext cx="3831052" cy="2714751"/>
          </a:xfrm>
          <a:prstGeom prst="rect">
            <a:avLst/>
          </a:prstGeom>
        </p:spPr>
      </p:pic>
      <p:sp>
        <p:nvSpPr>
          <p:cNvPr id="10" name="Freeform 10"/>
          <p:cNvSpPr/>
          <p:nvPr/>
        </p:nvSpPr>
        <p:spPr>
          <a:xfrm>
            <a:off x="11861414" y="5631205"/>
            <a:ext cx="6076778" cy="4195589"/>
          </a:xfrm>
          <a:custGeom>
            <a:avLst/>
            <a:gdLst/>
            <a:ahLst/>
            <a:cxnLst/>
            <a:rect l="l" t="t" r="r" b="b"/>
            <a:pathLst>
              <a:path w="6076778" h="4195589">
                <a:moveTo>
                  <a:pt x="0" y="0"/>
                </a:moveTo>
                <a:lnTo>
                  <a:pt x="6076778" y="0"/>
                </a:lnTo>
                <a:lnTo>
                  <a:pt x="6076778" y="4195588"/>
                </a:lnTo>
                <a:lnTo>
                  <a:pt x="0" y="4195588"/>
                </a:lnTo>
                <a:lnTo>
                  <a:pt x="0" y="0"/>
                </a:lnTo>
                <a:close/>
              </a:path>
            </a:pathLst>
          </a:custGeom>
          <a:blipFill>
            <a:blip r:embed="rId8"/>
            <a:stretch>
              <a:fillRect l="-49686"/>
            </a:stretch>
          </a:blipFill>
        </p:spPr>
      </p:sp>
      <p:sp>
        <p:nvSpPr>
          <p:cNvPr id="11" name="Freeform 11"/>
          <p:cNvSpPr/>
          <p:nvPr/>
        </p:nvSpPr>
        <p:spPr>
          <a:xfrm rot="-5283420">
            <a:off x="4147804" y="5163259"/>
            <a:ext cx="2996554" cy="5281944"/>
          </a:xfrm>
          <a:custGeom>
            <a:avLst/>
            <a:gdLst/>
            <a:ahLst/>
            <a:cxnLst/>
            <a:rect l="l" t="t" r="r" b="b"/>
            <a:pathLst>
              <a:path w="2996554" h="5281944">
                <a:moveTo>
                  <a:pt x="0" y="0"/>
                </a:moveTo>
                <a:lnTo>
                  <a:pt x="2996554" y="0"/>
                </a:lnTo>
                <a:lnTo>
                  <a:pt x="2996554" y="5281944"/>
                </a:lnTo>
                <a:lnTo>
                  <a:pt x="0" y="5281944"/>
                </a:lnTo>
                <a:lnTo>
                  <a:pt x="0" y="0"/>
                </a:lnTo>
                <a:close/>
              </a:path>
            </a:pathLst>
          </a:custGeom>
          <a:blipFill>
            <a:blip r:embed="rId9"/>
            <a:stretch>
              <a:fillRect l="-22302" t="-44004" r="-38359" b="-53604"/>
            </a:stretch>
          </a:blipFill>
        </p:spPr>
      </p:sp>
      <p:sp>
        <p:nvSpPr>
          <p:cNvPr id="12" name="TextBox 12"/>
          <p:cNvSpPr txBox="1"/>
          <p:nvPr/>
        </p:nvSpPr>
        <p:spPr>
          <a:xfrm>
            <a:off x="1857324" y="1358"/>
            <a:ext cx="13287468" cy="4793620"/>
          </a:xfrm>
          <a:prstGeom prst="rect">
            <a:avLst/>
          </a:prstGeom>
        </p:spPr>
        <p:txBody>
          <a:bodyPr wrap="square" lIns="0" tIns="0" rIns="0" bIns="0" rtlCol="0" anchor="t">
            <a:spAutoFit/>
          </a:bodyPr>
          <a:lstStyle/>
          <a:p>
            <a:r>
              <a:rPr lang="hu-HU" sz="4400" dirty="0" smtClean="0"/>
              <a:t>Atingerea temperaturii dorite poate fi verificată prin mai multe metode. Cel mai frecvent se utilizează benzi indicatoare speciale, aplicate pe materialul de ambalare. Dungile de pe bandă se înnegresc sub acțiunea căldurii.</a:t>
            </a:r>
            <a:endParaRPr lang="en-US" sz="4400" dirty="0" smtClean="0"/>
          </a:p>
          <a:p>
            <a:r>
              <a:rPr lang="hu-HU" sz="4400" dirty="0" smtClean="0"/>
              <a:t>Instrumentele sunt sterilizate cel mai adesea în hârtie de celuloză sau în containere metalice în etuva cu aer cald.</a:t>
            </a:r>
            <a:endParaRPr lang="en-US" sz="4400" dirty="0" smtClean="0"/>
          </a:p>
          <a:p>
            <a:pPr algn="ctr">
              <a:lnSpc>
                <a:spcPts val="5662"/>
              </a:lnSpc>
              <a:spcBef>
                <a:spcPct val="0"/>
              </a:spcBef>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003610"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719219"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5434829"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150438"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3133952"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766815">
            <a:off x="2808272" y="-1901660"/>
            <a:ext cx="14620572" cy="12409211"/>
          </a:xfrm>
          <a:custGeom>
            <a:avLst/>
            <a:gdLst/>
            <a:ahLst/>
            <a:cxnLst/>
            <a:rect l="l" t="t" r="r" b="b"/>
            <a:pathLst>
              <a:path w="14620572" h="12409211">
                <a:moveTo>
                  <a:pt x="0" y="0"/>
                </a:moveTo>
                <a:lnTo>
                  <a:pt x="14620573" y="0"/>
                </a:lnTo>
                <a:lnTo>
                  <a:pt x="14620573" y="12409211"/>
                </a:lnTo>
                <a:lnTo>
                  <a:pt x="0" y="1240921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pic>
        <p:nvPicPr>
          <p:cNvPr id="9" name="Picture 9"/>
          <p:cNvPicPr>
            <a:picLocks noChangeAspect="1"/>
          </p:cNvPicPr>
          <p:nvPr/>
        </p:nvPicPr>
        <p:blipFill>
          <a:blip r:embed="rId7"/>
          <a:stretch>
            <a:fillRect/>
          </a:stretch>
        </p:blipFill>
        <p:spPr>
          <a:xfrm>
            <a:off x="13501718" y="7572249"/>
            <a:ext cx="3831052" cy="2714751"/>
          </a:xfrm>
          <a:prstGeom prst="rect">
            <a:avLst/>
          </a:prstGeom>
        </p:spPr>
      </p:pic>
      <p:sp>
        <p:nvSpPr>
          <p:cNvPr id="10" name="TextBox 10"/>
          <p:cNvSpPr txBox="1"/>
          <p:nvPr/>
        </p:nvSpPr>
        <p:spPr>
          <a:xfrm>
            <a:off x="3643274" y="1142972"/>
            <a:ext cx="13828586" cy="4739759"/>
          </a:xfrm>
          <a:prstGeom prst="rect">
            <a:avLst/>
          </a:prstGeom>
        </p:spPr>
        <p:txBody>
          <a:bodyPr lIns="0" tIns="0" rIns="0" bIns="0" rtlCol="0" anchor="t">
            <a:spAutoFit/>
          </a:bodyPr>
          <a:lstStyle/>
          <a:p>
            <a:r>
              <a:rPr lang="hu-HU" sz="4400" dirty="0" smtClean="0"/>
              <a:t>În autoclav, prin acțiunea combinată a temperaturii și presiunii, pot fi distruse chiar și sporii microorganismelor, la:</a:t>
            </a:r>
            <a:br>
              <a:rPr lang="hu-HU" sz="4400" dirty="0" smtClean="0"/>
            </a:br>
            <a:r>
              <a:rPr lang="hu-HU" sz="4400" dirty="0" smtClean="0"/>
              <a:t>– 120 °C și 1,1 bar presiune sau</a:t>
            </a:r>
            <a:br>
              <a:rPr lang="hu-HU" sz="4400" dirty="0" smtClean="0"/>
            </a:br>
            <a:r>
              <a:rPr lang="hu-HU" sz="4400" dirty="0" smtClean="0"/>
              <a:t>– 138 °C și 1,1 bar presiune, conform instrucțiunilor producătorului.</a:t>
            </a:r>
            <a:endParaRPr lang="en-US" sz="4400" dirty="0" smtClean="0"/>
          </a:p>
          <a:p>
            <a:r>
              <a:rPr lang="hu-HU" sz="4400" dirty="0" smtClean="0"/>
              <a:t>În autoclav pot fi sterilizate obiecte din sticlă, cauciuc și materiale textile.</a:t>
            </a:r>
            <a:endParaRPr lang="en-US" sz="4400" dirty="0"/>
          </a:p>
        </p:txBody>
      </p:sp>
      <p:sp>
        <p:nvSpPr>
          <p:cNvPr id="11" name="TextBox 11"/>
          <p:cNvSpPr txBox="1"/>
          <p:nvPr/>
        </p:nvSpPr>
        <p:spPr>
          <a:xfrm>
            <a:off x="14380011" y="8684879"/>
            <a:ext cx="2437686" cy="833562"/>
          </a:xfrm>
          <a:prstGeom prst="rect">
            <a:avLst/>
          </a:prstGeom>
        </p:spPr>
        <p:txBody>
          <a:bodyPr lIns="0" tIns="0" rIns="0" bIns="0" rtlCol="0" anchor="t">
            <a:spAutoFit/>
          </a:bodyPr>
          <a:lstStyle/>
          <a:p>
            <a:pPr algn="ctr">
              <a:lnSpc>
                <a:spcPts val="6546"/>
              </a:lnSpc>
              <a:spcBef>
                <a:spcPct val="0"/>
              </a:spcBef>
            </a:pPr>
            <a:r>
              <a:rPr lang="en-US" sz="4800" dirty="0" err="1" smtClean="0"/>
              <a:t>Repetare</a:t>
            </a:r>
            <a:endParaRPr lang="en-US" sz="4676" b="1" u="sng" dirty="0">
              <a:solidFill>
                <a:srgbClr val="624F47"/>
              </a:solidFill>
              <a:latin typeface="Cakerolli Bold"/>
              <a:ea typeface="Cakerolli Bold"/>
              <a:cs typeface="Cakerolli Bold"/>
              <a:sym typeface="Cakerolli Bold"/>
              <a:hlinkClick r:id="rId8" tooltip="https://wordwall.net/hu/resource/107687212"/>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126</Words>
  <Application>Microsoft Office PowerPoint</Application>
  <PresentationFormat>Custom</PresentationFormat>
  <Paragraphs>12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Cakerolli Bold</vt: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 Eszközök sterilezése</dc:title>
  <dc:creator>User</dc:creator>
  <cp:lastModifiedBy>User</cp:lastModifiedBy>
  <cp:revision>3</cp:revision>
  <dcterms:created xsi:type="dcterms:W3CDTF">2006-08-16T00:00:00Z</dcterms:created>
  <dcterms:modified xsi:type="dcterms:W3CDTF">2026-02-17T15:47:47Z</dcterms:modified>
  <dc:identifier>DAHBkkl4i9Q</dc:identifier>
</cp:coreProperties>
</file>