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itchFamily="34" charset="0"/>
      <p:regular r:id="rId11"/>
      <p:bold r:id="rId12"/>
      <p:italic r:id="rId13"/>
      <p:boldItalic r:id="rId14"/>
    </p:embeddedFont>
    <p:embeddedFont>
      <p:font typeface="Open Sans Bold"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p:scale>
          <a:sx n="40" d="100"/>
          <a:sy n="40" d="100"/>
        </p:scale>
        <p:origin x="-1116"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Freeform 3"/>
          <p:cNvSpPr/>
          <p:nvPr/>
        </p:nvSpPr>
        <p:spPr>
          <a:xfrm>
            <a:off x="1214382" y="-1214482"/>
            <a:ext cx="15232374" cy="10922881"/>
          </a:xfrm>
          <a:custGeom>
            <a:avLst/>
            <a:gdLst/>
            <a:ahLst/>
            <a:cxnLst/>
            <a:rect l="l" t="t" r="r" b="b"/>
            <a:pathLst>
              <a:path w="15232374" h="10922881">
                <a:moveTo>
                  <a:pt x="0" y="0"/>
                </a:moveTo>
                <a:lnTo>
                  <a:pt x="15232373" y="0"/>
                </a:lnTo>
                <a:lnTo>
                  <a:pt x="15232373" y="10922881"/>
                </a:lnTo>
                <a:lnTo>
                  <a:pt x="0" y="1092288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13844828" y="392819"/>
            <a:ext cx="2187754" cy="2057400"/>
          </a:xfrm>
          <a:custGeom>
            <a:avLst/>
            <a:gdLst/>
            <a:ahLst/>
            <a:cxnLst/>
            <a:rect l="l" t="t" r="r" b="b"/>
            <a:pathLst>
              <a:path w="2187754" h="2057400">
                <a:moveTo>
                  <a:pt x="0" y="0"/>
                </a:moveTo>
                <a:lnTo>
                  <a:pt x="2187753" y="0"/>
                </a:lnTo>
                <a:lnTo>
                  <a:pt x="2187753" y="2057400"/>
                </a:lnTo>
                <a:lnTo>
                  <a:pt x="0" y="20574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14266905" y="5348401"/>
            <a:ext cx="4021095" cy="4335412"/>
          </a:xfrm>
          <a:custGeom>
            <a:avLst/>
            <a:gdLst/>
            <a:ahLst/>
            <a:cxnLst/>
            <a:rect l="l" t="t" r="r" b="b"/>
            <a:pathLst>
              <a:path w="4021095" h="4335412">
                <a:moveTo>
                  <a:pt x="0" y="0"/>
                </a:moveTo>
                <a:lnTo>
                  <a:pt x="4021095" y="0"/>
                </a:lnTo>
                <a:lnTo>
                  <a:pt x="4021095" y="4335412"/>
                </a:lnTo>
                <a:lnTo>
                  <a:pt x="0" y="4335412"/>
                </a:lnTo>
                <a:lnTo>
                  <a:pt x="0" y="0"/>
                </a:lnTo>
                <a:close/>
              </a:path>
            </a:pathLst>
          </a:custGeom>
          <a:blipFill>
            <a:blip r:embed="rId7"/>
            <a:stretch>
              <a:fillRect/>
            </a:stretch>
          </a:blipFill>
        </p:spPr>
      </p:sp>
      <p:sp>
        <p:nvSpPr>
          <p:cNvPr id="6" name="Freeform 6"/>
          <p:cNvSpPr/>
          <p:nvPr/>
        </p:nvSpPr>
        <p:spPr>
          <a:xfrm rot="-3113696">
            <a:off x="-58035" y="516948"/>
            <a:ext cx="2764015" cy="2980070"/>
          </a:xfrm>
          <a:custGeom>
            <a:avLst/>
            <a:gdLst/>
            <a:ahLst/>
            <a:cxnLst/>
            <a:rect l="l" t="t" r="r" b="b"/>
            <a:pathLst>
              <a:path w="2764015" h="2980070">
                <a:moveTo>
                  <a:pt x="0" y="0"/>
                </a:moveTo>
                <a:lnTo>
                  <a:pt x="2764014" y="0"/>
                </a:lnTo>
                <a:lnTo>
                  <a:pt x="2764014" y="2980070"/>
                </a:lnTo>
                <a:lnTo>
                  <a:pt x="0" y="2980070"/>
                </a:lnTo>
                <a:lnTo>
                  <a:pt x="0" y="0"/>
                </a:lnTo>
                <a:close/>
              </a:path>
            </a:pathLst>
          </a:custGeom>
          <a:blipFill>
            <a:blip r:embed="rId8" cstate="print"/>
            <a:stretch>
              <a:fillRect/>
            </a:stretch>
          </a:blipFill>
        </p:spPr>
      </p:sp>
      <p:sp>
        <p:nvSpPr>
          <p:cNvPr id="7" name="TextBox 7"/>
          <p:cNvSpPr txBox="1"/>
          <p:nvPr/>
        </p:nvSpPr>
        <p:spPr>
          <a:xfrm>
            <a:off x="714316" y="1928790"/>
            <a:ext cx="16472257" cy="2954655"/>
          </a:xfrm>
          <a:prstGeom prst="rect">
            <a:avLst/>
          </a:prstGeom>
        </p:spPr>
        <p:txBody>
          <a:bodyPr lIns="0" tIns="0" rIns="0" bIns="0" rtlCol="0" anchor="t">
            <a:spAutoFit/>
          </a:bodyPr>
          <a:lstStyle/>
          <a:p>
            <a:pPr algn="ctr"/>
            <a:r>
              <a:rPr lang="en-US" sz="9600" b="1" dirty="0" err="1" smtClean="0"/>
              <a:t>Determinarea</a:t>
            </a:r>
            <a:r>
              <a:rPr lang="en-US" sz="9600" b="1" dirty="0" smtClean="0"/>
              <a:t> </a:t>
            </a:r>
            <a:endParaRPr lang="hu-HU" sz="9600" b="1" dirty="0" smtClean="0"/>
          </a:p>
          <a:p>
            <a:pPr algn="ctr"/>
            <a:r>
              <a:rPr lang="en-US" sz="9600" b="1" dirty="0" err="1" smtClean="0"/>
              <a:t>pulsului</a:t>
            </a:r>
            <a:endParaRPr lang="en-US" sz="11265" b="1" dirty="0">
              <a:solidFill>
                <a:srgbClr val="624F47"/>
              </a:solidFill>
              <a:latin typeface="Cakerolli Bold"/>
              <a:ea typeface="Cakerolli Bold"/>
              <a:cs typeface="Cakerolli Bold"/>
              <a:sym typeface="Cakerolli Bold"/>
            </a:endParaRPr>
          </a:p>
        </p:txBody>
      </p:sp>
      <p:sp>
        <p:nvSpPr>
          <p:cNvPr id="8" name="Freeform 8"/>
          <p:cNvSpPr/>
          <p:nvPr/>
        </p:nvSpPr>
        <p:spPr>
          <a:xfrm>
            <a:off x="166659" y="5876279"/>
            <a:ext cx="11561831" cy="4410721"/>
          </a:xfrm>
          <a:custGeom>
            <a:avLst/>
            <a:gdLst/>
            <a:ahLst/>
            <a:cxnLst/>
            <a:rect l="l" t="t" r="r" b="b"/>
            <a:pathLst>
              <a:path w="11561831" h="4410721">
                <a:moveTo>
                  <a:pt x="0" y="0"/>
                </a:moveTo>
                <a:lnTo>
                  <a:pt x="11561831" y="0"/>
                </a:lnTo>
                <a:lnTo>
                  <a:pt x="11561831" y="4410721"/>
                </a:lnTo>
                <a:lnTo>
                  <a:pt x="0" y="4410721"/>
                </a:lnTo>
                <a:lnTo>
                  <a:pt x="0" y="0"/>
                </a:lnTo>
                <a:close/>
              </a:path>
            </a:pathLst>
          </a:custGeom>
          <a:blipFill>
            <a:blip r:embed="rId9"/>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003610"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719219"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5434829"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1150438"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133952"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rot="766815">
            <a:off x="2819585" y="943011"/>
            <a:ext cx="12322094" cy="10458377"/>
          </a:xfrm>
          <a:custGeom>
            <a:avLst/>
            <a:gdLst/>
            <a:ahLst/>
            <a:cxnLst/>
            <a:rect l="l" t="t" r="r" b="b"/>
            <a:pathLst>
              <a:path w="12322094" h="10458377">
                <a:moveTo>
                  <a:pt x="0" y="0"/>
                </a:moveTo>
                <a:lnTo>
                  <a:pt x="12322094" y="0"/>
                </a:lnTo>
                <a:lnTo>
                  <a:pt x="12322094" y="10458378"/>
                </a:lnTo>
                <a:lnTo>
                  <a:pt x="0" y="1045837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Freeform 9"/>
          <p:cNvSpPr/>
          <p:nvPr/>
        </p:nvSpPr>
        <p:spPr>
          <a:xfrm>
            <a:off x="5081754" y="-663867"/>
            <a:ext cx="11064051" cy="5232374"/>
          </a:xfrm>
          <a:custGeom>
            <a:avLst/>
            <a:gdLst/>
            <a:ahLst/>
            <a:cxnLst/>
            <a:rect l="l" t="t" r="r" b="b"/>
            <a:pathLst>
              <a:path w="11064051" h="5232374">
                <a:moveTo>
                  <a:pt x="0" y="0"/>
                </a:moveTo>
                <a:lnTo>
                  <a:pt x="11064051" y="0"/>
                </a:lnTo>
                <a:lnTo>
                  <a:pt x="11064051" y="5232374"/>
                </a:lnTo>
                <a:lnTo>
                  <a:pt x="0" y="523237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TextBox 10"/>
          <p:cNvSpPr txBox="1"/>
          <p:nvPr/>
        </p:nvSpPr>
        <p:spPr>
          <a:xfrm rot="-235009">
            <a:off x="5736033" y="315029"/>
            <a:ext cx="9327273" cy="3027111"/>
          </a:xfrm>
          <a:prstGeom prst="rect">
            <a:avLst/>
          </a:prstGeom>
        </p:spPr>
        <p:txBody>
          <a:bodyPr lIns="0" tIns="0" rIns="0" bIns="0" rtlCol="0" anchor="t">
            <a:spAutoFit/>
          </a:bodyPr>
          <a:lstStyle/>
          <a:p>
            <a:pPr algn="ctr">
              <a:lnSpc>
                <a:spcPts val="12242"/>
              </a:lnSpc>
            </a:pPr>
            <a:r>
              <a:rPr lang="ro-RO" sz="8800" dirty="0" smtClean="0"/>
              <a:t>Determinarea pulsului</a:t>
            </a:r>
            <a:endParaRPr lang="en-US" sz="8744" b="1" dirty="0">
              <a:solidFill>
                <a:srgbClr val="624F47"/>
              </a:solidFill>
              <a:latin typeface="Cakerolli Bold"/>
              <a:ea typeface="Cakerolli Bold"/>
              <a:cs typeface="Cakerolli Bold"/>
              <a:sym typeface="Cakerolli Bold"/>
            </a:endParaRPr>
          </a:p>
        </p:txBody>
      </p:sp>
      <p:sp>
        <p:nvSpPr>
          <p:cNvPr id="11" name="TextBox 11"/>
          <p:cNvSpPr txBox="1"/>
          <p:nvPr/>
        </p:nvSpPr>
        <p:spPr>
          <a:xfrm>
            <a:off x="3786150" y="4143368"/>
            <a:ext cx="10713078" cy="2962349"/>
          </a:xfrm>
          <a:prstGeom prst="rect">
            <a:avLst/>
          </a:prstGeom>
        </p:spPr>
        <p:txBody>
          <a:bodyPr wrap="square" lIns="0" tIns="0" rIns="0" bIns="0" rtlCol="0" anchor="t">
            <a:spAutoFit/>
          </a:bodyPr>
          <a:lstStyle/>
          <a:p>
            <a:pPr algn="just">
              <a:lnSpc>
                <a:spcPts val="3265"/>
              </a:lnSpc>
            </a:pPr>
            <a:r>
              <a:rPr lang="ro-RO" sz="2800" dirty="0" smtClean="0"/>
              <a:t>Examinarea pulsului este una dintre cele mai vechi metode de examinare clinică și are o mare importanță diagnostică. La palpare, presiunea degetelor examinatoare în timpul diastolei (relaxării) inimii aplatizează ușor vasul de sânge, iar apoi unda de sânge ejectată de sistola ventriculară (contracție) trece prin vas, astfel încât vasul de sânge își recapătă forma circulară. Această schimbare de la o formă ovală la una circulară se numește puls.</a:t>
            </a:r>
            <a:endParaRPr lang="en-US" sz="2800" b="1" dirty="0">
              <a:solidFill>
                <a:srgbClr val="000000"/>
              </a:solidFill>
              <a:latin typeface="Open Sans Bold"/>
              <a:ea typeface="Open Sans Bold"/>
              <a:cs typeface="Open Sans Bold"/>
              <a:sym typeface="Open San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003610"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719219"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5434829"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1150438"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133952"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rot="766815">
            <a:off x="2861449" y="876124"/>
            <a:ext cx="12322094" cy="10458377"/>
          </a:xfrm>
          <a:custGeom>
            <a:avLst/>
            <a:gdLst/>
            <a:ahLst/>
            <a:cxnLst/>
            <a:rect l="l" t="t" r="r" b="b"/>
            <a:pathLst>
              <a:path w="12322094" h="10458377">
                <a:moveTo>
                  <a:pt x="0" y="0"/>
                </a:moveTo>
                <a:lnTo>
                  <a:pt x="12322094" y="0"/>
                </a:lnTo>
                <a:lnTo>
                  <a:pt x="12322094" y="10458378"/>
                </a:lnTo>
                <a:lnTo>
                  <a:pt x="0" y="1045837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Freeform 9"/>
          <p:cNvSpPr/>
          <p:nvPr/>
        </p:nvSpPr>
        <p:spPr>
          <a:xfrm>
            <a:off x="5081754" y="-663867"/>
            <a:ext cx="11064051" cy="5232374"/>
          </a:xfrm>
          <a:custGeom>
            <a:avLst/>
            <a:gdLst/>
            <a:ahLst/>
            <a:cxnLst/>
            <a:rect l="l" t="t" r="r" b="b"/>
            <a:pathLst>
              <a:path w="11064051" h="5232374">
                <a:moveTo>
                  <a:pt x="0" y="0"/>
                </a:moveTo>
                <a:lnTo>
                  <a:pt x="11064051" y="0"/>
                </a:lnTo>
                <a:lnTo>
                  <a:pt x="11064051" y="5232374"/>
                </a:lnTo>
                <a:lnTo>
                  <a:pt x="0" y="523237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TextBox 10"/>
          <p:cNvSpPr txBox="1"/>
          <p:nvPr/>
        </p:nvSpPr>
        <p:spPr>
          <a:xfrm rot="-235009">
            <a:off x="5921515" y="1340295"/>
            <a:ext cx="9327273" cy="677108"/>
          </a:xfrm>
          <a:prstGeom prst="rect">
            <a:avLst/>
          </a:prstGeom>
        </p:spPr>
        <p:txBody>
          <a:bodyPr lIns="0" tIns="0" rIns="0" bIns="0" rtlCol="0" anchor="t">
            <a:spAutoFit/>
          </a:bodyPr>
          <a:lstStyle/>
          <a:p>
            <a:pPr algn="ctr"/>
            <a:r>
              <a:rPr lang="ro-RO" sz="4400" b="1" dirty="0" smtClean="0"/>
              <a:t>METODE DE TESTARE A PULSULUI</a:t>
            </a:r>
            <a:endParaRPr lang="en-US" sz="4400" b="1" dirty="0">
              <a:solidFill>
                <a:srgbClr val="624F47"/>
              </a:solidFill>
              <a:latin typeface="Cakerolli Bold"/>
              <a:ea typeface="Cakerolli Bold"/>
              <a:cs typeface="Cakerolli Bold"/>
              <a:sym typeface="Cakerolli Bold"/>
            </a:endParaRPr>
          </a:p>
        </p:txBody>
      </p:sp>
      <p:sp>
        <p:nvSpPr>
          <p:cNvPr id="11" name="TextBox 11"/>
          <p:cNvSpPr txBox="1"/>
          <p:nvPr/>
        </p:nvSpPr>
        <p:spPr>
          <a:xfrm>
            <a:off x="3500398" y="4071930"/>
            <a:ext cx="10784516" cy="3385542"/>
          </a:xfrm>
          <a:prstGeom prst="rect">
            <a:avLst/>
          </a:prstGeom>
        </p:spPr>
        <p:txBody>
          <a:bodyPr wrap="square" lIns="0" tIns="0" rIns="0" bIns="0" rtlCol="0" anchor="t">
            <a:spAutoFit/>
          </a:bodyPr>
          <a:lstStyle/>
          <a:p>
            <a:pPr algn="just">
              <a:lnSpc>
                <a:spcPts val="3265"/>
              </a:lnSpc>
            </a:pPr>
            <a:r>
              <a:rPr lang="ro-RO" sz="4800" dirty="0" smtClean="0"/>
              <a:t>Examinarea pulsului este una dintre cele mai vechi metode de examinare clinică și are o mare importanță diagnostică. Atunci când verificăm pulsul, folosim cel mai adesea observarea (adspectio) sau palparea (palpatio), dar putem folosi și metode speciale, cum ar fi auscultația (auscultatio) și oscilometria.</a:t>
            </a:r>
            <a:endParaRPr lang="en-US" sz="4800" dirty="0">
              <a:solidFill>
                <a:srgbClr val="000000"/>
              </a:solidFill>
              <a:latin typeface="Open Sans Bold"/>
              <a:ea typeface="Open Sans Bold"/>
              <a:cs typeface="Open Sans Bold"/>
              <a:sym typeface="Open San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003610"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719219"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5434829"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1150438"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133952"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rot="766815">
            <a:off x="2819585" y="943011"/>
            <a:ext cx="12322094" cy="10458377"/>
          </a:xfrm>
          <a:custGeom>
            <a:avLst/>
            <a:gdLst/>
            <a:ahLst/>
            <a:cxnLst/>
            <a:rect l="l" t="t" r="r" b="b"/>
            <a:pathLst>
              <a:path w="12322094" h="10458377">
                <a:moveTo>
                  <a:pt x="0" y="0"/>
                </a:moveTo>
                <a:lnTo>
                  <a:pt x="12322094" y="0"/>
                </a:lnTo>
                <a:lnTo>
                  <a:pt x="12322094" y="10458378"/>
                </a:lnTo>
                <a:lnTo>
                  <a:pt x="0" y="1045837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Freeform 9"/>
          <p:cNvSpPr/>
          <p:nvPr/>
        </p:nvSpPr>
        <p:spPr>
          <a:xfrm>
            <a:off x="5081754" y="-663867"/>
            <a:ext cx="11064051" cy="5232374"/>
          </a:xfrm>
          <a:custGeom>
            <a:avLst/>
            <a:gdLst/>
            <a:ahLst/>
            <a:cxnLst/>
            <a:rect l="l" t="t" r="r" b="b"/>
            <a:pathLst>
              <a:path w="11064051" h="5232374">
                <a:moveTo>
                  <a:pt x="0" y="0"/>
                </a:moveTo>
                <a:lnTo>
                  <a:pt x="11064051" y="0"/>
                </a:lnTo>
                <a:lnTo>
                  <a:pt x="11064051" y="5232374"/>
                </a:lnTo>
                <a:lnTo>
                  <a:pt x="0" y="523237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TextBox 10"/>
          <p:cNvSpPr txBox="1"/>
          <p:nvPr/>
        </p:nvSpPr>
        <p:spPr>
          <a:xfrm rot="-235009">
            <a:off x="5167373" y="901785"/>
            <a:ext cx="10109915" cy="2413418"/>
          </a:xfrm>
          <a:prstGeom prst="rect">
            <a:avLst/>
          </a:prstGeom>
        </p:spPr>
        <p:txBody>
          <a:bodyPr lIns="0" tIns="0" rIns="0" bIns="0" rtlCol="0" anchor="t">
            <a:spAutoFit/>
          </a:bodyPr>
          <a:lstStyle/>
          <a:p>
            <a:pPr algn="ctr">
              <a:lnSpc>
                <a:spcPts val="9722"/>
              </a:lnSpc>
            </a:pPr>
            <a:r>
              <a:rPr lang="ro-RO" sz="7200" dirty="0" smtClean="0"/>
              <a:t>LOCAȚIA DETERMINĂRII PULSULUI</a:t>
            </a:r>
            <a:endParaRPr lang="en-US" sz="6944" b="1" dirty="0">
              <a:solidFill>
                <a:srgbClr val="624F47"/>
              </a:solidFill>
              <a:latin typeface="Cakerolli Bold"/>
              <a:ea typeface="Cakerolli Bold"/>
              <a:cs typeface="Cakerolli Bold"/>
              <a:sym typeface="Cakerolli Bold"/>
            </a:endParaRPr>
          </a:p>
        </p:txBody>
      </p:sp>
      <p:sp>
        <p:nvSpPr>
          <p:cNvPr id="11" name="TextBox 11"/>
          <p:cNvSpPr txBox="1"/>
          <p:nvPr/>
        </p:nvSpPr>
        <p:spPr>
          <a:xfrm>
            <a:off x="4071902" y="4286244"/>
            <a:ext cx="9570070" cy="1664174"/>
          </a:xfrm>
          <a:prstGeom prst="rect">
            <a:avLst/>
          </a:prstGeom>
        </p:spPr>
        <p:txBody>
          <a:bodyPr wrap="square" lIns="0" tIns="0" rIns="0" bIns="0" rtlCol="0" anchor="t">
            <a:spAutoFit/>
          </a:bodyPr>
          <a:lstStyle/>
          <a:p>
            <a:pPr algn="just">
              <a:lnSpc>
                <a:spcPts val="3265"/>
              </a:lnSpc>
            </a:pPr>
            <a:r>
              <a:rPr lang="ro-RO" sz="3600" dirty="0" smtClean="0"/>
              <a:t>La animalele domestice, orice arteră periferică care poate fi fixată pe o suprafață dură poate fi utilizată pentru a determina pulsul.</a:t>
            </a:r>
            <a:endParaRPr lang="en-US" sz="3600" b="1" dirty="0">
              <a:solidFill>
                <a:srgbClr val="000000"/>
              </a:solidFill>
              <a:latin typeface="Open Sans Bold"/>
              <a:ea typeface="Open Sans Bold"/>
              <a:cs typeface="Open Sans Bold"/>
              <a:sym typeface="Open Sans Bold"/>
            </a:endParaRPr>
          </a:p>
          <a:p>
            <a:pPr algn="ctr">
              <a:lnSpc>
                <a:spcPts val="3265"/>
              </a:lnSpc>
            </a:pPr>
            <a:endParaRPr lang="en-US" sz="2332" b="1" dirty="0">
              <a:solidFill>
                <a:srgbClr val="000000"/>
              </a:solidFill>
              <a:latin typeface="Open Sans Bold"/>
              <a:ea typeface="Open Sans Bold"/>
              <a:cs typeface="Open Sans Bold"/>
              <a:sym typeface="Open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003610"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719219"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5434829"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1150438"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133952"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rot="766815">
            <a:off x="2819585" y="943011"/>
            <a:ext cx="12322094" cy="10458377"/>
          </a:xfrm>
          <a:custGeom>
            <a:avLst/>
            <a:gdLst/>
            <a:ahLst/>
            <a:cxnLst/>
            <a:rect l="l" t="t" r="r" b="b"/>
            <a:pathLst>
              <a:path w="12322094" h="10458377">
                <a:moveTo>
                  <a:pt x="0" y="0"/>
                </a:moveTo>
                <a:lnTo>
                  <a:pt x="12322094" y="0"/>
                </a:lnTo>
                <a:lnTo>
                  <a:pt x="12322094" y="10458378"/>
                </a:lnTo>
                <a:lnTo>
                  <a:pt x="0" y="1045837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Freeform 9"/>
          <p:cNvSpPr/>
          <p:nvPr/>
        </p:nvSpPr>
        <p:spPr>
          <a:xfrm>
            <a:off x="5081754" y="-663867"/>
            <a:ext cx="11064051" cy="5232374"/>
          </a:xfrm>
          <a:custGeom>
            <a:avLst/>
            <a:gdLst/>
            <a:ahLst/>
            <a:cxnLst/>
            <a:rect l="l" t="t" r="r" b="b"/>
            <a:pathLst>
              <a:path w="11064051" h="5232374">
                <a:moveTo>
                  <a:pt x="0" y="0"/>
                </a:moveTo>
                <a:lnTo>
                  <a:pt x="11064051" y="0"/>
                </a:lnTo>
                <a:lnTo>
                  <a:pt x="11064051" y="5232374"/>
                </a:lnTo>
                <a:lnTo>
                  <a:pt x="0" y="523237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TextBox 10"/>
          <p:cNvSpPr txBox="1"/>
          <p:nvPr/>
        </p:nvSpPr>
        <p:spPr>
          <a:xfrm rot="-235009">
            <a:off x="5167373" y="901785"/>
            <a:ext cx="10109915" cy="2413418"/>
          </a:xfrm>
          <a:prstGeom prst="rect">
            <a:avLst/>
          </a:prstGeom>
        </p:spPr>
        <p:txBody>
          <a:bodyPr lIns="0" tIns="0" rIns="0" bIns="0" rtlCol="0" anchor="t">
            <a:spAutoFit/>
          </a:bodyPr>
          <a:lstStyle/>
          <a:p>
            <a:pPr algn="ctr">
              <a:lnSpc>
                <a:spcPts val="9722"/>
              </a:lnSpc>
            </a:pPr>
            <a:r>
              <a:rPr lang="ro-RO" sz="6600" dirty="0" smtClean="0"/>
              <a:t>LOCAȚIA DETERMINĂRII PULSULUI</a:t>
            </a:r>
            <a:endParaRPr lang="en-US" sz="6600" b="1" dirty="0">
              <a:solidFill>
                <a:srgbClr val="624F47"/>
              </a:solidFill>
              <a:latin typeface="Cakerolli Bold"/>
              <a:ea typeface="Cakerolli Bold"/>
              <a:cs typeface="Cakerolli Bold"/>
              <a:sym typeface="Cakerolli Bold"/>
            </a:endParaRPr>
          </a:p>
        </p:txBody>
      </p:sp>
      <p:sp>
        <p:nvSpPr>
          <p:cNvPr id="11" name="TextBox 11"/>
          <p:cNvSpPr txBox="1"/>
          <p:nvPr/>
        </p:nvSpPr>
        <p:spPr>
          <a:xfrm>
            <a:off x="3074392" y="4121400"/>
            <a:ext cx="11784599" cy="1269578"/>
          </a:xfrm>
          <a:prstGeom prst="rect">
            <a:avLst/>
          </a:prstGeom>
        </p:spPr>
        <p:txBody>
          <a:bodyPr lIns="0" tIns="0" rIns="0" bIns="0" rtlCol="0" anchor="t">
            <a:spAutoFit/>
          </a:bodyPr>
          <a:lstStyle/>
          <a:p>
            <a:pPr algn="ctr">
              <a:lnSpc>
                <a:spcPts val="3265"/>
              </a:lnSpc>
            </a:pPr>
            <a:r>
              <a:rPr lang="en-US" sz="2332" b="1" dirty="0">
                <a:solidFill>
                  <a:srgbClr val="000000"/>
                </a:solidFill>
                <a:latin typeface="Open Sans Bold"/>
                <a:ea typeface="Open Sans Bold"/>
                <a:cs typeface="Open Sans Bold"/>
                <a:sym typeface="Open Sans Bold"/>
              </a:rPr>
              <a:t>.</a:t>
            </a:r>
          </a:p>
          <a:p>
            <a:pPr marL="503663" lvl="1" indent="-251832" algn="ctr">
              <a:lnSpc>
                <a:spcPts val="3265"/>
              </a:lnSpc>
              <a:buFont typeface="Arial"/>
              <a:buChar char="•"/>
            </a:pPr>
            <a:r>
              <a:rPr lang="ro-RO" sz="4000" dirty="0" smtClean="0"/>
              <a:t>La cai: Cel mai adesea artera maxilară la nivelul incisurei vasorum, eventual artera temporală.</a:t>
            </a:r>
            <a:endParaRPr lang="en-US" sz="4000" b="1" dirty="0">
              <a:solidFill>
                <a:srgbClr val="000000"/>
              </a:solidFill>
              <a:latin typeface="Open Sans Bold"/>
              <a:ea typeface="Open Sans Bold"/>
              <a:cs typeface="Open Sans Bold"/>
              <a:sym typeface="Open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003610"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719219"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5434829"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1150438"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133952"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rot="766815">
            <a:off x="2932887" y="876125"/>
            <a:ext cx="12322094" cy="10458377"/>
          </a:xfrm>
          <a:custGeom>
            <a:avLst/>
            <a:gdLst/>
            <a:ahLst/>
            <a:cxnLst/>
            <a:rect l="l" t="t" r="r" b="b"/>
            <a:pathLst>
              <a:path w="12322094" h="10458377">
                <a:moveTo>
                  <a:pt x="0" y="0"/>
                </a:moveTo>
                <a:lnTo>
                  <a:pt x="12322094" y="0"/>
                </a:lnTo>
                <a:lnTo>
                  <a:pt x="12322094" y="10458378"/>
                </a:lnTo>
                <a:lnTo>
                  <a:pt x="0" y="1045837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Freeform 9"/>
          <p:cNvSpPr/>
          <p:nvPr/>
        </p:nvSpPr>
        <p:spPr>
          <a:xfrm>
            <a:off x="5081754" y="-663867"/>
            <a:ext cx="11064051" cy="5232374"/>
          </a:xfrm>
          <a:custGeom>
            <a:avLst/>
            <a:gdLst/>
            <a:ahLst/>
            <a:cxnLst/>
            <a:rect l="l" t="t" r="r" b="b"/>
            <a:pathLst>
              <a:path w="11064051" h="5232374">
                <a:moveTo>
                  <a:pt x="0" y="0"/>
                </a:moveTo>
                <a:lnTo>
                  <a:pt x="11064051" y="0"/>
                </a:lnTo>
                <a:lnTo>
                  <a:pt x="11064051" y="5232374"/>
                </a:lnTo>
                <a:lnTo>
                  <a:pt x="0" y="523237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TextBox 10"/>
          <p:cNvSpPr txBox="1"/>
          <p:nvPr/>
        </p:nvSpPr>
        <p:spPr>
          <a:xfrm rot="-235009">
            <a:off x="5167373" y="911628"/>
            <a:ext cx="10109915" cy="2393732"/>
          </a:xfrm>
          <a:prstGeom prst="rect">
            <a:avLst/>
          </a:prstGeom>
        </p:spPr>
        <p:txBody>
          <a:bodyPr lIns="0" tIns="0" rIns="0" bIns="0" rtlCol="0" anchor="t">
            <a:spAutoFit/>
          </a:bodyPr>
          <a:lstStyle/>
          <a:p>
            <a:pPr algn="ctr">
              <a:lnSpc>
                <a:spcPts val="9722"/>
              </a:lnSpc>
            </a:pPr>
            <a:r>
              <a:rPr lang="ro-RO" sz="7200" dirty="0" smtClean="0"/>
              <a:t>LOCAȚIA DETERMINĂRII PULSULUI</a:t>
            </a:r>
            <a:endParaRPr lang="en-US" sz="7200" b="1" dirty="0">
              <a:solidFill>
                <a:srgbClr val="624F47"/>
              </a:solidFill>
              <a:latin typeface="Cakerolli Bold"/>
              <a:ea typeface="Cakerolli Bold"/>
              <a:cs typeface="Cakerolli Bold"/>
              <a:sym typeface="Cakerolli Bold"/>
            </a:endParaRPr>
          </a:p>
        </p:txBody>
      </p:sp>
      <p:sp>
        <p:nvSpPr>
          <p:cNvPr id="11" name="TextBox 11"/>
          <p:cNvSpPr txBox="1"/>
          <p:nvPr/>
        </p:nvSpPr>
        <p:spPr>
          <a:xfrm>
            <a:off x="3074392" y="4121400"/>
            <a:ext cx="11784599" cy="1692771"/>
          </a:xfrm>
          <a:prstGeom prst="rect">
            <a:avLst/>
          </a:prstGeom>
        </p:spPr>
        <p:txBody>
          <a:bodyPr lIns="0" tIns="0" rIns="0" bIns="0" rtlCol="0" anchor="t">
            <a:spAutoFit/>
          </a:bodyPr>
          <a:lstStyle/>
          <a:p>
            <a:pPr algn="ctr">
              <a:lnSpc>
                <a:spcPts val="3265"/>
              </a:lnSpc>
            </a:pPr>
            <a:r>
              <a:rPr lang="en-US" sz="4400" b="1" dirty="0">
                <a:solidFill>
                  <a:srgbClr val="000000"/>
                </a:solidFill>
                <a:latin typeface="Open Sans Bold"/>
                <a:ea typeface="Open Sans Bold"/>
                <a:cs typeface="Open Sans Bold"/>
                <a:sym typeface="Open Sans Bold"/>
              </a:rPr>
              <a:t>.</a:t>
            </a:r>
          </a:p>
          <a:p>
            <a:pPr marL="503663" lvl="1" indent="-251832" algn="ctr">
              <a:lnSpc>
                <a:spcPts val="3265"/>
              </a:lnSpc>
              <a:buFont typeface="Arial"/>
              <a:buChar char="•"/>
            </a:pPr>
            <a:r>
              <a:rPr lang="ro-RO" sz="4400" dirty="0" smtClean="0"/>
              <a:t>La carnivore (câini, pisici): Palpăm în zona arterei femurale sau a arterei brahiale.</a:t>
            </a:r>
            <a:endParaRPr lang="en-US" sz="4400" dirty="0" smtClean="0">
              <a:solidFill>
                <a:srgbClr val="000000"/>
              </a:solidFill>
              <a:latin typeface="Open Sans Bold"/>
              <a:ea typeface="Open Sans Bold"/>
              <a:cs typeface="Open Sans Bold"/>
              <a:sym typeface="Open Sans Bold"/>
            </a:endParaRPr>
          </a:p>
          <a:p>
            <a:pPr marL="503663" lvl="1" indent="-251832" algn="ctr">
              <a:lnSpc>
                <a:spcPts val="3265"/>
              </a:lnSpc>
              <a:buFont typeface="Arial"/>
              <a:buChar char="•"/>
            </a:pPr>
            <a:endParaRPr lang="en-US" sz="3200" dirty="0">
              <a:solidFill>
                <a:srgbClr val="000000"/>
              </a:solidFill>
              <a:latin typeface="Open Sans Bold"/>
              <a:ea typeface="Open Sans Bold"/>
              <a:cs typeface="Open Sans Bold"/>
              <a:sym typeface="Open San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003610"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719219"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5434829"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1150438"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133952"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rot="766815">
            <a:off x="2819585" y="943011"/>
            <a:ext cx="12322094" cy="10458377"/>
          </a:xfrm>
          <a:custGeom>
            <a:avLst/>
            <a:gdLst/>
            <a:ahLst/>
            <a:cxnLst/>
            <a:rect l="l" t="t" r="r" b="b"/>
            <a:pathLst>
              <a:path w="12322094" h="10458377">
                <a:moveTo>
                  <a:pt x="0" y="0"/>
                </a:moveTo>
                <a:lnTo>
                  <a:pt x="12322094" y="0"/>
                </a:lnTo>
                <a:lnTo>
                  <a:pt x="12322094" y="10458378"/>
                </a:lnTo>
                <a:lnTo>
                  <a:pt x="0" y="1045837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Freeform 9"/>
          <p:cNvSpPr/>
          <p:nvPr/>
        </p:nvSpPr>
        <p:spPr>
          <a:xfrm>
            <a:off x="5081754" y="-663867"/>
            <a:ext cx="11064051" cy="5232374"/>
          </a:xfrm>
          <a:custGeom>
            <a:avLst/>
            <a:gdLst/>
            <a:ahLst/>
            <a:cxnLst/>
            <a:rect l="l" t="t" r="r" b="b"/>
            <a:pathLst>
              <a:path w="11064051" h="5232374">
                <a:moveTo>
                  <a:pt x="0" y="0"/>
                </a:moveTo>
                <a:lnTo>
                  <a:pt x="11064051" y="0"/>
                </a:lnTo>
                <a:lnTo>
                  <a:pt x="11064051" y="5232374"/>
                </a:lnTo>
                <a:lnTo>
                  <a:pt x="0" y="523237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TextBox 10"/>
          <p:cNvSpPr txBox="1"/>
          <p:nvPr/>
        </p:nvSpPr>
        <p:spPr>
          <a:xfrm rot="-235009">
            <a:off x="5167373" y="901785"/>
            <a:ext cx="10109915" cy="2413418"/>
          </a:xfrm>
          <a:prstGeom prst="rect">
            <a:avLst/>
          </a:prstGeom>
        </p:spPr>
        <p:txBody>
          <a:bodyPr lIns="0" tIns="0" rIns="0" bIns="0" rtlCol="0" anchor="t">
            <a:spAutoFit/>
          </a:bodyPr>
          <a:lstStyle/>
          <a:p>
            <a:pPr algn="ctr">
              <a:lnSpc>
                <a:spcPts val="9722"/>
              </a:lnSpc>
            </a:pPr>
            <a:r>
              <a:rPr lang="ro-RO" sz="6600" dirty="0" smtClean="0"/>
              <a:t>LOCAȚIA DETERMINĂRII PULSULUI</a:t>
            </a:r>
            <a:endParaRPr lang="en-US" sz="6600" b="1" dirty="0">
              <a:solidFill>
                <a:srgbClr val="624F47"/>
              </a:solidFill>
              <a:latin typeface="Cakerolli Bold"/>
              <a:ea typeface="Cakerolli Bold"/>
              <a:cs typeface="Cakerolli Bold"/>
              <a:sym typeface="Cakerolli Bold"/>
            </a:endParaRPr>
          </a:p>
        </p:txBody>
      </p:sp>
      <p:sp>
        <p:nvSpPr>
          <p:cNvPr id="11" name="TextBox 11"/>
          <p:cNvSpPr txBox="1"/>
          <p:nvPr/>
        </p:nvSpPr>
        <p:spPr>
          <a:xfrm>
            <a:off x="2939332" y="4143910"/>
            <a:ext cx="11784599" cy="3385542"/>
          </a:xfrm>
          <a:prstGeom prst="rect">
            <a:avLst/>
          </a:prstGeom>
        </p:spPr>
        <p:txBody>
          <a:bodyPr lIns="0" tIns="0" rIns="0" bIns="0" rtlCol="0" anchor="t">
            <a:spAutoFit/>
          </a:bodyPr>
          <a:lstStyle/>
          <a:p>
            <a:pPr algn="ctr">
              <a:lnSpc>
                <a:spcPts val="3265"/>
              </a:lnSpc>
            </a:pPr>
            <a:r>
              <a:rPr lang="en-US" sz="2332" b="1" dirty="0">
                <a:solidFill>
                  <a:srgbClr val="000000"/>
                </a:solidFill>
                <a:latin typeface="Open Sans Bold"/>
                <a:ea typeface="Open Sans Bold"/>
                <a:cs typeface="Open Sans Bold"/>
                <a:sym typeface="Open Sans Bold"/>
              </a:rPr>
              <a:t>.</a:t>
            </a:r>
          </a:p>
          <a:p>
            <a:pPr algn="ctr">
              <a:lnSpc>
                <a:spcPts val="3265"/>
              </a:lnSpc>
            </a:pPr>
            <a:endParaRPr lang="en-US" sz="2332" b="1" dirty="0">
              <a:solidFill>
                <a:srgbClr val="000000"/>
              </a:solidFill>
              <a:latin typeface="Open Sans Bold"/>
              <a:ea typeface="Open Sans Bold"/>
              <a:cs typeface="Open Sans Bold"/>
              <a:sym typeface="Open Sans Bold"/>
            </a:endParaRPr>
          </a:p>
          <a:p>
            <a:pPr marL="503663" lvl="1" indent="-251832" algn="ctr">
              <a:lnSpc>
                <a:spcPts val="3265"/>
              </a:lnSpc>
              <a:buFont typeface="Arial"/>
              <a:buChar char="•"/>
            </a:pPr>
            <a:r>
              <a:rPr lang="ro-RO" sz="4400" dirty="0" smtClean="0"/>
              <a:t>La bovine: Se palpează locul unde artera maxilară externă trece în artera facială de-a lungul marginii anterioare a mușchiului maseter, pe partea externă, deasupra incisurei vasorum; mai rar, se folosește și artera coccigiană (artera caudală).</a:t>
            </a:r>
            <a:endParaRPr lang="en-US" sz="4400" b="1" dirty="0">
              <a:solidFill>
                <a:srgbClr val="000000"/>
              </a:solidFill>
              <a:latin typeface="Open Sans Bold"/>
              <a:ea typeface="Open Sans Bold"/>
              <a:cs typeface="Open Sans Bold"/>
              <a:sym typeface="Open San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003610"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719219"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5434829"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1150438"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133952"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rot="766815">
            <a:off x="2819585" y="943011"/>
            <a:ext cx="12322094" cy="10458377"/>
          </a:xfrm>
          <a:custGeom>
            <a:avLst/>
            <a:gdLst/>
            <a:ahLst/>
            <a:cxnLst/>
            <a:rect l="l" t="t" r="r" b="b"/>
            <a:pathLst>
              <a:path w="12322094" h="10458377">
                <a:moveTo>
                  <a:pt x="0" y="0"/>
                </a:moveTo>
                <a:lnTo>
                  <a:pt x="12322094" y="0"/>
                </a:lnTo>
                <a:lnTo>
                  <a:pt x="12322094" y="10458378"/>
                </a:lnTo>
                <a:lnTo>
                  <a:pt x="0" y="1045837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Freeform 9"/>
          <p:cNvSpPr/>
          <p:nvPr/>
        </p:nvSpPr>
        <p:spPr>
          <a:xfrm>
            <a:off x="5081754" y="-663867"/>
            <a:ext cx="11064051" cy="5232374"/>
          </a:xfrm>
          <a:custGeom>
            <a:avLst/>
            <a:gdLst/>
            <a:ahLst/>
            <a:cxnLst/>
            <a:rect l="l" t="t" r="r" b="b"/>
            <a:pathLst>
              <a:path w="11064051" h="5232374">
                <a:moveTo>
                  <a:pt x="0" y="0"/>
                </a:moveTo>
                <a:lnTo>
                  <a:pt x="11064051" y="0"/>
                </a:lnTo>
                <a:lnTo>
                  <a:pt x="11064051" y="5232374"/>
                </a:lnTo>
                <a:lnTo>
                  <a:pt x="0" y="523237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TextBox 10"/>
          <p:cNvSpPr txBox="1"/>
          <p:nvPr/>
        </p:nvSpPr>
        <p:spPr>
          <a:xfrm rot="-235009">
            <a:off x="5167373" y="911628"/>
            <a:ext cx="10109915" cy="2393732"/>
          </a:xfrm>
          <a:prstGeom prst="rect">
            <a:avLst/>
          </a:prstGeom>
        </p:spPr>
        <p:txBody>
          <a:bodyPr lIns="0" tIns="0" rIns="0" bIns="0" rtlCol="0" anchor="t">
            <a:spAutoFit/>
          </a:bodyPr>
          <a:lstStyle/>
          <a:p>
            <a:pPr algn="ctr">
              <a:lnSpc>
                <a:spcPts val="9722"/>
              </a:lnSpc>
            </a:pPr>
            <a:r>
              <a:rPr lang="ro-RO" sz="7200" dirty="0" smtClean="0"/>
              <a:t>LOCAȚIA DETERMINĂRII PULSULUI</a:t>
            </a:r>
            <a:endParaRPr lang="en-US" sz="7200" b="1" dirty="0">
              <a:solidFill>
                <a:srgbClr val="624F47"/>
              </a:solidFill>
              <a:latin typeface="Cakerolli Bold"/>
              <a:ea typeface="Cakerolli Bold"/>
              <a:cs typeface="Cakerolli Bold"/>
              <a:sym typeface="Cakerolli Bold"/>
            </a:endParaRPr>
          </a:p>
        </p:txBody>
      </p:sp>
      <p:sp>
        <p:nvSpPr>
          <p:cNvPr id="11" name="TextBox 11"/>
          <p:cNvSpPr txBox="1"/>
          <p:nvPr/>
        </p:nvSpPr>
        <p:spPr>
          <a:xfrm>
            <a:off x="3074392" y="4121400"/>
            <a:ext cx="11784599" cy="1692771"/>
          </a:xfrm>
          <a:prstGeom prst="rect">
            <a:avLst/>
          </a:prstGeom>
        </p:spPr>
        <p:txBody>
          <a:bodyPr lIns="0" tIns="0" rIns="0" bIns="0" rtlCol="0" anchor="t">
            <a:spAutoFit/>
          </a:bodyPr>
          <a:lstStyle/>
          <a:p>
            <a:pPr algn="ctr">
              <a:lnSpc>
                <a:spcPts val="3265"/>
              </a:lnSpc>
            </a:pPr>
            <a:r>
              <a:rPr lang="en-US" sz="2332" b="1" dirty="0">
                <a:solidFill>
                  <a:srgbClr val="000000"/>
                </a:solidFill>
                <a:latin typeface="Open Sans Bold"/>
                <a:ea typeface="Open Sans Bold"/>
                <a:cs typeface="Open Sans Bold"/>
                <a:sym typeface="Open Sans Bold"/>
              </a:rPr>
              <a:t>.</a:t>
            </a:r>
          </a:p>
          <a:p>
            <a:pPr algn="ctr">
              <a:lnSpc>
                <a:spcPts val="3265"/>
              </a:lnSpc>
            </a:pPr>
            <a:endParaRPr lang="en-US" sz="2332" b="1" dirty="0">
              <a:solidFill>
                <a:srgbClr val="000000"/>
              </a:solidFill>
              <a:latin typeface="Open Sans Bold"/>
              <a:ea typeface="Open Sans Bold"/>
              <a:cs typeface="Open Sans Bold"/>
              <a:sym typeface="Open Sans Bold"/>
            </a:endParaRPr>
          </a:p>
          <a:p>
            <a:pPr algn="ctr">
              <a:lnSpc>
                <a:spcPts val="3265"/>
              </a:lnSpc>
            </a:pPr>
            <a:r>
              <a:rPr lang="ro-RO" sz="4400" dirty="0" smtClean="0"/>
              <a:t>La ovine și caprine: Pe artera femurală.</a:t>
            </a:r>
            <a:endParaRPr lang="en-US" sz="4400" b="1" dirty="0">
              <a:solidFill>
                <a:srgbClr val="000000"/>
              </a:solidFill>
              <a:latin typeface="Open Sans Bold"/>
              <a:ea typeface="Open Sans Bold"/>
              <a:cs typeface="Open Sans Bold"/>
              <a:sym typeface="Open Sans Bold"/>
            </a:endParaRPr>
          </a:p>
          <a:p>
            <a:pPr algn="ctr">
              <a:lnSpc>
                <a:spcPts val="3265"/>
              </a:lnSpc>
            </a:pPr>
            <a:endParaRPr lang="en-US" sz="2332" b="1" dirty="0">
              <a:solidFill>
                <a:srgbClr val="000000"/>
              </a:solidFill>
              <a:latin typeface="Open Sans Bold"/>
              <a:ea typeface="Open Sans Bold"/>
              <a:cs typeface="Open Sans Bold"/>
              <a:sym typeface="Open San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003610"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9719219"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5434829"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1150438" y="6172200"/>
            <a:ext cx="4284390" cy="4114800"/>
          </a:xfrm>
          <a:custGeom>
            <a:avLst/>
            <a:gdLst/>
            <a:ahLst/>
            <a:cxnLst/>
            <a:rect l="l" t="t" r="r" b="b"/>
            <a:pathLst>
              <a:path w="4284390" h="4114800">
                <a:moveTo>
                  <a:pt x="0" y="0"/>
                </a:moveTo>
                <a:lnTo>
                  <a:pt x="4284391" y="0"/>
                </a:lnTo>
                <a:lnTo>
                  <a:pt x="428439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3133952" y="6172200"/>
            <a:ext cx="4284390" cy="4114800"/>
          </a:xfrm>
          <a:custGeom>
            <a:avLst/>
            <a:gdLst/>
            <a:ahLst/>
            <a:cxnLst/>
            <a:rect l="l" t="t" r="r" b="b"/>
            <a:pathLst>
              <a:path w="4284390" h="4114800">
                <a:moveTo>
                  <a:pt x="0" y="0"/>
                </a:moveTo>
                <a:lnTo>
                  <a:pt x="4284390" y="0"/>
                </a:lnTo>
                <a:lnTo>
                  <a:pt x="42843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rot="766815">
            <a:off x="2819585" y="943011"/>
            <a:ext cx="12322094" cy="10458377"/>
          </a:xfrm>
          <a:custGeom>
            <a:avLst/>
            <a:gdLst/>
            <a:ahLst/>
            <a:cxnLst/>
            <a:rect l="l" t="t" r="r" b="b"/>
            <a:pathLst>
              <a:path w="12322094" h="10458377">
                <a:moveTo>
                  <a:pt x="0" y="0"/>
                </a:moveTo>
                <a:lnTo>
                  <a:pt x="12322094" y="0"/>
                </a:lnTo>
                <a:lnTo>
                  <a:pt x="12322094" y="10458378"/>
                </a:lnTo>
                <a:lnTo>
                  <a:pt x="0" y="1045837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Freeform 9"/>
          <p:cNvSpPr/>
          <p:nvPr/>
        </p:nvSpPr>
        <p:spPr>
          <a:xfrm>
            <a:off x="5081754" y="-663867"/>
            <a:ext cx="11064051" cy="5232374"/>
          </a:xfrm>
          <a:custGeom>
            <a:avLst/>
            <a:gdLst/>
            <a:ahLst/>
            <a:cxnLst/>
            <a:rect l="l" t="t" r="r" b="b"/>
            <a:pathLst>
              <a:path w="11064051" h="5232374">
                <a:moveTo>
                  <a:pt x="0" y="0"/>
                </a:moveTo>
                <a:lnTo>
                  <a:pt x="11064051" y="0"/>
                </a:lnTo>
                <a:lnTo>
                  <a:pt x="11064051" y="5232374"/>
                </a:lnTo>
                <a:lnTo>
                  <a:pt x="0" y="523237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TextBox 10"/>
          <p:cNvSpPr txBox="1"/>
          <p:nvPr/>
        </p:nvSpPr>
        <p:spPr>
          <a:xfrm rot="-235009">
            <a:off x="5167373" y="911628"/>
            <a:ext cx="10109915" cy="2393732"/>
          </a:xfrm>
          <a:prstGeom prst="rect">
            <a:avLst/>
          </a:prstGeom>
        </p:spPr>
        <p:txBody>
          <a:bodyPr lIns="0" tIns="0" rIns="0" bIns="0" rtlCol="0" anchor="t">
            <a:spAutoFit/>
          </a:bodyPr>
          <a:lstStyle/>
          <a:p>
            <a:pPr algn="ctr">
              <a:lnSpc>
                <a:spcPts val="9722"/>
              </a:lnSpc>
            </a:pPr>
            <a:r>
              <a:rPr lang="ro-RO" sz="7200" dirty="0" smtClean="0"/>
              <a:t>LOCAȚIA DETERMINĂRII PULSULUI</a:t>
            </a:r>
            <a:endParaRPr lang="en-US" sz="7200" b="1" dirty="0">
              <a:solidFill>
                <a:srgbClr val="624F47"/>
              </a:solidFill>
              <a:latin typeface="Cakerolli Bold"/>
              <a:ea typeface="Cakerolli Bold"/>
              <a:cs typeface="Cakerolli Bold"/>
              <a:sym typeface="Cakerolli Bold"/>
            </a:endParaRPr>
          </a:p>
        </p:txBody>
      </p:sp>
      <p:sp>
        <p:nvSpPr>
          <p:cNvPr id="11" name="TextBox 11"/>
          <p:cNvSpPr txBox="1"/>
          <p:nvPr/>
        </p:nvSpPr>
        <p:spPr>
          <a:xfrm>
            <a:off x="3292633" y="4121400"/>
            <a:ext cx="11784599" cy="1692771"/>
          </a:xfrm>
          <a:prstGeom prst="rect">
            <a:avLst/>
          </a:prstGeom>
        </p:spPr>
        <p:txBody>
          <a:bodyPr lIns="0" tIns="0" rIns="0" bIns="0" rtlCol="0" anchor="t">
            <a:spAutoFit/>
          </a:bodyPr>
          <a:lstStyle/>
          <a:p>
            <a:pPr algn="ctr">
              <a:lnSpc>
                <a:spcPts val="3265"/>
              </a:lnSpc>
            </a:pPr>
            <a:r>
              <a:rPr lang="en-US" sz="2332" b="1" dirty="0">
                <a:solidFill>
                  <a:srgbClr val="000000"/>
                </a:solidFill>
                <a:latin typeface="Open Sans Bold"/>
                <a:ea typeface="Open Sans Bold"/>
                <a:cs typeface="Open Sans Bold"/>
                <a:sym typeface="Open Sans Bold"/>
              </a:rPr>
              <a:t>.</a:t>
            </a:r>
          </a:p>
          <a:p>
            <a:pPr algn="ctr">
              <a:lnSpc>
                <a:spcPts val="3265"/>
              </a:lnSpc>
            </a:pPr>
            <a:endParaRPr lang="en-US" sz="2332" b="1" dirty="0">
              <a:solidFill>
                <a:srgbClr val="000000"/>
              </a:solidFill>
              <a:latin typeface="Open Sans Bold"/>
              <a:ea typeface="Open Sans Bold"/>
              <a:cs typeface="Open Sans Bold"/>
              <a:sym typeface="Open Sans Bold"/>
            </a:endParaRPr>
          </a:p>
          <a:p>
            <a:pPr algn="ctr">
              <a:lnSpc>
                <a:spcPts val="3265"/>
              </a:lnSpc>
            </a:pPr>
            <a:r>
              <a:rPr lang="ro-RO" sz="4400" dirty="0" smtClean="0"/>
              <a:t>La purcei: Pe artera femurală și la porci pe artera coccigeală.</a:t>
            </a:r>
            <a:endParaRPr lang="en-US" sz="4400" b="1" dirty="0">
              <a:solidFill>
                <a:srgbClr val="000000"/>
              </a:solidFill>
              <a:latin typeface="Open Sans Bold"/>
              <a:ea typeface="Open Sans Bold"/>
              <a:cs typeface="Open Sans Bold"/>
              <a:sym typeface="Open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285</Words>
  <Application>Microsoft Office PowerPoint</Application>
  <PresentationFormat>Custom</PresentationFormat>
  <Paragraphs>26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Cakerolli Bold</vt:lpstr>
      <vt:lpstr>Open Sans Bold</vt: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Pulzus megállapítása</dc:title>
  <dc:creator>agota</dc:creator>
  <cp:lastModifiedBy>User</cp:lastModifiedBy>
  <cp:revision>4</cp:revision>
  <dcterms:created xsi:type="dcterms:W3CDTF">2006-08-16T00:00:00Z</dcterms:created>
  <dcterms:modified xsi:type="dcterms:W3CDTF">2026-04-02T13:13:34Z</dcterms:modified>
  <dc:identifier>DAG_NEH8LTw</dc:identifier>
</cp:coreProperties>
</file>