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59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DE706-24CE-44AC-9E2B-E9400E411AFB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58AD8-2879-40D4-B1E2-D385437FA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8AD8-2879-40D4-B1E2-D385437FAB5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9061-9629-43FF-8F2A-CE78BA6035B7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8BAB-EC44-4BA8-9E62-39EFD35B7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9061-9629-43FF-8F2A-CE78BA6035B7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8BAB-EC44-4BA8-9E62-39EFD35B7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9061-9629-43FF-8F2A-CE78BA6035B7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8BAB-EC44-4BA8-9E62-39EFD35B7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9061-9629-43FF-8F2A-CE78BA6035B7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8BAB-EC44-4BA8-9E62-39EFD35B7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9061-9629-43FF-8F2A-CE78BA6035B7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8BAB-EC44-4BA8-9E62-39EFD35B7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9061-9629-43FF-8F2A-CE78BA6035B7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8BAB-EC44-4BA8-9E62-39EFD35B7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9061-9629-43FF-8F2A-CE78BA6035B7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8BAB-EC44-4BA8-9E62-39EFD35B7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9061-9629-43FF-8F2A-CE78BA6035B7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8BAB-EC44-4BA8-9E62-39EFD35B7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9061-9629-43FF-8F2A-CE78BA6035B7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8BAB-EC44-4BA8-9E62-39EFD35B7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9061-9629-43FF-8F2A-CE78BA6035B7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8BAB-EC44-4BA8-9E62-39EFD35B7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9061-9629-43FF-8F2A-CE78BA6035B7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8BAB-EC44-4BA8-9E62-39EFD35B7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59061-9629-43FF-8F2A-CE78BA6035B7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8BAB-EC44-4BA8-9E62-39EFD35B7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>
            <a:normAutofit/>
          </a:bodyPr>
          <a:lstStyle/>
          <a:p>
            <a:r>
              <a:rPr lang="ro-RO" sz="5400" b="1" dirty="0" smtClean="0">
                <a:solidFill>
                  <a:srgbClr val="FFFF00"/>
                </a:solidFill>
              </a:rPr>
              <a:t>Îngrijirea oilor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786446" y="5500702"/>
            <a:ext cx="3157672" cy="1104610"/>
          </a:xfrm>
          <a:custGeom>
            <a:avLst/>
            <a:gdLst/>
            <a:ahLst/>
            <a:cxnLst/>
            <a:rect l="l" t="t" r="r" b="b"/>
            <a:pathLst>
              <a:path w="11561831" h="4410721">
                <a:moveTo>
                  <a:pt x="0" y="0"/>
                </a:moveTo>
                <a:lnTo>
                  <a:pt x="11561831" y="0"/>
                </a:lnTo>
                <a:lnTo>
                  <a:pt x="11561831" y="4410721"/>
                </a:lnTo>
                <a:lnTo>
                  <a:pt x="0" y="441072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785794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    </a:t>
            </a:r>
            <a:r>
              <a:rPr lang="ro-RO" sz="2800" dirty="0" smtClean="0"/>
              <a:t>Oaia poate făta, de obicei, fără ajutor. Ciobanul înțărcător (cu mâinile sterilizate și dezinfectate) poate ajuta cu o ușoară tragere după apariția picioarelor sau, cel mult, prin ajustarea capului, în cazul fătării prelungite. Este vital ca mielul nou-născut să sugă suficient colostru într-un timp scurt. Mieii pot fi înțărcați la vârsta de 35-65 de zile, când au mâncat deja 0,4 kg de furaj. Este important ca oile să fie păscute din zori până seara târziu, atunci este economic.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Tunsul oilor, vânzarea de lână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A juhászatokban a legnagyobb szakértelmet és legtöbb gyakorlatot igénylő speciális munka a nyírás. A juhokat </a:t>
            </a:r>
            <a:r>
              <a:rPr lang="hu-HU" b="1" dirty="0"/>
              <a:t>évente egyszer, tavasszal nyírják</a:t>
            </a:r>
            <a:r>
              <a:rPr lang="hu-HU" dirty="0"/>
              <a:t>, legkedvezőbb időszak erre a május. A túl késői nyíráskor a gyapjú zsírosabb lesz, az állatok már sokat szenvednek a hőségtől. A juhokat nyírás előtt elő kell készíteni, ami a koncolásból áll, ami a végbél környéki bélsártól összekoncosodott gyapjútincsek levágásából áll, valamint a bunda felületéről a bogáncsok eltávolításából.</a:t>
            </a:r>
            <a:endParaRPr lang="en-US" dirty="0"/>
          </a:p>
          <a:p>
            <a:r>
              <a:rPr lang="hu-HU" dirty="0"/>
              <a:t>Nyírni lehet földön ülve, padon, a juhokat leszíjazva és asztalon, lábukat kalodába fogva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20" y="285728"/>
            <a:ext cx="4040188" cy="639762"/>
          </a:xfrm>
        </p:spPr>
        <p:txBody>
          <a:bodyPr/>
          <a:lstStyle/>
          <a:p>
            <a:r>
              <a:rPr lang="ro-RO" dirty="0" smtClean="0"/>
              <a:t>Cosirea manuală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6381" y="1643050"/>
            <a:ext cx="3071834" cy="639762"/>
          </a:xfrm>
        </p:spPr>
        <p:txBody>
          <a:bodyPr/>
          <a:lstStyle/>
          <a:p>
            <a:pPr algn="r"/>
            <a:r>
              <a:rPr lang="ro-RO" dirty="0" smtClean="0"/>
              <a:t>Mașina de cosit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4040188" cy="2733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357429"/>
            <a:ext cx="3143272" cy="3902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801004" cy="796908"/>
          </a:xfrm>
        </p:spPr>
        <p:txBody>
          <a:bodyPr>
            <a:normAutofit fontScale="90000"/>
          </a:bodyPr>
          <a:lstStyle/>
          <a:p>
            <a:pPr algn="l"/>
            <a:r>
              <a:rPr lang="ro-RO" dirty="0" smtClean="0"/>
              <a:t>Clipperul bun </a:t>
            </a:r>
            <a:r>
              <a:rPr lang="hu-HU" b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00948" cy="4525963"/>
          </a:xfrm>
        </p:spPr>
        <p:txBody>
          <a:bodyPr>
            <a:normAutofit fontScale="92500" lnSpcReduction="10000"/>
          </a:bodyPr>
          <a:lstStyle/>
          <a:p>
            <a:r>
              <a:rPr lang="ro-RO" dirty="0" smtClean="0"/>
              <a:t>nu frânge animalul, se mișcă armonios cu acesta, aplică o prindere fermă, dar nu aspră, lasă pe oaie o miriște uniformă de lână cu înălțimea de 2-3 mm, nu taie și nu zdrobește lâna, nu deteriorează pielea, la sfârșitul lucrului lâna cade de pe oaie dintr-o singură bucată. </a:t>
            </a:r>
            <a:endParaRPr lang="en-US" dirty="0" smtClean="0"/>
          </a:p>
          <a:p>
            <a:r>
              <a:rPr lang="ro-RO" dirty="0" smtClean="0"/>
              <a:t>După </a:t>
            </a:r>
            <a:r>
              <a:rPr lang="ro-RO" dirty="0" smtClean="0"/>
              <a:t>câteva zile de ventilație, conținutul de apă al lânii va fi mai mic de 16%, moment în care aceasta poate fi ambalată în saci.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4829180" cy="1143000"/>
          </a:xfrm>
        </p:spPr>
        <p:txBody>
          <a:bodyPr>
            <a:normAutofit/>
          </a:bodyPr>
          <a:lstStyle/>
          <a:p>
            <a:r>
              <a:rPr lang="ro-RO" dirty="0" smtClean="0">
                <a:solidFill>
                  <a:srgbClr val="FFFF00"/>
                </a:solidFill>
              </a:rPr>
              <a:t>Coada scurtă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000108"/>
            <a:ext cx="8715436" cy="4525963"/>
          </a:xfrm>
        </p:spPr>
        <p:txBody>
          <a:bodyPr>
            <a:normAutofit/>
          </a:bodyPr>
          <a:lstStyle/>
          <a:p>
            <a:r>
              <a:rPr lang="ro-RO" sz="2000" dirty="0" smtClean="0"/>
              <a:t>Cozile mieilor destinați reproducerii sunt tăiate după vârsta de 3 zile, până la vârsta de 2-4 săptămâni. Pe lângă avantajul estetic, facilitează împerecherea, iar blana este mai puțin murdară în caz de diaree</a:t>
            </a:r>
            <a:r>
              <a:rPr lang="ro-RO" sz="2000" dirty="0" smtClean="0"/>
              <a:t>.</a:t>
            </a:r>
            <a:endParaRPr lang="en-US" sz="2000" dirty="0" smtClean="0"/>
          </a:p>
          <a:p>
            <a:r>
              <a:rPr lang="ro-RO" sz="2000" dirty="0" smtClean="0"/>
              <a:t> </a:t>
            </a:r>
            <a:r>
              <a:rPr lang="ro-RO" sz="2000" dirty="0" smtClean="0"/>
              <a:t>Tăierea cozii se poate face cu un cuțit, un clește de tăiere și un inel de cauciuc, astfel încât să rămână 2-3 vertebre cozii. Inelul de cauciuc este folosit pentru a prinde coada între două vertebre, iar acest vârf al cozii cade după câteva zile. Marcarea individuală se face, de asemenea, cât mai curând posibil (crotalie, tatuaj).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429000"/>
            <a:ext cx="40862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 dirty="0" smtClean="0">
                <a:solidFill>
                  <a:srgbClr val="002060"/>
                </a:solidFill>
              </a:rPr>
              <a:t>Deparazitarea oilor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/>
          </a:bodyPr>
          <a:lstStyle/>
          <a:p>
            <a:pPr algn="just"/>
            <a:r>
              <a:rPr lang="ro-RO" dirty="0" smtClean="0"/>
              <a:t>Oile trebuie deparazitate de paraziți externi și interni. Sunt tratate de două ori pe an împotriva teniei și a trematodelor hepatice. Turma primește, de asemenea, tratament împotriva râiei de două ori. În jurul datei de 15 iulie, se repetă după 10 zile. </a:t>
            </a:r>
            <a:endParaRPr lang="en-US" dirty="0" smtClean="0"/>
          </a:p>
          <a:p>
            <a:pPr algn="just"/>
            <a:r>
              <a:rPr lang="ro-RO" dirty="0" smtClean="0"/>
              <a:t>Oile </a:t>
            </a:r>
            <a:r>
              <a:rPr lang="ro-RO" dirty="0" smtClean="0"/>
              <a:t>trebuie îmbăiate la 3 săptămâni după tuns. Pentru aceasta, se folosesc aparate de îmbăiere cu pulverizare sau se face într-un bazin de îmbăiere. Apa din îmbăiere trebuie să aibă 20ºC, în care se amestecă agentul antiparazitar.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o-RO" b="1" dirty="0" smtClean="0">
                <a:solidFill>
                  <a:srgbClr val="00B050"/>
                </a:solidFill>
              </a:rPr>
              <a:t>Îngrijirea unghiilor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8686800" cy="4525963"/>
          </a:xfrm>
        </p:spPr>
        <p:txBody>
          <a:bodyPr>
            <a:normAutofit/>
          </a:bodyPr>
          <a:lstStyle/>
          <a:p>
            <a:pPr algn="just"/>
            <a:r>
              <a:rPr lang="ro-RO" sz="2400" dirty="0" smtClean="0"/>
              <a:t>Capetele picioarelor animalelor trebuie tratate, iar coarnele crescute excesiv trebuie îndepărtate. Pentru aceasta, putem folosi foarfece de grădină și un cuțit. Animalul este ținut în mână sau plasat într-o cușcă. Animalele bolnave cu jareți deteriorați necesită îngrijire. Țesuturile purulente de la capetele picioarelor trebuie îndepărtate, trebuie aplicat un antibiotic și un unguent vindecător. Tratamentul poate dura câteva săptămâni.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500438"/>
            <a:ext cx="2143140" cy="3124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857628"/>
            <a:ext cx="369186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Dezinfecția picioarelor prin îmbăiere 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8329642" cy="4525963"/>
          </a:xfrm>
        </p:spPr>
        <p:txBody>
          <a:bodyPr>
            <a:normAutofit/>
          </a:bodyPr>
          <a:lstStyle/>
          <a:p>
            <a:r>
              <a:rPr lang="ro-RO" dirty="0" smtClean="0"/>
              <a:t>În fața porților hambarului, ar trebui să existe un bazin de beton de cel puțin 1 m lungime și 10 cm adâncime pe toată lățimea. </a:t>
            </a:r>
            <a:r>
              <a:rPr lang="ro-RO" smtClean="0"/>
              <a:t>Pentru dezinfecție, puteți folosi o soluție 1% de cupru-galiu sau formalină, cu care umplem bazinul de beton.</a:t>
            </a:r>
            <a:endParaRPr lang="en-US" dirty="0"/>
          </a:p>
        </p:txBody>
      </p:sp>
      <p:pic>
        <p:nvPicPr>
          <p:cNvPr id="6146" name="Picture 2" descr="C:\Users\User\Desktop\ba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96404"/>
            <a:ext cx="3849701" cy="249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608</Words>
  <Application>Microsoft Office PowerPoint</Application>
  <PresentationFormat>On-screen Show (4:3)</PresentationFormat>
  <Paragraphs>21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Îngrijirea oilor</vt:lpstr>
      <vt:lpstr>Slide 2</vt:lpstr>
      <vt:lpstr>Tunsul oilor, vânzarea de lână  </vt:lpstr>
      <vt:lpstr>Slide 4</vt:lpstr>
      <vt:lpstr>Clipperul bun : </vt:lpstr>
      <vt:lpstr>Coada scurtă</vt:lpstr>
      <vt:lpstr>Deparazitarea oilor</vt:lpstr>
      <vt:lpstr>Îngrijirea unghiilor</vt:lpstr>
      <vt:lpstr>Dezinfecția picioarelor prin îmbăiere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juhok ápolása</dc:title>
  <dc:creator>User</dc:creator>
  <cp:lastModifiedBy>User</cp:lastModifiedBy>
  <cp:revision>6</cp:revision>
  <dcterms:created xsi:type="dcterms:W3CDTF">2026-04-12T11:41:36Z</dcterms:created>
  <dcterms:modified xsi:type="dcterms:W3CDTF">2026-04-13T14:52:19Z</dcterms:modified>
</cp:coreProperties>
</file>