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Montserrat Bold" panose="020B0604020202020204" charset="0"/>
      <p:regular r:id="rId17"/>
    </p:embeddedFont>
    <p:embeddedFont>
      <p:font typeface="Open Sans Bold" panose="020B0604020202020204" charset="0"/>
      <p:regular r:id="rId18"/>
    </p:embeddedFont>
    <p:embeddedFont>
      <p:font typeface="Cardo Bold" panose="020B0604020202020204" charset="-79"/>
      <p:regular r:id="rId19"/>
    </p:embeddedFont>
    <p:embeddedFont>
      <p:font typeface="Open Sans" panose="020B0604020202020204" charset="0"/>
      <p:regular r:id="rId20"/>
    </p:embeddedFont>
    <p:embeddedFont>
      <p:font typeface="Montserrat Medium" panose="020B0604020202020204" charset="0"/>
      <p:regular r:id="rId21"/>
    </p:embeddedFont>
    <p:embeddedFont>
      <p:font typeface="TT Bluescreens Bold Italics" panose="020B0604020202020204" charset="0"/>
      <p:regular r:id="rId22"/>
    </p:embeddedFon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1914" y="-1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34.sv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1.png"/><Relationship Id="rId5" Type="http://schemas.openxmlformats.org/officeDocument/2006/relationships/image" Target="../media/image37.jpeg"/><Relationship Id="rId10" Type="http://schemas.openxmlformats.org/officeDocument/2006/relationships/image" Target="../media/image32.svg"/><Relationship Id="rId4" Type="http://schemas.openxmlformats.org/officeDocument/2006/relationships/image" Target="../media/image36.jpe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image" Target="../media/image10.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svg"/><Relationship Id="rId15" Type="http://schemas.openxmlformats.org/officeDocument/2006/relationships/image" Target="../media/image21.svg"/><Relationship Id="rId10" Type="http://schemas.openxmlformats.org/officeDocument/2006/relationships/image" Target="../media/image17.svg"/><Relationship Id="rId19"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8.jpeg"/><Relationship Id="rId7" Type="http://schemas.openxmlformats.org/officeDocument/2006/relationships/image" Target="../media/image34.svg"/><Relationship Id="rId2" Type="http://schemas.openxmlformats.org/officeDocument/2006/relationships/hyperlink" Target="https://wordwall.net/hu/resource/95088825" TargetMode="Externa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2.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1B673"/>
        </a:solidFill>
        <a:effectLst/>
      </p:bgPr>
    </p:bg>
    <p:spTree>
      <p:nvGrpSpPr>
        <p:cNvPr id="1" name=""/>
        <p:cNvGrpSpPr/>
        <p:nvPr/>
      </p:nvGrpSpPr>
      <p:grpSpPr>
        <a:xfrm>
          <a:off x="0" y="0"/>
          <a:ext cx="0" cy="0"/>
          <a:chOff x="0" y="0"/>
          <a:chExt cx="0" cy="0"/>
        </a:xfrm>
      </p:grpSpPr>
      <p:sp>
        <p:nvSpPr>
          <p:cNvPr id="2" name="Freeform 2"/>
          <p:cNvSpPr/>
          <p:nvPr/>
        </p:nvSpPr>
        <p:spPr>
          <a:xfrm>
            <a:off x="-6102" y="-95430"/>
            <a:ext cx="18288000" cy="10382430"/>
          </a:xfrm>
          <a:custGeom>
            <a:avLst/>
            <a:gdLst/>
            <a:ahLst/>
            <a:cxnLst/>
            <a:rect l="l" t="t" r="r" b="b"/>
            <a:pathLst>
              <a:path w="18288000" h="10382430">
                <a:moveTo>
                  <a:pt x="0" y="0"/>
                </a:moveTo>
                <a:lnTo>
                  <a:pt x="18288000" y="0"/>
                </a:lnTo>
                <a:lnTo>
                  <a:pt x="18288000" y="10382430"/>
                </a:lnTo>
                <a:lnTo>
                  <a:pt x="0" y="10382430"/>
                </a:lnTo>
                <a:lnTo>
                  <a:pt x="0" y="0"/>
                </a:lnTo>
                <a:close/>
              </a:path>
            </a:pathLst>
          </a:custGeom>
          <a:blipFill>
            <a:blip r:embed="rId2"/>
            <a:stretch>
              <a:fillRect t="-19963" r="-7541" b="-12968"/>
            </a:stretch>
          </a:blipFill>
        </p:spPr>
      </p:sp>
      <p:sp>
        <p:nvSpPr>
          <p:cNvPr id="3" name="Freeform 3"/>
          <p:cNvSpPr/>
          <p:nvPr/>
        </p:nvSpPr>
        <p:spPr>
          <a:xfrm>
            <a:off x="13944097" y="0"/>
            <a:ext cx="4487444" cy="1711914"/>
          </a:xfrm>
          <a:custGeom>
            <a:avLst/>
            <a:gdLst/>
            <a:ahLst/>
            <a:cxnLst/>
            <a:rect l="l" t="t" r="r" b="b"/>
            <a:pathLst>
              <a:path w="4487444" h="1711914">
                <a:moveTo>
                  <a:pt x="0" y="0"/>
                </a:moveTo>
                <a:lnTo>
                  <a:pt x="4487444" y="0"/>
                </a:lnTo>
                <a:lnTo>
                  <a:pt x="4487444" y="1711914"/>
                </a:lnTo>
                <a:lnTo>
                  <a:pt x="0" y="1711914"/>
                </a:lnTo>
                <a:lnTo>
                  <a:pt x="0" y="0"/>
                </a:lnTo>
                <a:close/>
              </a:path>
            </a:pathLst>
          </a:custGeom>
          <a:blipFill>
            <a:blip r:embed="rId3"/>
            <a:stretch>
              <a:fillRect/>
            </a:stretch>
          </a:blipFill>
        </p:spPr>
      </p:sp>
      <p:sp>
        <p:nvSpPr>
          <p:cNvPr id="4" name="TextBox 4"/>
          <p:cNvSpPr txBox="1"/>
          <p:nvPr/>
        </p:nvSpPr>
        <p:spPr>
          <a:xfrm>
            <a:off x="1398886" y="8239844"/>
            <a:ext cx="15497868" cy="1359346"/>
          </a:xfrm>
          <a:prstGeom prst="rect">
            <a:avLst/>
          </a:prstGeom>
        </p:spPr>
        <p:txBody>
          <a:bodyPr lIns="0" tIns="0" rIns="0" bIns="0" rtlCol="0" anchor="t">
            <a:spAutoFit/>
          </a:bodyPr>
          <a:lstStyle/>
          <a:p>
            <a:pPr algn="ctr">
              <a:lnSpc>
                <a:spcPts val="10600"/>
              </a:lnSpc>
            </a:pPr>
            <a:r>
              <a:rPr lang="en-US" sz="6000" spc="424" dirty="0" err="1">
                <a:gradFill>
                  <a:gsLst>
                    <a:gs pos="0">
                      <a:srgbClr val="7CCE6B">
                        <a:alpha val="100000"/>
                      </a:srgbClr>
                    </a:gs>
                    <a:gs pos="100000">
                      <a:srgbClr val="D8FFD0">
                        <a:alpha val="100000"/>
                      </a:srgbClr>
                    </a:gs>
                  </a:gsLst>
                  <a:lin ang="5400000"/>
                </a:gradFill>
                <a:latin typeface="League Gothic"/>
                <a:ea typeface="League Gothic"/>
                <a:cs typeface="League Gothic"/>
                <a:sym typeface="League Gothic"/>
              </a:rPr>
              <a:t>MIJLOACELE</a:t>
            </a:r>
            <a:r>
              <a:rPr lang="en-US" sz="6000" spc="424" dirty="0">
                <a:gradFill>
                  <a:gsLst>
                    <a:gs pos="0">
                      <a:srgbClr val="7CCE6B">
                        <a:alpha val="100000"/>
                      </a:srgbClr>
                    </a:gs>
                    <a:gs pos="100000">
                      <a:srgbClr val="D8FFD0">
                        <a:alpha val="100000"/>
                      </a:srgbClr>
                    </a:gs>
                  </a:gsLst>
                  <a:lin ang="5400000"/>
                </a:gradFill>
                <a:latin typeface="League Gothic"/>
                <a:ea typeface="League Gothic"/>
                <a:cs typeface="League Gothic"/>
                <a:sym typeface="League Gothic"/>
              </a:rPr>
              <a:t> </a:t>
            </a:r>
            <a:r>
              <a:rPr lang="en-US" sz="6000" spc="424" dirty="0" err="1">
                <a:gradFill>
                  <a:gsLst>
                    <a:gs pos="0">
                      <a:srgbClr val="7CCE6B">
                        <a:alpha val="100000"/>
                      </a:srgbClr>
                    </a:gs>
                    <a:gs pos="100000">
                      <a:srgbClr val="D8FFD0">
                        <a:alpha val="100000"/>
                      </a:srgbClr>
                    </a:gs>
                  </a:gsLst>
                  <a:lin ang="5400000"/>
                </a:gradFill>
                <a:latin typeface="League Gothic"/>
                <a:ea typeface="League Gothic"/>
                <a:cs typeface="League Gothic"/>
                <a:sym typeface="League Gothic"/>
              </a:rPr>
              <a:t>UTILIZĂRII</a:t>
            </a:r>
            <a:r>
              <a:rPr lang="en-US" sz="6000" spc="424" dirty="0">
                <a:gradFill>
                  <a:gsLst>
                    <a:gs pos="0">
                      <a:srgbClr val="7CCE6B">
                        <a:alpha val="100000"/>
                      </a:srgbClr>
                    </a:gs>
                    <a:gs pos="100000">
                      <a:srgbClr val="D8FFD0">
                        <a:alpha val="100000"/>
                      </a:srgbClr>
                    </a:gs>
                  </a:gsLst>
                  <a:lin ang="5400000"/>
                </a:gradFill>
                <a:latin typeface="League Gothic"/>
                <a:ea typeface="League Gothic"/>
                <a:cs typeface="League Gothic"/>
                <a:sym typeface="League Gothic"/>
              </a:rPr>
              <a:t> </a:t>
            </a:r>
            <a:r>
              <a:rPr lang="en-US" sz="6000" spc="424" dirty="0" err="1" smtClean="0">
                <a:gradFill>
                  <a:gsLst>
                    <a:gs pos="0">
                      <a:srgbClr val="7CCE6B">
                        <a:alpha val="100000"/>
                      </a:srgbClr>
                    </a:gs>
                    <a:gs pos="100000">
                      <a:srgbClr val="D8FFD0">
                        <a:alpha val="100000"/>
                      </a:srgbClr>
                    </a:gs>
                  </a:gsLst>
                  <a:lin ang="5400000"/>
                </a:gradFill>
                <a:latin typeface="League Gothic"/>
                <a:ea typeface="League Gothic"/>
                <a:cs typeface="League Gothic"/>
                <a:sym typeface="League Gothic"/>
              </a:rPr>
              <a:t>ATELAJULUI</a:t>
            </a:r>
            <a:endParaRPr lang="en-US" sz="6000" spc="424" dirty="0">
              <a:gradFill>
                <a:gsLst>
                  <a:gs pos="0">
                    <a:srgbClr val="7CCE6B">
                      <a:alpha val="100000"/>
                    </a:srgbClr>
                  </a:gs>
                  <a:gs pos="100000">
                    <a:srgbClr val="D8FFD0">
                      <a:alpha val="100000"/>
                    </a:srgbClr>
                  </a:gs>
                </a:gsLst>
                <a:lin ang="5400000"/>
              </a:gradFill>
              <a:latin typeface="League Gothic"/>
              <a:ea typeface="League Gothic"/>
              <a:cs typeface="League Gothic"/>
              <a:sym typeface="League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F8EB"/>
        </a:solidFill>
        <a:effectLst/>
      </p:bgPr>
    </p:bg>
    <p:spTree>
      <p:nvGrpSpPr>
        <p:cNvPr id="1" name=""/>
        <p:cNvGrpSpPr/>
        <p:nvPr/>
      </p:nvGrpSpPr>
      <p:grpSpPr>
        <a:xfrm>
          <a:off x="0" y="0"/>
          <a:ext cx="0" cy="0"/>
          <a:chOff x="0" y="0"/>
          <a:chExt cx="0" cy="0"/>
        </a:xfrm>
      </p:grpSpPr>
      <p:sp>
        <p:nvSpPr>
          <p:cNvPr id="2" name="AutoShape 2"/>
          <p:cNvSpPr/>
          <p:nvPr/>
        </p:nvSpPr>
        <p:spPr>
          <a:xfrm>
            <a:off x="1028700" y="9258300"/>
            <a:ext cx="16230600" cy="38100"/>
          </a:xfrm>
          <a:prstGeom prst="rect">
            <a:avLst/>
          </a:prstGeom>
          <a:solidFill>
            <a:srgbClr val="81B673"/>
          </a:solidFill>
        </p:spPr>
      </p:sp>
      <p:sp>
        <p:nvSpPr>
          <p:cNvPr id="3" name="AutoShape 3"/>
          <p:cNvSpPr/>
          <p:nvPr/>
        </p:nvSpPr>
        <p:spPr>
          <a:xfrm>
            <a:off x="1028700" y="990600"/>
            <a:ext cx="16230600" cy="38100"/>
          </a:xfrm>
          <a:prstGeom prst="rect">
            <a:avLst/>
          </a:prstGeom>
          <a:solidFill>
            <a:srgbClr val="81B673"/>
          </a:solidFill>
        </p:spPr>
      </p:sp>
      <p:sp>
        <p:nvSpPr>
          <p:cNvPr id="4" name="AutoShape 4"/>
          <p:cNvSpPr/>
          <p:nvPr/>
        </p:nvSpPr>
        <p:spPr>
          <a:xfrm>
            <a:off x="1028700" y="1028700"/>
            <a:ext cx="6283411" cy="8317127"/>
          </a:xfrm>
          <a:prstGeom prst="rect">
            <a:avLst/>
          </a:prstGeom>
          <a:solidFill>
            <a:srgbClr val="81B673"/>
          </a:solidFill>
        </p:spPr>
      </p:sp>
      <p:sp>
        <p:nvSpPr>
          <p:cNvPr id="5" name="Freeform 5"/>
          <p:cNvSpPr/>
          <p:nvPr/>
        </p:nvSpPr>
        <p:spPr>
          <a:xfrm>
            <a:off x="8552173" y="2225676"/>
            <a:ext cx="8806524" cy="5835648"/>
          </a:xfrm>
          <a:custGeom>
            <a:avLst/>
            <a:gdLst/>
            <a:ahLst/>
            <a:cxnLst/>
            <a:rect l="l" t="t" r="r" b="b"/>
            <a:pathLst>
              <a:path w="8806524" h="5835648">
                <a:moveTo>
                  <a:pt x="0" y="0"/>
                </a:moveTo>
                <a:lnTo>
                  <a:pt x="8806524" y="0"/>
                </a:lnTo>
                <a:lnTo>
                  <a:pt x="8806524" y="5835648"/>
                </a:lnTo>
                <a:lnTo>
                  <a:pt x="0" y="5835648"/>
                </a:lnTo>
                <a:lnTo>
                  <a:pt x="0" y="0"/>
                </a:lnTo>
                <a:close/>
              </a:path>
            </a:pathLst>
          </a:custGeom>
          <a:blipFill>
            <a:blip r:embed="rId2"/>
            <a:stretch>
              <a:fillRect/>
            </a:stretch>
          </a:blipFill>
        </p:spPr>
      </p:sp>
      <p:sp>
        <p:nvSpPr>
          <p:cNvPr id="6" name="TextBox 6"/>
          <p:cNvSpPr txBox="1"/>
          <p:nvPr/>
        </p:nvSpPr>
        <p:spPr>
          <a:xfrm>
            <a:off x="1067809" y="990600"/>
            <a:ext cx="6244302" cy="3462486"/>
          </a:xfrm>
          <a:prstGeom prst="rect">
            <a:avLst/>
          </a:prstGeom>
        </p:spPr>
        <p:txBody>
          <a:bodyPr wrap="square" lIns="0" tIns="0" rIns="0" bIns="0" rtlCol="0" anchor="t">
            <a:spAutoFit/>
          </a:bodyPr>
          <a:lstStyle/>
          <a:p>
            <a:pPr>
              <a:lnSpc>
                <a:spcPts val="9000"/>
              </a:lnSpc>
            </a:pPr>
            <a:r>
              <a:rPr lang="vi-VN" sz="9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Părțile hamului de piept:</a:t>
            </a:r>
            <a:endParaRPr lang="en-US" sz="9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endParaRPr>
          </a:p>
        </p:txBody>
      </p:sp>
      <p:sp>
        <p:nvSpPr>
          <p:cNvPr id="7" name="TextBox 7"/>
          <p:cNvSpPr txBox="1"/>
          <p:nvPr/>
        </p:nvSpPr>
        <p:spPr>
          <a:xfrm>
            <a:off x="1325484" y="4280942"/>
            <a:ext cx="5728951" cy="5732338"/>
          </a:xfrm>
          <a:prstGeom prst="rect">
            <a:avLst/>
          </a:prstGeom>
        </p:spPr>
        <p:txBody>
          <a:bodyPr wrap="square" lIns="0" tIns="0" rIns="0" bIns="0" rtlCol="0" anchor="t">
            <a:spAutoFit/>
          </a:bodyPr>
          <a:lstStyle/>
          <a:p>
            <a:pPr>
              <a:lnSpc>
                <a:spcPts val="3546"/>
              </a:lnSpc>
            </a:pPr>
            <a:r>
              <a:rPr lang="en-US" sz="2533" dirty="0">
                <a:solidFill>
                  <a:srgbClr val="000000"/>
                </a:solidFill>
                <a:latin typeface="Open Sans"/>
                <a:ea typeface="Open Sans"/>
                <a:cs typeface="Open Sans"/>
                <a:sym typeface="Open Sans"/>
              </a:rPr>
              <a:t>10. </a:t>
            </a:r>
            <a:r>
              <a:rPr lang="vi-VN" sz="2533" dirty="0">
                <a:solidFill>
                  <a:srgbClr val="000000"/>
                </a:solidFill>
                <a:latin typeface="Open Sans"/>
                <a:ea typeface="Open Sans"/>
                <a:cs typeface="Open Sans"/>
                <a:sym typeface="Open Sans"/>
              </a:rPr>
              <a:t>Frâi </a:t>
            </a:r>
          </a:p>
          <a:p>
            <a:pPr>
              <a:lnSpc>
                <a:spcPts val="3546"/>
              </a:lnSpc>
            </a:pPr>
            <a:r>
              <a:rPr lang="en-US" sz="2533" dirty="0" smtClean="0">
                <a:solidFill>
                  <a:srgbClr val="000000"/>
                </a:solidFill>
                <a:latin typeface="Open Sans"/>
                <a:ea typeface="Open Sans"/>
                <a:cs typeface="Open Sans"/>
                <a:sym typeface="Open Sans"/>
              </a:rPr>
              <a:t>11. </a:t>
            </a:r>
            <a:r>
              <a:rPr lang="vi-VN" sz="2533" dirty="0" smtClean="0">
                <a:solidFill>
                  <a:srgbClr val="000000"/>
                </a:solidFill>
                <a:latin typeface="Open Sans"/>
                <a:ea typeface="Open Sans"/>
                <a:cs typeface="Open Sans"/>
                <a:sym typeface="Open Sans"/>
              </a:rPr>
              <a:t>Placă </a:t>
            </a:r>
            <a:r>
              <a:rPr lang="vi-VN" sz="2533" dirty="0">
                <a:solidFill>
                  <a:srgbClr val="000000"/>
                </a:solidFill>
                <a:latin typeface="Open Sans"/>
                <a:ea typeface="Open Sans"/>
                <a:cs typeface="Open Sans"/>
                <a:sym typeface="Open Sans"/>
              </a:rPr>
              <a:t>de piept / traversă de piept </a:t>
            </a:r>
          </a:p>
          <a:p>
            <a:pPr>
              <a:lnSpc>
                <a:spcPts val="3546"/>
              </a:lnSpc>
            </a:pPr>
            <a:r>
              <a:rPr lang="en-US" sz="2533" dirty="0" smtClean="0">
                <a:solidFill>
                  <a:srgbClr val="000000"/>
                </a:solidFill>
                <a:latin typeface="Open Sans"/>
                <a:ea typeface="Open Sans"/>
                <a:cs typeface="Open Sans"/>
                <a:sym typeface="Open Sans"/>
              </a:rPr>
              <a:t>12.</a:t>
            </a:r>
            <a:r>
              <a:rPr lang="vi-VN" sz="2533" dirty="0" smtClean="0">
                <a:solidFill>
                  <a:srgbClr val="000000"/>
                </a:solidFill>
                <a:latin typeface="Open Sans"/>
                <a:ea typeface="Open Sans"/>
                <a:cs typeface="Open Sans"/>
                <a:sym typeface="Open Sans"/>
              </a:rPr>
              <a:t>Capotă </a:t>
            </a:r>
            <a:r>
              <a:rPr lang="vi-VN" sz="2533" dirty="0">
                <a:solidFill>
                  <a:srgbClr val="000000"/>
                </a:solidFill>
                <a:latin typeface="Open Sans"/>
                <a:ea typeface="Open Sans"/>
                <a:cs typeface="Open Sans"/>
                <a:sym typeface="Open Sans"/>
              </a:rPr>
              <a:t>cu inel </a:t>
            </a:r>
          </a:p>
          <a:p>
            <a:pPr>
              <a:lnSpc>
                <a:spcPts val="3546"/>
              </a:lnSpc>
            </a:pPr>
            <a:r>
              <a:rPr lang="en-US" sz="2533" dirty="0" smtClean="0">
                <a:solidFill>
                  <a:srgbClr val="000000"/>
                </a:solidFill>
                <a:latin typeface="Open Sans"/>
                <a:ea typeface="Open Sans"/>
                <a:cs typeface="Open Sans"/>
                <a:sym typeface="Open Sans"/>
              </a:rPr>
              <a:t>13.</a:t>
            </a:r>
            <a:r>
              <a:rPr lang="vi-VN" sz="2533" dirty="0" smtClean="0">
                <a:solidFill>
                  <a:srgbClr val="000000"/>
                </a:solidFill>
                <a:latin typeface="Open Sans"/>
                <a:ea typeface="Open Sans"/>
                <a:cs typeface="Open Sans"/>
                <a:sym typeface="Open Sans"/>
              </a:rPr>
              <a:t>Curea </a:t>
            </a:r>
            <a:r>
              <a:rPr lang="vi-VN" sz="2533" dirty="0">
                <a:solidFill>
                  <a:srgbClr val="000000"/>
                </a:solidFill>
                <a:latin typeface="Open Sans"/>
                <a:ea typeface="Open Sans"/>
                <a:cs typeface="Open Sans"/>
                <a:sym typeface="Open Sans"/>
              </a:rPr>
              <a:t>abdominală</a:t>
            </a:r>
          </a:p>
          <a:p>
            <a:pPr>
              <a:lnSpc>
                <a:spcPts val="3546"/>
              </a:lnSpc>
            </a:pPr>
            <a:r>
              <a:rPr lang="en-US" sz="2533" dirty="0" smtClean="0">
                <a:solidFill>
                  <a:srgbClr val="000000"/>
                </a:solidFill>
                <a:latin typeface="Open Sans"/>
                <a:ea typeface="Open Sans"/>
                <a:cs typeface="Open Sans"/>
                <a:sym typeface="Open Sans"/>
              </a:rPr>
              <a:t>14.</a:t>
            </a:r>
            <a:r>
              <a:rPr lang="vi-VN" sz="2533" dirty="0" smtClean="0">
                <a:solidFill>
                  <a:srgbClr val="000000"/>
                </a:solidFill>
                <a:latin typeface="Open Sans"/>
                <a:ea typeface="Open Sans"/>
                <a:cs typeface="Open Sans"/>
                <a:sym typeface="Open Sans"/>
              </a:rPr>
              <a:t>Curea </a:t>
            </a:r>
            <a:r>
              <a:rPr lang="vi-VN" sz="2533" dirty="0">
                <a:solidFill>
                  <a:srgbClr val="000000"/>
                </a:solidFill>
                <a:latin typeface="Open Sans"/>
                <a:ea typeface="Open Sans"/>
                <a:cs typeface="Open Sans"/>
                <a:sym typeface="Open Sans"/>
              </a:rPr>
              <a:t>de umăr </a:t>
            </a:r>
          </a:p>
          <a:p>
            <a:pPr>
              <a:lnSpc>
                <a:spcPts val="3546"/>
              </a:lnSpc>
            </a:pPr>
            <a:r>
              <a:rPr lang="en-US" sz="2533" dirty="0" smtClean="0">
                <a:solidFill>
                  <a:srgbClr val="000000"/>
                </a:solidFill>
                <a:latin typeface="Open Sans"/>
                <a:ea typeface="Open Sans"/>
                <a:cs typeface="Open Sans"/>
                <a:sym typeface="Open Sans"/>
              </a:rPr>
              <a:t>15. </a:t>
            </a:r>
            <a:r>
              <a:rPr lang="vi-VN" sz="2533" dirty="0" smtClean="0">
                <a:solidFill>
                  <a:srgbClr val="000000"/>
                </a:solidFill>
                <a:latin typeface="Open Sans"/>
                <a:ea typeface="Open Sans"/>
                <a:cs typeface="Open Sans"/>
                <a:sym typeface="Open Sans"/>
              </a:rPr>
              <a:t>Curea </a:t>
            </a:r>
            <a:r>
              <a:rPr lang="vi-VN" sz="2533" dirty="0">
                <a:solidFill>
                  <a:srgbClr val="000000"/>
                </a:solidFill>
                <a:latin typeface="Open Sans"/>
                <a:ea typeface="Open Sans"/>
                <a:cs typeface="Open Sans"/>
                <a:sym typeface="Open Sans"/>
              </a:rPr>
              <a:t>lombară </a:t>
            </a:r>
          </a:p>
          <a:p>
            <a:pPr>
              <a:lnSpc>
                <a:spcPts val="3546"/>
              </a:lnSpc>
            </a:pPr>
            <a:r>
              <a:rPr lang="en-US" sz="2533" dirty="0" smtClean="0">
                <a:solidFill>
                  <a:srgbClr val="000000"/>
                </a:solidFill>
                <a:latin typeface="Open Sans"/>
                <a:ea typeface="Open Sans"/>
                <a:cs typeface="Open Sans"/>
                <a:sym typeface="Open Sans"/>
              </a:rPr>
              <a:t>16.</a:t>
            </a:r>
            <a:r>
              <a:rPr lang="vi-VN" sz="2533" dirty="0" smtClean="0">
                <a:solidFill>
                  <a:srgbClr val="000000"/>
                </a:solidFill>
                <a:latin typeface="Open Sans"/>
                <a:ea typeface="Open Sans"/>
                <a:cs typeface="Open Sans"/>
                <a:sym typeface="Open Sans"/>
              </a:rPr>
              <a:t>Inel </a:t>
            </a:r>
            <a:r>
              <a:rPr lang="vi-VN" sz="2533" dirty="0">
                <a:solidFill>
                  <a:srgbClr val="000000"/>
                </a:solidFill>
                <a:latin typeface="Open Sans"/>
                <a:ea typeface="Open Sans"/>
                <a:cs typeface="Open Sans"/>
                <a:sym typeface="Open Sans"/>
              </a:rPr>
              <a:t>de fermare / farmatring </a:t>
            </a:r>
          </a:p>
          <a:p>
            <a:pPr>
              <a:lnSpc>
                <a:spcPts val="3546"/>
              </a:lnSpc>
            </a:pPr>
            <a:r>
              <a:rPr lang="en-US" sz="2533" dirty="0" smtClean="0">
                <a:solidFill>
                  <a:srgbClr val="000000"/>
                </a:solidFill>
                <a:latin typeface="Open Sans"/>
                <a:ea typeface="Open Sans"/>
                <a:cs typeface="Open Sans"/>
                <a:sym typeface="Open Sans"/>
              </a:rPr>
              <a:t>17.</a:t>
            </a:r>
            <a:r>
              <a:rPr lang="vi-VN" sz="2533" dirty="0" smtClean="0">
                <a:solidFill>
                  <a:srgbClr val="000000"/>
                </a:solidFill>
                <a:latin typeface="Open Sans"/>
                <a:ea typeface="Open Sans"/>
                <a:cs typeface="Open Sans"/>
                <a:sym typeface="Open Sans"/>
              </a:rPr>
              <a:t>Husă </a:t>
            </a:r>
            <a:r>
              <a:rPr lang="vi-VN" sz="2533" dirty="0">
                <a:solidFill>
                  <a:srgbClr val="000000"/>
                </a:solidFill>
                <a:latin typeface="Open Sans"/>
                <a:ea typeface="Open Sans"/>
                <a:cs typeface="Open Sans"/>
                <a:sym typeface="Open Sans"/>
              </a:rPr>
              <a:t>pentru frâu / sac de frâu </a:t>
            </a:r>
          </a:p>
          <a:p>
            <a:pPr>
              <a:lnSpc>
                <a:spcPts val="3546"/>
              </a:lnSpc>
            </a:pPr>
            <a:r>
              <a:rPr lang="en-US" sz="2533" dirty="0" smtClean="0">
                <a:solidFill>
                  <a:srgbClr val="000000"/>
                </a:solidFill>
                <a:latin typeface="Open Sans"/>
                <a:ea typeface="Open Sans"/>
                <a:cs typeface="Open Sans"/>
                <a:sym typeface="Open Sans"/>
              </a:rPr>
              <a:t>18.</a:t>
            </a:r>
            <a:r>
              <a:rPr lang="vi-VN" sz="2533" dirty="0" smtClean="0">
                <a:solidFill>
                  <a:srgbClr val="000000"/>
                </a:solidFill>
                <a:latin typeface="Open Sans"/>
                <a:ea typeface="Open Sans"/>
                <a:cs typeface="Open Sans"/>
                <a:sym typeface="Open Sans"/>
              </a:rPr>
              <a:t>Curea </a:t>
            </a:r>
            <a:r>
              <a:rPr lang="vi-VN" sz="2533" dirty="0">
                <a:solidFill>
                  <a:srgbClr val="000000"/>
                </a:solidFill>
                <a:latin typeface="Open Sans"/>
                <a:ea typeface="Open Sans"/>
                <a:cs typeface="Open Sans"/>
                <a:sym typeface="Open Sans"/>
              </a:rPr>
              <a:t>de fixare </a:t>
            </a:r>
          </a:p>
          <a:p>
            <a:pPr>
              <a:lnSpc>
                <a:spcPts val="3546"/>
              </a:lnSpc>
            </a:pPr>
            <a:r>
              <a:rPr lang="en-US" sz="2533" dirty="0" smtClean="0">
                <a:solidFill>
                  <a:srgbClr val="000000"/>
                </a:solidFill>
                <a:latin typeface="Open Sans"/>
                <a:ea typeface="Open Sans"/>
                <a:cs typeface="Open Sans"/>
                <a:sym typeface="Open Sans"/>
              </a:rPr>
              <a:t>19.</a:t>
            </a:r>
            <a:r>
              <a:rPr lang="vi-VN" sz="2533" dirty="0" smtClean="0">
                <a:solidFill>
                  <a:srgbClr val="000000"/>
                </a:solidFill>
                <a:latin typeface="Open Sans"/>
                <a:ea typeface="Open Sans"/>
                <a:cs typeface="Open Sans"/>
                <a:sym typeface="Open Sans"/>
              </a:rPr>
              <a:t>Inelul </a:t>
            </a:r>
            <a:r>
              <a:rPr lang="vi-VN" sz="2533" dirty="0">
                <a:solidFill>
                  <a:srgbClr val="000000"/>
                </a:solidFill>
                <a:latin typeface="Open Sans"/>
                <a:ea typeface="Open Sans"/>
                <a:cs typeface="Open Sans"/>
                <a:sym typeface="Open Sans"/>
              </a:rPr>
              <a:t>plăcii de piept </a:t>
            </a:r>
          </a:p>
          <a:p>
            <a:pPr>
              <a:lnSpc>
                <a:spcPts val="3546"/>
              </a:lnSpc>
            </a:pPr>
            <a:r>
              <a:rPr lang="en-US" sz="2533" dirty="0" smtClean="0">
                <a:solidFill>
                  <a:srgbClr val="000000"/>
                </a:solidFill>
                <a:latin typeface="Open Sans"/>
                <a:ea typeface="Open Sans"/>
                <a:cs typeface="Open Sans"/>
                <a:sym typeface="Open Sans"/>
              </a:rPr>
              <a:t>20.</a:t>
            </a:r>
            <a:r>
              <a:rPr lang="vi-VN" sz="2533" dirty="0" smtClean="0">
                <a:solidFill>
                  <a:srgbClr val="000000"/>
                </a:solidFill>
                <a:latin typeface="Open Sans"/>
                <a:ea typeface="Open Sans"/>
                <a:cs typeface="Open Sans"/>
                <a:sym typeface="Open Sans"/>
              </a:rPr>
              <a:t>Frâu </a:t>
            </a:r>
            <a:r>
              <a:rPr lang="vi-VN" sz="2533" dirty="0">
                <a:solidFill>
                  <a:srgbClr val="000000"/>
                </a:solidFill>
                <a:latin typeface="Open Sans"/>
                <a:ea typeface="Open Sans"/>
                <a:cs typeface="Open Sans"/>
                <a:sym typeface="Open Sans"/>
              </a:rPr>
              <a:t>lateral / legătură </a:t>
            </a:r>
          </a:p>
          <a:p>
            <a:pPr algn="ctr">
              <a:lnSpc>
                <a:spcPts val="3126"/>
              </a:lnSpc>
            </a:pPr>
            <a:endParaRPr dirty="0"/>
          </a:p>
          <a:p>
            <a:pPr algn="ctr">
              <a:lnSpc>
                <a:spcPts val="3126"/>
              </a:lnSpc>
            </a:pPr>
            <a:endParaRP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1B673"/>
        </a:solidFill>
        <a:effectLst/>
      </p:bgPr>
    </p:bg>
    <p:spTree>
      <p:nvGrpSpPr>
        <p:cNvPr id="1" name=""/>
        <p:cNvGrpSpPr/>
        <p:nvPr/>
      </p:nvGrpSpPr>
      <p:grpSpPr>
        <a:xfrm>
          <a:off x="0" y="0"/>
          <a:ext cx="0" cy="0"/>
          <a:chOff x="0" y="0"/>
          <a:chExt cx="0" cy="0"/>
        </a:xfrm>
      </p:grpSpPr>
      <p:sp>
        <p:nvSpPr>
          <p:cNvPr id="2" name="AutoShape 2"/>
          <p:cNvSpPr/>
          <p:nvPr/>
        </p:nvSpPr>
        <p:spPr>
          <a:xfrm>
            <a:off x="89143" y="251571"/>
            <a:ext cx="3763208" cy="4692286"/>
          </a:xfrm>
          <a:prstGeom prst="rect">
            <a:avLst/>
          </a:prstGeom>
          <a:solidFill>
            <a:srgbClr val="EEF8EB"/>
          </a:solidFill>
        </p:spPr>
      </p:sp>
      <p:sp>
        <p:nvSpPr>
          <p:cNvPr id="3" name="AutoShape 3"/>
          <p:cNvSpPr/>
          <p:nvPr/>
        </p:nvSpPr>
        <p:spPr>
          <a:xfrm>
            <a:off x="4827129" y="273377"/>
            <a:ext cx="3763208" cy="4692286"/>
          </a:xfrm>
          <a:prstGeom prst="rect">
            <a:avLst/>
          </a:prstGeom>
          <a:solidFill>
            <a:srgbClr val="EEF8EB"/>
          </a:solidFill>
        </p:spPr>
      </p:sp>
      <p:sp>
        <p:nvSpPr>
          <p:cNvPr id="4" name="AutoShape 4"/>
          <p:cNvSpPr/>
          <p:nvPr/>
        </p:nvSpPr>
        <p:spPr>
          <a:xfrm>
            <a:off x="9350557" y="273377"/>
            <a:ext cx="3763208" cy="4692286"/>
          </a:xfrm>
          <a:prstGeom prst="rect">
            <a:avLst/>
          </a:prstGeom>
          <a:solidFill>
            <a:srgbClr val="EEF8EB"/>
          </a:solidFill>
        </p:spPr>
      </p:sp>
      <p:sp>
        <p:nvSpPr>
          <p:cNvPr id="5" name="AutoShape 5"/>
          <p:cNvSpPr/>
          <p:nvPr/>
        </p:nvSpPr>
        <p:spPr>
          <a:xfrm>
            <a:off x="13873986" y="247745"/>
            <a:ext cx="3763208" cy="4692286"/>
          </a:xfrm>
          <a:prstGeom prst="rect">
            <a:avLst/>
          </a:prstGeom>
          <a:solidFill>
            <a:srgbClr val="EEF8EB"/>
          </a:solidFill>
        </p:spPr>
      </p:sp>
      <p:sp>
        <p:nvSpPr>
          <p:cNvPr id="6" name="AutoShape 6"/>
          <p:cNvSpPr/>
          <p:nvPr/>
        </p:nvSpPr>
        <p:spPr>
          <a:xfrm>
            <a:off x="89143" y="251571"/>
            <a:ext cx="3763208" cy="1334532"/>
          </a:xfrm>
          <a:prstGeom prst="rect">
            <a:avLst/>
          </a:prstGeom>
          <a:solidFill>
            <a:srgbClr val="81B673">
              <a:alpha val="69804"/>
            </a:srgbClr>
          </a:solidFill>
        </p:spPr>
      </p:sp>
      <p:sp>
        <p:nvSpPr>
          <p:cNvPr id="7" name="AutoShape 7"/>
          <p:cNvSpPr/>
          <p:nvPr/>
        </p:nvSpPr>
        <p:spPr>
          <a:xfrm>
            <a:off x="4827129" y="273377"/>
            <a:ext cx="3763208" cy="1377586"/>
          </a:xfrm>
          <a:prstGeom prst="rect">
            <a:avLst/>
          </a:prstGeom>
          <a:solidFill>
            <a:srgbClr val="81B673">
              <a:alpha val="69804"/>
            </a:srgbClr>
          </a:solidFill>
        </p:spPr>
      </p:sp>
      <p:sp>
        <p:nvSpPr>
          <p:cNvPr id="8" name="AutoShape 8"/>
          <p:cNvSpPr/>
          <p:nvPr/>
        </p:nvSpPr>
        <p:spPr>
          <a:xfrm>
            <a:off x="9350557" y="273377"/>
            <a:ext cx="3763208" cy="1377586"/>
          </a:xfrm>
          <a:prstGeom prst="rect">
            <a:avLst/>
          </a:prstGeom>
          <a:solidFill>
            <a:srgbClr val="81B673">
              <a:alpha val="69804"/>
            </a:srgbClr>
          </a:solidFill>
        </p:spPr>
      </p:sp>
      <p:sp>
        <p:nvSpPr>
          <p:cNvPr id="9" name="AutoShape 9"/>
          <p:cNvSpPr/>
          <p:nvPr/>
        </p:nvSpPr>
        <p:spPr>
          <a:xfrm>
            <a:off x="13873986" y="247745"/>
            <a:ext cx="3763208" cy="1377586"/>
          </a:xfrm>
          <a:prstGeom prst="rect">
            <a:avLst/>
          </a:prstGeom>
          <a:solidFill>
            <a:srgbClr val="81B673">
              <a:alpha val="69804"/>
            </a:srgbClr>
          </a:solidFill>
        </p:spPr>
      </p:sp>
      <p:sp>
        <p:nvSpPr>
          <p:cNvPr id="10" name="Freeform 10"/>
          <p:cNvSpPr/>
          <p:nvPr/>
        </p:nvSpPr>
        <p:spPr>
          <a:xfrm>
            <a:off x="607076" y="1570961"/>
            <a:ext cx="2743009" cy="2838226"/>
          </a:xfrm>
          <a:custGeom>
            <a:avLst/>
            <a:gdLst/>
            <a:ahLst/>
            <a:cxnLst/>
            <a:rect l="l" t="t" r="r" b="b"/>
            <a:pathLst>
              <a:path w="2743009" h="2838226">
                <a:moveTo>
                  <a:pt x="0" y="0"/>
                </a:moveTo>
                <a:lnTo>
                  <a:pt x="2743010" y="0"/>
                </a:lnTo>
                <a:lnTo>
                  <a:pt x="2743010" y="2838225"/>
                </a:lnTo>
                <a:lnTo>
                  <a:pt x="0" y="2838225"/>
                </a:lnTo>
                <a:lnTo>
                  <a:pt x="0" y="0"/>
                </a:lnTo>
                <a:close/>
              </a:path>
            </a:pathLst>
          </a:custGeom>
          <a:blipFill>
            <a:blip r:embed="rId2"/>
            <a:stretch>
              <a:fillRect t="-15068" b="-14135"/>
            </a:stretch>
          </a:blipFill>
        </p:spPr>
      </p:sp>
      <p:sp>
        <p:nvSpPr>
          <p:cNvPr id="11" name="Freeform 11"/>
          <p:cNvSpPr/>
          <p:nvPr/>
        </p:nvSpPr>
        <p:spPr>
          <a:xfrm>
            <a:off x="9930629" y="1650963"/>
            <a:ext cx="2545270" cy="2549612"/>
          </a:xfrm>
          <a:custGeom>
            <a:avLst/>
            <a:gdLst/>
            <a:ahLst/>
            <a:cxnLst/>
            <a:rect l="l" t="t" r="r" b="b"/>
            <a:pathLst>
              <a:path w="2545270" h="2549612">
                <a:moveTo>
                  <a:pt x="0" y="0"/>
                </a:moveTo>
                <a:lnTo>
                  <a:pt x="2545270" y="0"/>
                </a:lnTo>
                <a:lnTo>
                  <a:pt x="2545270" y="2549612"/>
                </a:lnTo>
                <a:lnTo>
                  <a:pt x="0" y="2549612"/>
                </a:lnTo>
                <a:lnTo>
                  <a:pt x="0" y="0"/>
                </a:lnTo>
                <a:close/>
              </a:path>
            </a:pathLst>
          </a:custGeom>
          <a:blipFill>
            <a:blip r:embed="rId3" cstate="print"/>
            <a:stretch>
              <a:fillRect l="-6430" t="-60148" r="-25177" b="-15498"/>
            </a:stretch>
          </a:blipFill>
        </p:spPr>
      </p:sp>
      <p:sp>
        <p:nvSpPr>
          <p:cNvPr id="12" name="Freeform 12"/>
          <p:cNvSpPr/>
          <p:nvPr/>
        </p:nvSpPr>
        <p:spPr>
          <a:xfrm>
            <a:off x="14450401" y="1625331"/>
            <a:ext cx="2610377" cy="2671347"/>
          </a:xfrm>
          <a:custGeom>
            <a:avLst/>
            <a:gdLst/>
            <a:ahLst/>
            <a:cxnLst/>
            <a:rect l="l" t="t" r="r" b="b"/>
            <a:pathLst>
              <a:path w="2610377" h="2671347">
                <a:moveTo>
                  <a:pt x="0" y="0"/>
                </a:moveTo>
                <a:lnTo>
                  <a:pt x="2610377" y="0"/>
                </a:lnTo>
                <a:lnTo>
                  <a:pt x="2610377" y="2671347"/>
                </a:lnTo>
                <a:lnTo>
                  <a:pt x="0" y="2671347"/>
                </a:lnTo>
                <a:lnTo>
                  <a:pt x="0" y="0"/>
                </a:lnTo>
                <a:close/>
              </a:path>
            </a:pathLst>
          </a:custGeom>
          <a:blipFill>
            <a:blip r:embed="rId4"/>
            <a:stretch>
              <a:fillRect t="-30280" r="-9101" b="-12248"/>
            </a:stretch>
          </a:blipFill>
        </p:spPr>
      </p:sp>
      <p:sp>
        <p:nvSpPr>
          <p:cNvPr id="13" name="AutoShape 13"/>
          <p:cNvSpPr/>
          <p:nvPr/>
        </p:nvSpPr>
        <p:spPr>
          <a:xfrm>
            <a:off x="89143" y="5606820"/>
            <a:ext cx="3763208" cy="4692286"/>
          </a:xfrm>
          <a:prstGeom prst="rect">
            <a:avLst/>
          </a:prstGeom>
          <a:solidFill>
            <a:srgbClr val="EEF8EB"/>
          </a:solidFill>
        </p:spPr>
      </p:sp>
      <p:sp>
        <p:nvSpPr>
          <p:cNvPr id="14" name="AutoShape 14"/>
          <p:cNvSpPr/>
          <p:nvPr/>
        </p:nvSpPr>
        <p:spPr>
          <a:xfrm>
            <a:off x="4827129" y="5594714"/>
            <a:ext cx="3763208" cy="4692286"/>
          </a:xfrm>
          <a:prstGeom prst="rect">
            <a:avLst/>
          </a:prstGeom>
          <a:solidFill>
            <a:srgbClr val="EEF8EB"/>
          </a:solidFill>
        </p:spPr>
      </p:sp>
      <p:sp>
        <p:nvSpPr>
          <p:cNvPr id="15" name="AutoShape 15"/>
          <p:cNvSpPr/>
          <p:nvPr/>
        </p:nvSpPr>
        <p:spPr>
          <a:xfrm>
            <a:off x="9350557" y="5606820"/>
            <a:ext cx="3763208" cy="4692286"/>
          </a:xfrm>
          <a:prstGeom prst="rect">
            <a:avLst/>
          </a:prstGeom>
          <a:solidFill>
            <a:srgbClr val="EEF8EB"/>
          </a:solidFill>
        </p:spPr>
      </p:sp>
      <p:sp>
        <p:nvSpPr>
          <p:cNvPr id="16" name="Freeform 16"/>
          <p:cNvSpPr/>
          <p:nvPr/>
        </p:nvSpPr>
        <p:spPr>
          <a:xfrm>
            <a:off x="9988423" y="6972300"/>
            <a:ext cx="2487476" cy="2776204"/>
          </a:xfrm>
          <a:custGeom>
            <a:avLst/>
            <a:gdLst/>
            <a:ahLst/>
            <a:cxnLst/>
            <a:rect l="l" t="t" r="r" b="b"/>
            <a:pathLst>
              <a:path w="2487476" h="2776204">
                <a:moveTo>
                  <a:pt x="0" y="0"/>
                </a:moveTo>
                <a:lnTo>
                  <a:pt x="2487476" y="0"/>
                </a:lnTo>
                <a:lnTo>
                  <a:pt x="2487476" y="2776204"/>
                </a:lnTo>
                <a:lnTo>
                  <a:pt x="0" y="2776204"/>
                </a:lnTo>
                <a:lnTo>
                  <a:pt x="0" y="0"/>
                </a:lnTo>
                <a:close/>
              </a:path>
            </a:pathLst>
          </a:custGeom>
          <a:blipFill>
            <a:blip r:embed="rId5" cstate="print"/>
            <a:stretch>
              <a:fillRect l="-24496" t="-36313" b="-12815"/>
            </a:stretch>
          </a:blipFill>
        </p:spPr>
      </p:sp>
      <p:sp>
        <p:nvSpPr>
          <p:cNvPr id="17" name="Freeform 17"/>
          <p:cNvSpPr/>
          <p:nvPr/>
        </p:nvSpPr>
        <p:spPr>
          <a:xfrm>
            <a:off x="363139" y="6788885"/>
            <a:ext cx="3230885" cy="2959620"/>
          </a:xfrm>
          <a:custGeom>
            <a:avLst/>
            <a:gdLst/>
            <a:ahLst/>
            <a:cxnLst/>
            <a:rect l="l" t="t" r="r" b="b"/>
            <a:pathLst>
              <a:path w="3230885" h="2959620">
                <a:moveTo>
                  <a:pt x="0" y="0"/>
                </a:moveTo>
                <a:lnTo>
                  <a:pt x="3230884" y="0"/>
                </a:lnTo>
                <a:lnTo>
                  <a:pt x="3230884" y="2959619"/>
                </a:lnTo>
                <a:lnTo>
                  <a:pt x="0" y="2959619"/>
                </a:lnTo>
                <a:lnTo>
                  <a:pt x="0" y="0"/>
                </a:lnTo>
                <a:close/>
              </a:path>
            </a:pathLst>
          </a:custGeom>
          <a:blipFill>
            <a:blip r:embed="rId6" cstate="print"/>
            <a:stretch>
              <a:fillRect t="-11023" b="-34919"/>
            </a:stretch>
          </a:blipFill>
        </p:spPr>
      </p:sp>
      <p:sp>
        <p:nvSpPr>
          <p:cNvPr id="18" name="AutoShape 18"/>
          <p:cNvSpPr/>
          <p:nvPr/>
        </p:nvSpPr>
        <p:spPr>
          <a:xfrm>
            <a:off x="89143" y="5411299"/>
            <a:ext cx="3763208" cy="1377586"/>
          </a:xfrm>
          <a:prstGeom prst="rect">
            <a:avLst/>
          </a:prstGeom>
          <a:solidFill>
            <a:srgbClr val="81B673">
              <a:alpha val="69804"/>
            </a:srgbClr>
          </a:solidFill>
        </p:spPr>
      </p:sp>
      <p:sp>
        <p:nvSpPr>
          <p:cNvPr id="19" name="Freeform 19"/>
          <p:cNvSpPr/>
          <p:nvPr/>
        </p:nvSpPr>
        <p:spPr>
          <a:xfrm>
            <a:off x="5155052" y="6972300"/>
            <a:ext cx="2882779" cy="2776204"/>
          </a:xfrm>
          <a:custGeom>
            <a:avLst/>
            <a:gdLst/>
            <a:ahLst/>
            <a:cxnLst/>
            <a:rect l="l" t="t" r="r" b="b"/>
            <a:pathLst>
              <a:path w="2882779" h="2776204">
                <a:moveTo>
                  <a:pt x="0" y="0"/>
                </a:moveTo>
                <a:lnTo>
                  <a:pt x="2882778" y="0"/>
                </a:lnTo>
                <a:lnTo>
                  <a:pt x="2882778" y="2776204"/>
                </a:lnTo>
                <a:lnTo>
                  <a:pt x="0" y="2776204"/>
                </a:lnTo>
                <a:lnTo>
                  <a:pt x="0" y="0"/>
                </a:lnTo>
                <a:close/>
              </a:path>
            </a:pathLst>
          </a:custGeom>
          <a:blipFill>
            <a:blip r:embed="rId7" cstate="print"/>
            <a:stretch>
              <a:fillRect l="-26678" t="-72358" r="-22267" b="-34411"/>
            </a:stretch>
          </a:blipFill>
        </p:spPr>
      </p:sp>
      <p:sp>
        <p:nvSpPr>
          <p:cNvPr id="20" name="AutoShape 20"/>
          <p:cNvSpPr/>
          <p:nvPr/>
        </p:nvSpPr>
        <p:spPr>
          <a:xfrm>
            <a:off x="4827129" y="5594714"/>
            <a:ext cx="3763208" cy="1377586"/>
          </a:xfrm>
          <a:prstGeom prst="rect">
            <a:avLst/>
          </a:prstGeom>
          <a:solidFill>
            <a:srgbClr val="81B673">
              <a:alpha val="69804"/>
            </a:srgbClr>
          </a:solidFill>
        </p:spPr>
      </p:sp>
      <p:sp>
        <p:nvSpPr>
          <p:cNvPr id="21" name="AutoShape 21"/>
          <p:cNvSpPr/>
          <p:nvPr/>
        </p:nvSpPr>
        <p:spPr>
          <a:xfrm>
            <a:off x="9351447" y="5606820"/>
            <a:ext cx="3763208" cy="1377586"/>
          </a:xfrm>
          <a:prstGeom prst="rect">
            <a:avLst/>
          </a:prstGeom>
          <a:solidFill>
            <a:srgbClr val="81B673">
              <a:alpha val="69804"/>
            </a:srgbClr>
          </a:solidFill>
        </p:spPr>
      </p:sp>
      <p:sp>
        <p:nvSpPr>
          <p:cNvPr id="22" name="AutoShape 22"/>
          <p:cNvSpPr/>
          <p:nvPr/>
        </p:nvSpPr>
        <p:spPr>
          <a:xfrm>
            <a:off x="13889612" y="6081506"/>
            <a:ext cx="3763208" cy="1377586"/>
          </a:xfrm>
          <a:prstGeom prst="rect">
            <a:avLst/>
          </a:prstGeom>
          <a:solidFill>
            <a:srgbClr val="81B673">
              <a:alpha val="69804"/>
            </a:srgbClr>
          </a:solidFill>
        </p:spPr>
      </p:sp>
      <p:sp>
        <p:nvSpPr>
          <p:cNvPr id="23" name="Freeform 23"/>
          <p:cNvSpPr/>
          <p:nvPr/>
        </p:nvSpPr>
        <p:spPr>
          <a:xfrm>
            <a:off x="5628772" y="1671514"/>
            <a:ext cx="2252490" cy="2737672"/>
          </a:xfrm>
          <a:custGeom>
            <a:avLst/>
            <a:gdLst/>
            <a:ahLst/>
            <a:cxnLst/>
            <a:rect l="l" t="t" r="r" b="b"/>
            <a:pathLst>
              <a:path w="2252490" h="2737672">
                <a:moveTo>
                  <a:pt x="0" y="0"/>
                </a:moveTo>
                <a:lnTo>
                  <a:pt x="2252490" y="0"/>
                </a:lnTo>
                <a:lnTo>
                  <a:pt x="2252490" y="2737672"/>
                </a:lnTo>
                <a:lnTo>
                  <a:pt x="0" y="2737672"/>
                </a:lnTo>
                <a:lnTo>
                  <a:pt x="0" y="0"/>
                </a:lnTo>
                <a:close/>
              </a:path>
            </a:pathLst>
          </a:custGeom>
          <a:blipFill>
            <a:blip r:embed="rId8" cstate="print"/>
            <a:stretch>
              <a:fillRect t="-2919" b="-7076"/>
            </a:stretch>
          </a:blipFill>
        </p:spPr>
      </p:sp>
      <p:sp>
        <p:nvSpPr>
          <p:cNvPr id="24" name="TextBox 24"/>
          <p:cNvSpPr txBox="1"/>
          <p:nvPr/>
        </p:nvSpPr>
        <p:spPr>
          <a:xfrm>
            <a:off x="9819780" y="4342511"/>
            <a:ext cx="2679897" cy="666849"/>
          </a:xfrm>
          <a:prstGeom prst="rect">
            <a:avLst/>
          </a:prstGeom>
        </p:spPr>
        <p:txBody>
          <a:bodyPr wrap="square" lIns="0" tIns="0" rIns="0" bIns="0" rtlCol="0" anchor="t">
            <a:spAutoFit/>
          </a:bodyPr>
          <a:lstStyle/>
          <a:p>
            <a:pPr algn="ctr">
              <a:lnSpc>
                <a:spcPts val="5152"/>
              </a:lnSpc>
            </a:pPr>
            <a:r>
              <a:rPr lang="vi-VN" sz="2400" b="1" dirty="0">
                <a:solidFill>
                  <a:srgbClr val="000000"/>
                </a:solidFill>
                <a:latin typeface="Open Sans Bold"/>
                <a:ea typeface="Open Sans Bold"/>
                <a:cs typeface="Open Sans Bold"/>
                <a:sym typeface="Open Sans Bold"/>
              </a:rPr>
              <a:t>Curea de umăr</a:t>
            </a:r>
            <a:endParaRPr lang="en-US" sz="2400" b="1" dirty="0">
              <a:solidFill>
                <a:srgbClr val="000000"/>
              </a:solidFill>
              <a:latin typeface="Open Sans Bold"/>
              <a:ea typeface="Open Sans Bold"/>
              <a:cs typeface="Open Sans Bold"/>
              <a:sym typeface="Open Sans Bold"/>
            </a:endParaRPr>
          </a:p>
        </p:txBody>
      </p:sp>
      <p:sp>
        <p:nvSpPr>
          <p:cNvPr id="25" name="TextBox 25"/>
          <p:cNvSpPr txBox="1"/>
          <p:nvPr/>
        </p:nvSpPr>
        <p:spPr>
          <a:xfrm>
            <a:off x="13746984" y="4424595"/>
            <a:ext cx="4017213" cy="464166"/>
          </a:xfrm>
          <a:prstGeom prst="rect">
            <a:avLst/>
          </a:prstGeom>
        </p:spPr>
        <p:txBody>
          <a:bodyPr lIns="0" tIns="0" rIns="0" bIns="0" rtlCol="0" anchor="t">
            <a:spAutoFit/>
          </a:bodyPr>
          <a:lstStyle/>
          <a:p>
            <a:pPr algn="ctr">
              <a:lnSpc>
                <a:spcPts val="3993"/>
              </a:lnSpc>
            </a:pPr>
            <a:r>
              <a:rPr lang="en-US" sz="2400" b="1" dirty="0" err="1" smtClean="0">
                <a:solidFill>
                  <a:srgbClr val="000000"/>
                </a:solidFill>
                <a:latin typeface="Open Sans Bold"/>
                <a:ea typeface="Open Sans Bold"/>
                <a:cs typeface="Open Sans Bold"/>
                <a:sym typeface="Open Sans Bold"/>
              </a:rPr>
              <a:t>Kapa</a:t>
            </a:r>
            <a:r>
              <a:rPr lang="en-US" sz="2400" b="1" dirty="0" smtClean="0">
                <a:solidFill>
                  <a:srgbClr val="000000"/>
                </a:solidFill>
                <a:latin typeface="Open Sans Bold"/>
                <a:ea typeface="Open Sans Bold"/>
                <a:cs typeface="Open Sans Bold"/>
                <a:sym typeface="Open Sans Bold"/>
              </a:rPr>
              <a:t> </a:t>
            </a:r>
            <a:r>
              <a:rPr lang="en-US" sz="2400" b="1" dirty="0">
                <a:solidFill>
                  <a:srgbClr val="000000"/>
                </a:solidFill>
                <a:latin typeface="Open Sans Bold"/>
                <a:ea typeface="Open Sans Bold"/>
                <a:cs typeface="Open Sans Bold"/>
                <a:sym typeface="Open Sans Bold"/>
              </a:rPr>
              <a:t>cu </a:t>
            </a:r>
            <a:r>
              <a:rPr lang="en-US" sz="2400" b="1" dirty="0" err="1">
                <a:solidFill>
                  <a:srgbClr val="000000"/>
                </a:solidFill>
                <a:latin typeface="Open Sans Bold"/>
                <a:ea typeface="Open Sans Bold"/>
                <a:cs typeface="Open Sans Bold"/>
                <a:sym typeface="Open Sans Bold"/>
              </a:rPr>
              <a:t>inel</a:t>
            </a:r>
            <a:endParaRPr lang="en-US" sz="2400" b="1" dirty="0">
              <a:solidFill>
                <a:srgbClr val="000000"/>
              </a:solidFill>
              <a:latin typeface="Open Sans Bold"/>
              <a:ea typeface="Open Sans Bold"/>
              <a:cs typeface="Open Sans Bold"/>
              <a:sym typeface="Open Sans Bold"/>
            </a:endParaRPr>
          </a:p>
        </p:txBody>
      </p:sp>
      <p:sp>
        <p:nvSpPr>
          <p:cNvPr id="26" name="TextBox 26"/>
          <p:cNvSpPr txBox="1"/>
          <p:nvPr/>
        </p:nvSpPr>
        <p:spPr>
          <a:xfrm>
            <a:off x="0" y="244802"/>
            <a:ext cx="3763208" cy="1267526"/>
          </a:xfrm>
          <a:prstGeom prst="rect">
            <a:avLst/>
          </a:prstGeom>
        </p:spPr>
        <p:txBody>
          <a:bodyPr lIns="0" tIns="0" rIns="0" bIns="0" rtlCol="0" anchor="t">
            <a:spAutoFit/>
          </a:bodyPr>
          <a:lstStyle/>
          <a:p>
            <a:pPr marL="315559" lvl="1" indent="-157780">
              <a:lnSpc>
                <a:spcPts val="2046"/>
              </a:lnSpc>
              <a:buFont typeface="Arial"/>
              <a:buChar char="•"/>
            </a:pPr>
            <a:r>
              <a:rPr lang="vi-VN" sz="1461" dirty="0">
                <a:solidFill>
                  <a:srgbClr val="000000"/>
                </a:solidFill>
                <a:latin typeface="Open Sans"/>
                <a:ea typeface="Open Sans"/>
                <a:cs typeface="Open Sans"/>
                <a:sym typeface="Open Sans"/>
              </a:rPr>
              <a:t>Este o placă care înconjoară pieptul și umărul calului; </a:t>
            </a:r>
            <a:endParaRPr lang="en-US" sz="1461" dirty="0" smtClean="0">
              <a:solidFill>
                <a:srgbClr val="000000"/>
              </a:solidFill>
              <a:latin typeface="Open Sans"/>
              <a:ea typeface="Open Sans"/>
              <a:cs typeface="Open Sans"/>
              <a:sym typeface="Open Sans"/>
            </a:endParaRPr>
          </a:p>
          <a:p>
            <a:pPr marL="315559" lvl="1" indent="-157780">
              <a:lnSpc>
                <a:spcPts val="2046"/>
              </a:lnSpc>
              <a:buFont typeface="Arial"/>
              <a:buChar char="•"/>
            </a:pPr>
            <a:r>
              <a:rPr lang="vi-VN" sz="1461" dirty="0" smtClean="0">
                <a:solidFill>
                  <a:srgbClr val="000000"/>
                </a:solidFill>
                <a:latin typeface="Open Sans"/>
                <a:ea typeface="Open Sans"/>
                <a:cs typeface="Open Sans"/>
                <a:sym typeface="Open Sans"/>
              </a:rPr>
              <a:t>capetele </a:t>
            </a:r>
            <a:r>
              <a:rPr lang="vi-VN" sz="1461" dirty="0">
                <a:solidFill>
                  <a:srgbClr val="000000"/>
                </a:solidFill>
                <a:latin typeface="Open Sans"/>
                <a:ea typeface="Open Sans"/>
                <a:cs typeface="Open Sans"/>
                <a:sym typeface="Open Sans"/>
              </a:rPr>
              <a:t>ei continuă în două cureaua puternică care transmit tracțiunea către vehicul prin intermediul cataramelor.</a:t>
            </a:r>
            <a:endParaRPr dirty="0"/>
          </a:p>
        </p:txBody>
      </p:sp>
      <p:sp>
        <p:nvSpPr>
          <p:cNvPr id="27" name="TextBox 27"/>
          <p:cNvSpPr txBox="1"/>
          <p:nvPr/>
        </p:nvSpPr>
        <p:spPr>
          <a:xfrm>
            <a:off x="363140" y="4342511"/>
            <a:ext cx="3230884" cy="628377"/>
          </a:xfrm>
          <a:prstGeom prst="rect">
            <a:avLst/>
          </a:prstGeom>
        </p:spPr>
        <p:txBody>
          <a:bodyPr wrap="square" lIns="0" tIns="0" rIns="0" bIns="0" rtlCol="0" anchor="t">
            <a:spAutoFit/>
          </a:bodyPr>
          <a:lstStyle/>
          <a:p>
            <a:pPr algn="ctr">
              <a:lnSpc>
                <a:spcPts val="4915"/>
              </a:lnSpc>
            </a:pPr>
            <a:r>
              <a:rPr lang="en-US" sz="2400" b="1" dirty="0" err="1" smtClean="0">
                <a:solidFill>
                  <a:srgbClr val="000000"/>
                </a:solidFill>
                <a:latin typeface="Open Sans Bold"/>
                <a:ea typeface="Open Sans Bold"/>
                <a:cs typeface="Open Sans Bold"/>
                <a:sym typeface="Open Sans Bold"/>
              </a:rPr>
              <a:t>Placa</a:t>
            </a:r>
            <a:r>
              <a:rPr lang="en-US" sz="2400" b="1" dirty="0" smtClean="0">
                <a:solidFill>
                  <a:srgbClr val="000000"/>
                </a:solidFill>
                <a:latin typeface="Open Sans Bold"/>
                <a:ea typeface="Open Sans Bold"/>
                <a:cs typeface="Open Sans Bold"/>
                <a:sym typeface="Open Sans Bold"/>
              </a:rPr>
              <a:t> </a:t>
            </a:r>
            <a:r>
              <a:rPr lang="en-US" sz="2400" b="1" dirty="0">
                <a:solidFill>
                  <a:srgbClr val="000000"/>
                </a:solidFill>
                <a:latin typeface="Open Sans Bold"/>
                <a:ea typeface="Open Sans Bold"/>
                <a:cs typeface="Open Sans Bold"/>
                <a:sym typeface="Open Sans Bold"/>
              </a:rPr>
              <a:t>de </a:t>
            </a:r>
            <a:r>
              <a:rPr lang="en-US" sz="2400" b="1" dirty="0" err="1" smtClean="0">
                <a:solidFill>
                  <a:srgbClr val="000000"/>
                </a:solidFill>
                <a:latin typeface="Open Sans Bold"/>
                <a:ea typeface="Open Sans Bold"/>
                <a:cs typeface="Open Sans Bold"/>
                <a:sym typeface="Open Sans Bold"/>
              </a:rPr>
              <a:t>piept</a:t>
            </a:r>
            <a:endParaRPr lang="en-US" sz="2400" b="1" dirty="0">
              <a:solidFill>
                <a:srgbClr val="000000"/>
              </a:solidFill>
              <a:latin typeface="Open Sans Bold"/>
              <a:ea typeface="Open Sans Bold"/>
              <a:cs typeface="Open Sans Bold"/>
              <a:sym typeface="Open Sans Bold"/>
            </a:endParaRPr>
          </a:p>
        </p:txBody>
      </p:sp>
      <p:sp>
        <p:nvSpPr>
          <p:cNvPr id="28" name="TextBox 28"/>
          <p:cNvSpPr txBox="1"/>
          <p:nvPr/>
        </p:nvSpPr>
        <p:spPr>
          <a:xfrm>
            <a:off x="4943475" y="4473984"/>
            <a:ext cx="3530515" cy="487313"/>
          </a:xfrm>
          <a:prstGeom prst="rect">
            <a:avLst/>
          </a:prstGeom>
        </p:spPr>
        <p:txBody>
          <a:bodyPr lIns="0" tIns="0" rIns="0" bIns="0" rtlCol="0" anchor="t">
            <a:spAutoFit/>
          </a:bodyPr>
          <a:lstStyle/>
          <a:p>
            <a:pPr algn="ctr">
              <a:lnSpc>
                <a:spcPts val="3794"/>
              </a:lnSpc>
            </a:pPr>
            <a:r>
              <a:rPr lang="vi-VN" sz="2000" b="1" dirty="0" smtClean="0">
                <a:solidFill>
                  <a:srgbClr val="000000"/>
                </a:solidFill>
                <a:latin typeface="Open Sans Bold"/>
                <a:ea typeface="Open Sans Bold"/>
                <a:cs typeface="Open Sans Bold"/>
                <a:sym typeface="Open Sans Bold"/>
              </a:rPr>
              <a:t>Istrang </a:t>
            </a:r>
            <a:r>
              <a:rPr lang="vi-VN" sz="2000" b="1" dirty="0">
                <a:solidFill>
                  <a:srgbClr val="000000"/>
                </a:solidFill>
                <a:latin typeface="Open Sans Bold"/>
                <a:ea typeface="Open Sans Bold"/>
                <a:cs typeface="Open Sans Bold"/>
                <a:sym typeface="Open Sans Bold"/>
              </a:rPr>
              <a:t>/ Geantă de Istrang:</a:t>
            </a:r>
            <a:endParaRPr lang="en-US" sz="2000" b="1" dirty="0">
              <a:solidFill>
                <a:srgbClr val="000000"/>
              </a:solidFill>
              <a:latin typeface="Open Sans Bold"/>
              <a:ea typeface="Open Sans Bold"/>
              <a:cs typeface="Open Sans Bold"/>
              <a:sym typeface="Open Sans Bold"/>
            </a:endParaRPr>
          </a:p>
        </p:txBody>
      </p:sp>
      <p:grpSp>
        <p:nvGrpSpPr>
          <p:cNvPr id="29" name="Group 29"/>
          <p:cNvGrpSpPr/>
          <p:nvPr/>
        </p:nvGrpSpPr>
        <p:grpSpPr>
          <a:xfrm>
            <a:off x="13102324" y="6949806"/>
            <a:ext cx="5372266" cy="3539430"/>
            <a:chOff x="192159" y="633215"/>
            <a:chExt cx="7163022" cy="4719239"/>
          </a:xfrm>
        </p:grpSpPr>
        <p:sp>
          <p:nvSpPr>
            <p:cNvPr id="30" name="TextBox 30"/>
            <p:cNvSpPr txBox="1"/>
            <p:nvPr/>
          </p:nvSpPr>
          <p:spPr>
            <a:xfrm rot="20978228">
              <a:off x="192159" y="1219462"/>
              <a:ext cx="7163022" cy="1590179"/>
            </a:xfrm>
            <a:prstGeom prst="rect">
              <a:avLst/>
            </a:prstGeom>
          </p:spPr>
          <p:txBody>
            <a:bodyPr lIns="0" tIns="0" rIns="0" bIns="0" rtlCol="0" anchor="t">
              <a:spAutoFit/>
            </a:bodyPr>
            <a:lstStyle/>
            <a:p>
              <a:pPr algn="ctr">
                <a:lnSpc>
                  <a:spcPts val="9290"/>
                </a:lnSpc>
              </a:pPr>
              <a:endParaRPr lang="en-US" sz="11613" b="1" i="1" dirty="0">
                <a:solidFill>
                  <a:srgbClr val="EEF8EB"/>
                </a:solidFill>
                <a:latin typeface="TT Bluescreens Bold Italics"/>
                <a:ea typeface="TT Bluescreens Bold Italics"/>
                <a:cs typeface="TT Bluescreens Bold Italics"/>
                <a:sym typeface="TT Bluescreens Bold Italics"/>
              </a:endParaRPr>
            </a:p>
          </p:txBody>
        </p:sp>
        <p:sp>
          <p:nvSpPr>
            <p:cNvPr id="31" name="TextBox 31"/>
            <p:cNvSpPr txBox="1"/>
            <p:nvPr/>
          </p:nvSpPr>
          <p:spPr>
            <a:xfrm rot="20978228">
              <a:off x="1203787" y="633215"/>
              <a:ext cx="5288612" cy="4719239"/>
            </a:xfrm>
            <a:prstGeom prst="rect">
              <a:avLst/>
            </a:prstGeom>
          </p:spPr>
          <p:txBody>
            <a:bodyPr wrap="square" lIns="0" tIns="0" rIns="0" bIns="0" rtlCol="0" anchor="t">
              <a:spAutoFit/>
            </a:bodyPr>
            <a:lstStyle/>
            <a:p>
              <a:pPr algn="ctr">
                <a:lnSpc>
                  <a:spcPts val="9169"/>
                </a:lnSpc>
              </a:pPr>
              <a:r>
                <a:rPr lang="vi-VN" sz="11461" b="1" i="1" dirty="0">
                  <a:solidFill>
                    <a:srgbClr val="2E8B58"/>
                  </a:solidFill>
                  <a:latin typeface="TT Bluescreens Bold Italics"/>
                  <a:ea typeface="TT Bluescreens Bold Italics"/>
                  <a:cs typeface="TT Bluescreens Bold Italics"/>
                  <a:sym typeface="TT Bluescreens Bold Italics"/>
                </a:rPr>
                <a:t>Părțile hamului de piept:</a:t>
              </a:r>
            </a:p>
          </p:txBody>
        </p:sp>
      </p:grpSp>
      <p:sp>
        <p:nvSpPr>
          <p:cNvPr id="32" name="TextBox 32"/>
          <p:cNvSpPr txBox="1"/>
          <p:nvPr/>
        </p:nvSpPr>
        <p:spPr>
          <a:xfrm>
            <a:off x="4870127" y="203834"/>
            <a:ext cx="3718431" cy="2154436"/>
          </a:xfrm>
          <a:prstGeom prst="rect">
            <a:avLst/>
          </a:prstGeom>
        </p:spPr>
        <p:txBody>
          <a:bodyPr lIns="0" tIns="0" rIns="0" bIns="0" rtlCol="0" anchor="t">
            <a:spAutoFit/>
          </a:bodyPr>
          <a:lstStyle/>
          <a:p>
            <a:pPr marL="367663" lvl="1" indent="-183832" algn="just">
              <a:lnSpc>
                <a:spcPts val="2384"/>
              </a:lnSpc>
              <a:buFont typeface="Arial"/>
              <a:buChar char="•"/>
            </a:pPr>
            <a:r>
              <a:rPr lang="vi-VN" sz="1702" dirty="0" smtClean="0">
                <a:solidFill>
                  <a:srgbClr val="000000"/>
                </a:solidFill>
                <a:latin typeface="Open Sans"/>
                <a:ea typeface="Open Sans"/>
                <a:cs typeface="Open Sans"/>
                <a:sym typeface="Open Sans"/>
              </a:rPr>
              <a:t>Istrang</a:t>
            </a:r>
            <a:r>
              <a:rPr lang="vi-VN" sz="1702" dirty="0">
                <a:solidFill>
                  <a:srgbClr val="000000"/>
                </a:solidFill>
                <a:latin typeface="Open Sans"/>
                <a:ea typeface="Open Sans"/>
                <a:cs typeface="Open Sans"/>
                <a:sym typeface="Open Sans"/>
              </a:rPr>
              <a:t>: poate fi o frânghie, curea sau lanț.</a:t>
            </a:r>
          </a:p>
          <a:p>
            <a:pPr marL="367663" lvl="1" indent="-183832" algn="just">
              <a:lnSpc>
                <a:spcPts val="2384"/>
              </a:lnSpc>
              <a:buFont typeface="Arial"/>
              <a:buChar char="•"/>
            </a:pPr>
            <a:r>
              <a:rPr lang="vi-VN" sz="1702" dirty="0" smtClean="0">
                <a:solidFill>
                  <a:srgbClr val="000000"/>
                </a:solidFill>
                <a:latin typeface="Open Sans"/>
                <a:ea typeface="Open Sans"/>
                <a:cs typeface="Open Sans"/>
                <a:sym typeface="Open Sans"/>
              </a:rPr>
              <a:t>Geantă </a:t>
            </a:r>
            <a:r>
              <a:rPr lang="vi-VN" sz="1702" dirty="0">
                <a:solidFill>
                  <a:srgbClr val="000000"/>
                </a:solidFill>
                <a:latin typeface="Open Sans"/>
                <a:ea typeface="Open Sans"/>
                <a:cs typeface="Open Sans"/>
                <a:sym typeface="Open Sans"/>
              </a:rPr>
              <a:t>de istráng: secțiunea acoperită cu piele a frânghiei, care intră în contact cu partea laterală a calului, pentru confort și protecție</a:t>
            </a:r>
            <a:r>
              <a:rPr lang="vi-VN" sz="1702" dirty="0" smtClean="0">
                <a:solidFill>
                  <a:srgbClr val="000000"/>
                </a:solidFill>
                <a:latin typeface="Open Sans"/>
                <a:ea typeface="Open Sans"/>
                <a:cs typeface="Open Sans"/>
                <a:sym typeface="Open Sans"/>
              </a:rPr>
              <a:t>.</a:t>
            </a:r>
            <a:endParaRPr lang="vi-VN" sz="1702" dirty="0">
              <a:solidFill>
                <a:srgbClr val="000000"/>
              </a:solidFill>
              <a:latin typeface="Open Sans"/>
              <a:ea typeface="Open Sans"/>
              <a:cs typeface="Open Sans"/>
              <a:sym typeface="Open Sans"/>
            </a:endParaRPr>
          </a:p>
        </p:txBody>
      </p:sp>
      <p:sp>
        <p:nvSpPr>
          <p:cNvPr id="33" name="TextBox 33"/>
          <p:cNvSpPr txBox="1"/>
          <p:nvPr/>
        </p:nvSpPr>
        <p:spPr>
          <a:xfrm>
            <a:off x="616027" y="9691253"/>
            <a:ext cx="2531154" cy="641201"/>
          </a:xfrm>
          <a:prstGeom prst="rect">
            <a:avLst/>
          </a:prstGeom>
        </p:spPr>
        <p:txBody>
          <a:bodyPr lIns="0" tIns="0" rIns="0" bIns="0" rtlCol="0" anchor="t">
            <a:spAutoFit/>
          </a:bodyPr>
          <a:lstStyle/>
          <a:p>
            <a:pPr algn="ctr">
              <a:lnSpc>
                <a:spcPts val="4975"/>
              </a:lnSpc>
            </a:pPr>
            <a:r>
              <a:rPr lang="en-US" sz="2400" b="1" dirty="0" err="1">
                <a:solidFill>
                  <a:srgbClr val="000000"/>
                </a:solidFill>
                <a:latin typeface="Open Sans Bold"/>
                <a:ea typeface="Open Sans Bold"/>
                <a:cs typeface="Open Sans Bold"/>
                <a:sym typeface="Open Sans Bold"/>
              </a:rPr>
              <a:t>Farmatring</a:t>
            </a:r>
            <a:endParaRPr lang="en-US" sz="2400" b="1" dirty="0">
              <a:solidFill>
                <a:srgbClr val="000000"/>
              </a:solidFill>
              <a:latin typeface="Open Sans Bold"/>
              <a:ea typeface="Open Sans Bold"/>
              <a:cs typeface="Open Sans Bold"/>
              <a:sym typeface="Open Sans Bold"/>
            </a:endParaRPr>
          </a:p>
        </p:txBody>
      </p:sp>
      <p:sp>
        <p:nvSpPr>
          <p:cNvPr id="34" name="TextBox 34"/>
          <p:cNvSpPr txBox="1"/>
          <p:nvPr/>
        </p:nvSpPr>
        <p:spPr>
          <a:xfrm>
            <a:off x="4870127" y="9700879"/>
            <a:ext cx="3409777" cy="577081"/>
          </a:xfrm>
          <a:prstGeom prst="rect">
            <a:avLst/>
          </a:prstGeom>
        </p:spPr>
        <p:txBody>
          <a:bodyPr wrap="square" lIns="0" tIns="0" rIns="0" bIns="0" rtlCol="0" anchor="t">
            <a:spAutoFit/>
          </a:bodyPr>
          <a:lstStyle/>
          <a:p>
            <a:pPr algn="ctr">
              <a:lnSpc>
                <a:spcPts val="4513"/>
              </a:lnSpc>
            </a:pPr>
            <a:r>
              <a:rPr lang="vi-VN" sz="2400" b="1" dirty="0">
                <a:solidFill>
                  <a:srgbClr val="000000"/>
                </a:solidFill>
                <a:latin typeface="Open Sans Bold"/>
                <a:ea typeface="Open Sans Bold"/>
                <a:cs typeface="Open Sans Bold"/>
                <a:sym typeface="Open Sans Bold"/>
              </a:rPr>
              <a:t>Inelul plăcii de piept</a:t>
            </a:r>
            <a:endParaRPr lang="en-US" sz="2400" b="1" dirty="0">
              <a:solidFill>
                <a:srgbClr val="000000"/>
              </a:solidFill>
              <a:latin typeface="Open Sans Bold"/>
              <a:ea typeface="Open Sans Bold"/>
              <a:cs typeface="Open Sans Bold"/>
              <a:sym typeface="Open Sans Bold"/>
            </a:endParaRPr>
          </a:p>
        </p:txBody>
      </p:sp>
      <p:sp>
        <p:nvSpPr>
          <p:cNvPr id="35" name="TextBox 35"/>
          <p:cNvSpPr txBox="1"/>
          <p:nvPr/>
        </p:nvSpPr>
        <p:spPr>
          <a:xfrm>
            <a:off x="9205693" y="260909"/>
            <a:ext cx="3908072" cy="1770869"/>
          </a:xfrm>
          <a:prstGeom prst="rect">
            <a:avLst/>
          </a:prstGeom>
        </p:spPr>
        <p:txBody>
          <a:bodyPr lIns="0" tIns="0" rIns="0" bIns="0" rtlCol="0" anchor="t">
            <a:spAutoFit/>
          </a:bodyPr>
          <a:lstStyle/>
          <a:p>
            <a:pPr marL="428885" lvl="1" indent="-214443" algn="just">
              <a:lnSpc>
                <a:spcPts val="2781"/>
              </a:lnSpc>
              <a:buFont typeface="Arial"/>
              <a:buChar char="•"/>
            </a:pPr>
            <a:r>
              <a:rPr lang="vi-VN" sz="1986" dirty="0">
                <a:solidFill>
                  <a:srgbClr val="000000"/>
                </a:solidFill>
                <a:latin typeface="Open Sans"/>
                <a:ea typeface="Open Sans"/>
                <a:cs typeface="Open Sans"/>
                <a:sym typeface="Open Sans"/>
              </a:rPr>
              <a:t>Menține hamul de piept la locul său; pe partea exterioară se află inelul de umăr, folosit pentru legarea frâielor.</a:t>
            </a:r>
            <a:endParaRPr dirty="0"/>
          </a:p>
        </p:txBody>
      </p:sp>
      <p:sp>
        <p:nvSpPr>
          <p:cNvPr id="36" name="TextBox 36"/>
          <p:cNvSpPr txBox="1"/>
          <p:nvPr/>
        </p:nvSpPr>
        <p:spPr>
          <a:xfrm>
            <a:off x="8926882" y="9596241"/>
            <a:ext cx="4949773" cy="679673"/>
          </a:xfrm>
          <a:prstGeom prst="rect">
            <a:avLst/>
          </a:prstGeom>
        </p:spPr>
        <p:txBody>
          <a:bodyPr wrap="square" lIns="0" tIns="0" rIns="0" bIns="0" rtlCol="0" anchor="t">
            <a:spAutoFit/>
          </a:bodyPr>
          <a:lstStyle/>
          <a:p>
            <a:pPr algn="ctr">
              <a:lnSpc>
                <a:spcPts val="5270"/>
              </a:lnSpc>
            </a:pPr>
            <a:r>
              <a:rPr lang="vi-VN" sz="2000" b="1" dirty="0" smtClean="0">
                <a:solidFill>
                  <a:srgbClr val="000000"/>
                </a:solidFill>
                <a:latin typeface="Open Sans Bold"/>
                <a:ea typeface="Open Sans Bold"/>
                <a:cs typeface="Open Sans Bold"/>
                <a:sym typeface="Open Sans Bold"/>
              </a:rPr>
              <a:t>Ccureaua </a:t>
            </a:r>
            <a:r>
              <a:rPr lang="vi-VN" sz="2000" b="1" dirty="0">
                <a:solidFill>
                  <a:srgbClr val="000000"/>
                </a:solidFill>
                <a:latin typeface="Open Sans Bold"/>
                <a:ea typeface="Open Sans Bold"/>
                <a:cs typeface="Open Sans Bold"/>
                <a:sym typeface="Open Sans Bold"/>
              </a:rPr>
              <a:t>abdominală inferioară</a:t>
            </a:r>
            <a:endParaRPr lang="en-US" sz="2000" b="1" dirty="0">
              <a:solidFill>
                <a:srgbClr val="000000"/>
              </a:solidFill>
              <a:latin typeface="Open Sans Bold"/>
              <a:ea typeface="Open Sans Bold"/>
              <a:cs typeface="Open Sans Bold"/>
              <a:sym typeface="Open Sans Bold"/>
            </a:endParaRPr>
          </a:p>
        </p:txBody>
      </p:sp>
      <p:sp>
        <p:nvSpPr>
          <p:cNvPr id="37" name="TextBox 37"/>
          <p:cNvSpPr txBox="1"/>
          <p:nvPr/>
        </p:nvSpPr>
        <p:spPr>
          <a:xfrm>
            <a:off x="13876655" y="194309"/>
            <a:ext cx="3776165" cy="1769715"/>
          </a:xfrm>
          <a:prstGeom prst="rect">
            <a:avLst/>
          </a:prstGeom>
        </p:spPr>
        <p:txBody>
          <a:bodyPr lIns="0" tIns="0" rIns="0" bIns="0" rtlCol="0" anchor="t">
            <a:spAutoFit/>
          </a:bodyPr>
          <a:lstStyle/>
          <a:p>
            <a:pPr marL="357343" lvl="1" indent="-178672">
              <a:lnSpc>
                <a:spcPts val="2317"/>
              </a:lnSpc>
              <a:buFont typeface="Arial"/>
              <a:buChar char="•"/>
            </a:pPr>
            <a:r>
              <a:rPr lang="vi-VN" sz="1655" dirty="0">
                <a:solidFill>
                  <a:srgbClr val="000000"/>
                </a:solidFill>
                <a:latin typeface="Open Sans"/>
                <a:ea typeface="Open Sans"/>
                <a:cs typeface="Open Sans"/>
                <a:sym typeface="Open Sans"/>
              </a:rPr>
              <a:t>Trece peste zona șeii.</a:t>
            </a:r>
          </a:p>
          <a:p>
            <a:pPr marL="357343" lvl="1" indent="-178672">
              <a:lnSpc>
                <a:spcPts val="2317"/>
              </a:lnSpc>
              <a:buFont typeface="Arial"/>
              <a:buChar char="•"/>
            </a:pPr>
            <a:r>
              <a:rPr lang="vi-VN" sz="1655" dirty="0" smtClean="0">
                <a:solidFill>
                  <a:srgbClr val="000000"/>
                </a:solidFill>
                <a:latin typeface="Open Sans"/>
                <a:ea typeface="Open Sans"/>
                <a:cs typeface="Open Sans"/>
                <a:sym typeface="Open Sans"/>
              </a:rPr>
              <a:t>Partea </a:t>
            </a:r>
            <a:r>
              <a:rPr lang="vi-VN" sz="1655" dirty="0">
                <a:solidFill>
                  <a:srgbClr val="000000"/>
                </a:solidFill>
                <a:latin typeface="Open Sans"/>
                <a:ea typeface="Open Sans"/>
                <a:cs typeface="Open Sans"/>
                <a:sym typeface="Open Sans"/>
              </a:rPr>
              <a:t>superioară are două inele pentru ghidarea frâielor, partea inferioară, (căptușită), ține la înălțime cele două capete ale plăcii de piept.</a:t>
            </a:r>
            <a:endParaRPr lang="vi-VN" sz="1655" dirty="0">
              <a:solidFill>
                <a:srgbClr val="000000"/>
              </a:solidFill>
              <a:latin typeface="Open Sans"/>
              <a:ea typeface="Open Sans"/>
              <a:cs typeface="Open Sans"/>
              <a:sym typeface="Open Sans"/>
            </a:endParaRPr>
          </a:p>
        </p:txBody>
      </p:sp>
      <p:sp>
        <p:nvSpPr>
          <p:cNvPr id="38" name="TextBox 38"/>
          <p:cNvSpPr txBox="1"/>
          <p:nvPr/>
        </p:nvSpPr>
        <p:spPr>
          <a:xfrm>
            <a:off x="9350557" y="5706770"/>
            <a:ext cx="3763208" cy="593881"/>
          </a:xfrm>
          <a:prstGeom prst="rect">
            <a:avLst/>
          </a:prstGeom>
        </p:spPr>
        <p:txBody>
          <a:bodyPr lIns="0" tIns="0" rIns="0" bIns="0" rtlCol="0" anchor="t">
            <a:spAutoFit/>
          </a:bodyPr>
          <a:lstStyle/>
          <a:p>
            <a:pPr marL="362975" lvl="1" indent="-181488">
              <a:lnSpc>
                <a:spcPts val="2353"/>
              </a:lnSpc>
              <a:buFont typeface="Arial"/>
              <a:buChar char="•"/>
            </a:pPr>
            <a:r>
              <a:rPr lang="pt-BR" sz="1681" dirty="0">
                <a:solidFill>
                  <a:srgbClr val="000000"/>
                </a:solidFill>
                <a:latin typeface="Open Sans"/>
                <a:ea typeface="Open Sans"/>
                <a:cs typeface="Open Sans"/>
                <a:sym typeface="Open Sans"/>
              </a:rPr>
              <a:t>Partea de jos a curelei lombare, care înconjoară calul.</a:t>
            </a:r>
            <a:endParaRPr dirty="0"/>
          </a:p>
        </p:txBody>
      </p:sp>
      <p:sp>
        <p:nvSpPr>
          <p:cNvPr id="39" name="TextBox 39"/>
          <p:cNvSpPr txBox="1"/>
          <p:nvPr/>
        </p:nvSpPr>
        <p:spPr>
          <a:xfrm>
            <a:off x="89143" y="5566139"/>
            <a:ext cx="3763208" cy="1211037"/>
          </a:xfrm>
          <a:prstGeom prst="rect">
            <a:avLst/>
          </a:prstGeom>
        </p:spPr>
        <p:txBody>
          <a:bodyPr lIns="0" tIns="0" rIns="0" bIns="0" rtlCol="0" anchor="t">
            <a:spAutoFit/>
          </a:bodyPr>
          <a:lstStyle/>
          <a:p>
            <a:pPr marL="370731" lvl="1" indent="-185365">
              <a:lnSpc>
                <a:spcPts val="2403"/>
              </a:lnSpc>
              <a:buFont typeface="Arial"/>
              <a:buChar char="•"/>
            </a:pPr>
            <a:r>
              <a:rPr lang="vi-VN" sz="1717" dirty="0">
                <a:solidFill>
                  <a:srgbClr val="000000"/>
                </a:solidFill>
                <a:latin typeface="Open Sans"/>
                <a:ea typeface="Open Sans"/>
                <a:cs typeface="Open Sans"/>
                <a:sym typeface="Open Sans"/>
              </a:rPr>
              <a:t>Fixează în poziție kapa. </a:t>
            </a:r>
            <a:endParaRPr lang="en-US" sz="1717" dirty="0" smtClean="0">
              <a:solidFill>
                <a:srgbClr val="000000"/>
              </a:solidFill>
              <a:latin typeface="Open Sans"/>
              <a:ea typeface="Open Sans"/>
              <a:cs typeface="Open Sans"/>
              <a:sym typeface="Open Sans"/>
            </a:endParaRPr>
          </a:p>
          <a:p>
            <a:pPr marL="370731" lvl="1" indent="-185365">
              <a:lnSpc>
                <a:spcPts val="2403"/>
              </a:lnSpc>
              <a:buFont typeface="Arial"/>
              <a:buChar char="•"/>
            </a:pPr>
            <a:r>
              <a:rPr lang="vi-VN" sz="1717" dirty="0" smtClean="0">
                <a:solidFill>
                  <a:srgbClr val="000000"/>
                </a:solidFill>
                <a:latin typeface="Open Sans"/>
                <a:ea typeface="Open Sans"/>
                <a:cs typeface="Open Sans"/>
                <a:sym typeface="Open Sans"/>
              </a:rPr>
              <a:t>Trece </a:t>
            </a:r>
            <a:r>
              <a:rPr lang="vi-VN" sz="1717" dirty="0">
                <a:solidFill>
                  <a:srgbClr val="000000"/>
                </a:solidFill>
                <a:latin typeface="Open Sans"/>
                <a:ea typeface="Open Sans"/>
                <a:cs typeface="Open Sans"/>
                <a:sym typeface="Open Sans"/>
              </a:rPr>
              <a:t>sub coada calului și se poate conecta la inelul farmatring al capei.</a:t>
            </a:r>
            <a:endParaRPr lang="en-US" sz="1717" dirty="0">
              <a:solidFill>
                <a:srgbClr val="000000"/>
              </a:solidFill>
              <a:latin typeface="Open Sans"/>
              <a:ea typeface="Open Sans"/>
              <a:cs typeface="Open Sans"/>
              <a:sym typeface="Open Sans"/>
            </a:endParaRPr>
          </a:p>
        </p:txBody>
      </p:sp>
      <p:sp>
        <p:nvSpPr>
          <p:cNvPr id="40" name="TextBox 40"/>
          <p:cNvSpPr txBox="1"/>
          <p:nvPr/>
        </p:nvSpPr>
        <p:spPr>
          <a:xfrm>
            <a:off x="4827129" y="5505097"/>
            <a:ext cx="3763208" cy="1410194"/>
          </a:xfrm>
          <a:prstGeom prst="rect">
            <a:avLst/>
          </a:prstGeom>
        </p:spPr>
        <p:txBody>
          <a:bodyPr lIns="0" tIns="0" rIns="0" bIns="0" rtlCol="0" anchor="t">
            <a:spAutoFit/>
          </a:bodyPr>
          <a:lstStyle/>
          <a:p>
            <a:pPr marL="425727" lvl="1" indent="-212863">
              <a:lnSpc>
                <a:spcPts val="2760"/>
              </a:lnSpc>
              <a:buFont typeface="Arial"/>
              <a:buChar char="•"/>
            </a:pPr>
            <a:r>
              <a:rPr lang="vi-VN" sz="1971" dirty="0">
                <a:solidFill>
                  <a:srgbClr val="000000"/>
                </a:solidFill>
                <a:latin typeface="Open Sans"/>
                <a:ea typeface="Open Sans"/>
                <a:cs typeface="Open Sans"/>
                <a:sym typeface="Open Sans"/>
              </a:rPr>
              <a:t>Inel solid cusut în fața hamului de piept, unde se atașează lanțul de susținere sau curea de susținere.</a:t>
            </a:r>
            <a:endParaRPr lang="en-US" sz="1971" dirty="0">
              <a:solidFill>
                <a:srgbClr val="000000"/>
              </a:solidFill>
              <a:latin typeface="Open Sans"/>
              <a:ea typeface="Open Sans"/>
              <a:cs typeface="Open Sans"/>
              <a:sym typeface="Open Sans"/>
            </a:endParaRPr>
          </a:p>
        </p:txBody>
      </p:sp>
      <p:sp>
        <p:nvSpPr>
          <p:cNvPr id="41" name="Freeform 41"/>
          <p:cNvSpPr/>
          <p:nvPr/>
        </p:nvSpPr>
        <p:spPr>
          <a:xfrm>
            <a:off x="13357118" y="5273047"/>
            <a:ext cx="4930882" cy="1616918"/>
          </a:xfrm>
          <a:custGeom>
            <a:avLst/>
            <a:gdLst/>
            <a:ahLst/>
            <a:cxnLst/>
            <a:rect l="l" t="t" r="r" b="b"/>
            <a:pathLst>
              <a:path w="4930882" h="1616918">
                <a:moveTo>
                  <a:pt x="0" y="0"/>
                </a:moveTo>
                <a:lnTo>
                  <a:pt x="4930882" y="0"/>
                </a:lnTo>
                <a:lnTo>
                  <a:pt x="4930882" y="1616918"/>
                </a:lnTo>
                <a:lnTo>
                  <a:pt x="0" y="16169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2" name="TextBox 42"/>
          <p:cNvSpPr txBox="1"/>
          <p:nvPr/>
        </p:nvSpPr>
        <p:spPr>
          <a:xfrm>
            <a:off x="13357118" y="5609947"/>
            <a:ext cx="4046348" cy="1128514"/>
          </a:xfrm>
          <a:prstGeom prst="rect">
            <a:avLst/>
          </a:prstGeom>
        </p:spPr>
        <p:txBody>
          <a:bodyPr lIns="0" tIns="0" rIns="0" bIns="0" rtlCol="0" anchor="t">
            <a:spAutoFit/>
          </a:bodyPr>
          <a:lstStyle/>
          <a:p>
            <a:pPr algn="ctr">
              <a:lnSpc>
                <a:spcPts val="4412"/>
              </a:lnSpc>
              <a:spcBef>
                <a:spcPct val="0"/>
              </a:spcBef>
            </a:pPr>
            <a:r>
              <a:rPr lang="en-US" sz="4412" u="sng" spc="132" dirty="0" err="1">
                <a:solidFill>
                  <a:srgbClr val="000000"/>
                </a:solidFill>
                <a:latin typeface="League Gothic"/>
                <a:ea typeface="League Gothic"/>
                <a:cs typeface="League Gothic"/>
                <a:sym typeface="League Gothic"/>
              </a:rPr>
              <a:t>SARCINA</a:t>
            </a:r>
            <a:r>
              <a:rPr lang="en-US" sz="4412" u="sng" spc="132" dirty="0">
                <a:solidFill>
                  <a:srgbClr val="000000"/>
                </a:solidFill>
                <a:latin typeface="League Gothic"/>
                <a:ea typeface="League Gothic"/>
                <a:cs typeface="League Gothic"/>
                <a:sym typeface="League Gothic"/>
              </a:rPr>
              <a:t> DE CONTROL</a:t>
            </a:r>
          </a:p>
        </p:txBody>
      </p:sp>
      <p:sp>
        <p:nvSpPr>
          <p:cNvPr id="43" name="Freeform 43"/>
          <p:cNvSpPr/>
          <p:nvPr/>
        </p:nvSpPr>
        <p:spPr>
          <a:xfrm>
            <a:off x="12958205" y="6168603"/>
            <a:ext cx="1342125" cy="1883684"/>
          </a:xfrm>
          <a:custGeom>
            <a:avLst/>
            <a:gdLst/>
            <a:ahLst/>
            <a:cxnLst/>
            <a:rect l="l" t="t" r="r" b="b"/>
            <a:pathLst>
              <a:path w="1342125" h="1883684">
                <a:moveTo>
                  <a:pt x="0" y="0"/>
                </a:moveTo>
                <a:lnTo>
                  <a:pt x="1342125" y="0"/>
                </a:lnTo>
                <a:lnTo>
                  <a:pt x="1342125" y="1883684"/>
                </a:lnTo>
                <a:lnTo>
                  <a:pt x="0" y="1883684"/>
                </a:lnTo>
                <a:lnTo>
                  <a:pt x="0" y="0"/>
                </a:lnTo>
                <a:close/>
              </a:path>
            </a:pathLst>
          </a:custGeom>
          <a:blipFill>
            <a:blip r:embed="rId11" cstate="print">
              <a:extLst>
                <a:ext uri="{96DAC541-7B7A-43D3-8B79-37D633B846F1}">
                  <asvg:svgBlip xmlns:asvg="http://schemas.microsoft.com/office/drawing/2016/SVG/main" xmlns="" r:embed="rId13"/>
                </a:ext>
              </a:extLst>
            </a:blip>
            <a:stretch>
              <a:fillRect/>
            </a:stretch>
          </a:blipFill>
        </p:spPr>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F8EB"/>
        </a:solidFill>
        <a:effectLst/>
      </p:bgPr>
    </p:bg>
    <p:spTree>
      <p:nvGrpSpPr>
        <p:cNvPr id="1" name=""/>
        <p:cNvGrpSpPr/>
        <p:nvPr/>
      </p:nvGrpSpPr>
      <p:grpSpPr>
        <a:xfrm>
          <a:off x="0" y="0"/>
          <a:ext cx="0" cy="0"/>
          <a:chOff x="0" y="0"/>
          <a:chExt cx="0" cy="0"/>
        </a:xfrm>
      </p:grpSpPr>
      <p:sp>
        <p:nvSpPr>
          <p:cNvPr id="2" name="AutoShape 2"/>
          <p:cNvSpPr/>
          <p:nvPr/>
        </p:nvSpPr>
        <p:spPr>
          <a:xfrm>
            <a:off x="288208" y="1009650"/>
            <a:ext cx="6283411" cy="8317127"/>
          </a:xfrm>
          <a:prstGeom prst="rect">
            <a:avLst/>
          </a:prstGeom>
          <a:solidFill>
            <a:srgbClr val="81B673"/>
          </a:solidFill>
        </p:spPr>
      </p:sp>
      <p:sp>
        <p:nvSpPr>
          <p:cNvPr id="3" name="AutoShape 3"/>
          <p:cNvSpPr/>
          <p:nvPr/>
        </p:nvSpPr>
        <p:spPr>
          <a:xfrm>
            <a:off x="1028700" y="9258300"/>
            <a:ext cx="16230600" cy="38100"/>
          </a:xfrm>
          <a:prstGeom prst="rect">
            <a:avLst/>
          </a:prstGeom>
          <a:solidFill>
            <a:srgbClr val="81B673"/>
          </a:solidFill>
        </p:spPr>
      </p:sp>
      <p:sp>
        <p:nvSpPr>
          <p:cNvPr id="4" name="AutoShape 4"/>
          <p:cNvSpPr/>
          <p:nvPr/>
        </p:nvSpPr>
        <p:spPr>
          <a:xfrm>
            <a:off x="1028700" y="990600"/>
            <a:ext cx="16230600" cy="38100"/>
          </a:xfrm>
          <a:prstGeom prst="rect">
            <a:avLst/>
          </a:prstGeom>
          <a:solidFill>
            <a:srgbClr val="81B673"/>
          </a:solidFill>
        </p:spPr>
      </p:sp>
      <p:sp>
        <p:nvSpPr>
          <p:cNvPr id="5" name="Freeform 5"/>
          <p:cNvSpPr/>
          <p:nvPr/>
        </p:nvSpPr>
        <p:spPr>
          <a:xfrm>
            <a:off x="7497239" y="4472503"/>
            <a:ext cx="3293522" cy="1341995"/>
          </a:xfrm>
          <a:custGeom>
            <a:avLst/>
            <a:gdLst/>
            <a:ahLst/>
            <a:cxnLst/>
            <a:rect l="l" t="t" r="r" b="b"/>
            <a:pathLst>
              <a:path w="3293522" h="1341995">
                <a:moveTo>
                  <a:pt x="0" y="0"/>
                </a:moveTo>
                <a:lnTo>
                  <a:pt x="3293522" y="0"/>
                </a:lnTo>
                <a:lnTo>
                  <a:pt x="3293522" y="1341994"/>
                </a:lnTo>
                <a:lnTo>
                  <a:pt x="0" y="1341994"/>
                </a:lnTo>
                <a:lnTo>
                  <a:pt x="0" y="0"/>
                </a:lnTo>
                <a:close/>
              </a:path>
            </a:pathLst>
          </a:custGeom>
          <a:blipFill>
            <a:blip r:embed="rId2"/>
            <a:stretch>
              <a:fillRect t="-71018" b="-74400"/>
            </a:stretch>
          </a:blipFill>
        </p:spPr>
      </p:sp>
      <p:sp>
        <p:nvSpPr>
          <p:cNvPr id="6" name="TextBox 6"/>
          <p:cNvSpPr txBox="1"/>
          <p:nvPr/>
        </p:nvSpPr>
        <p:spPr>
          <a:xfrm>
            <a:off x="7930573" y="3172312"/>
            <a:ext cx="9328727" cy="1201419"/>
          </a:xfrm>
          <a:prstGeom prst="rect">
            <a:avLst/>
          </a:prstGeom>
        </p:spPr>
        <p:txBody>
          <a:bodyPr lIns="0" tIns="0" rIns="0" bIns="0" rtlCol="0" anchor="t">
            <a:spAutoFit/>
          </a:bodyPr>
          <a:lstStyle/>
          <a:p>
            <a:pPr marL="496571" lvl="1" indent="-248285">
              <a:lnSpc>
                <a:spcPts val="3220"/>
              </a:lnSpc>
              <a:buFont typeface="Arial"/>
              <a:buChar char="•"/>
            </a:pPr>
            <a:r>
              <a:rPr lang="en-US" sz="2300" b="1" spc="69" dirty="0">
                <a:solidFill>
                  <a:srgbClr val="010101"/>
                </a:solidFill>
                <a:latin typeface="Montserrat Bold"/>
                <a:ea typeface="Montserrat Bold"/>
                <a:cs typeface="Montserrat Bold"/>
                <a:sym typeface="Montserrat Bold"/>
              </a:rPr>
              <a:t> </a:t>
            </a:r>
            <a:r>
              <a:rPr lang="vi-VN" sz="2300" b="1" spc="69" dirty="0" smtClean="0">
                <a:solidFill>
                  <a:srgbClr val="010101"/>
                </a:solidFill>
                <a:latin typeface="Montserrat Bold"/>
                <a:ea typeface="Montserrat Bold"/>
                <a:cs typeface="Montserrat Bold"/>
                <a:sym typeface="Montserrat Bold"/>
              </a:rPr>
              <a:t>Zăbala </a:t>
            </a:r>
            <a:r>
              <a:rPr lang="vi-VN" sz="2300" b="1" spc="69" dirty="0">
                <a:solidFill>
                  <a:srgbClr val="010101"/>
                </a:solidFill>
                <a:latin typeface="Montserrat Bold"/>
                <a:ea typeface="Montserrat Bold"/>
                <a:cs typeface="Montserrat Bold"/>
                <a:sym typeface="Montserrat Bold"/>
              </a:rPr>
              <a:t>este, în general, confecționată din metal, dar astăzi nu este neobișnuit să existe zăbale din plastic sau cauciuc.</a:t>
            </a:r>
            <a:endParaRPr lang="en-US" sz="2300" b="1" spc="69" dirty="0">
              <a:solidFill>
                <a:srgbClr val="010101"/>
              </a:solidFill>
              <a:latin typeface="Montserrat Bold"/>
              <a:ea typeface="Montserrat Bold"/>
              <a:cs typeface="Montserrat Bold"/>
              <a:sym typeface="Montserrat Bold"/>
            </a:endParaRPr>
          </a:p>
        </p:txBody>
      </p:sp>
      <p:sp>
        <p:nvSpPr>
          <p:cNvPr id="7" name="TextBox 7"/>
          <p:cNvSpPr txBox="1"/>
          <p:nvPr/>
        </p:nvSpPr>
        <p:spPr>
          <a:xfrm>
            <a:off x="1028700" y="1835150"/>
            <a:ext cx="5908650" cy="5781675"/>
          </a:xfrm>
          <a:prstGeom prst="rect">
            <a:avLst/>
          </a:prstGeom>
        </p:spPr>
        <p:txBody>
          <a:bodyPr lIns="0" tIns="0" rIns="0" bIns="0" rtlCol="0" anchor="t">
            <a:spAutoFit/>
          </a:bodyPr>
          <a:lstStyle/>
          <a:p>
            <a:pPr>
              <a:lnSpc>
                <a:spcPts val="9000"/>
              </a:lnSpc>
            </a:pPr>
            <a:r>
              <a:rPr lang="vi-VN" sz="9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Tipuri de zăbală și accesorii folosite în atelaje </a:t>
            </a:r>
            <a:endParaRPr lang="en-US" sz="9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endParaRPr>
          </a:p>
        </p:txBody>
      </p:sp>
      <p:sp>
        <p:nvSpPr>
          <p:cNvPr id="8" name="TextBox 8"/>
          <p:cNvSpPr txBox="1"/>
          <p:nvPr/>
        </p:nvSpPr>
        <p:spPr>
          <a:xfrm>
            <a:off x="11065183" y="4525010"/>
            <a:ext cx="6686757" cy="1189355"/>
          </a:xfrm>
          <a:prstGeom prst="rect">
            <a:avLst/>
          </a:prstGeom>
        </p:spPr>
        <p:txBody>
          <a:bodyPr lIns="0" tIns="0" rIns="0" bIns="0" rtlCol="0" anchor="t">
            <a:spAutoFit/>
          </a:bodyPr>
          <a:lstStyle/>
          <a:p>
            <a:pPr marL="496571" lvl="1" indent="-248285">
              <a:lnSpc>
                <a:spcPts val="3220"/>
              </a:lnSpc>
              <a:buFont typeface="Arial"/>
              <a:buChar char="•"/>
            </a:pPr>
            <a:r>
              <a:rPr lang="vi-VN" sz="2300" b="1" dirty="0" smtClean="0">
                <a:solidFill>
                  <a:srgbClr val="010101"/>
                </a:solidFill>
                <a:latin typeface="Montserrat Bold"/>
                <a:ea typeface="Montserrat Bold"/>
                <a:cs typeface="Montserrat Bold"/>
                <a:sym typeface="Montserrat Bold"/>
              </a:rPr>
              <a:t>În </a:t>
            </a:r>
            <a:r>
              <a:rPr lang="vi-VN" sz="2300" b="1" dirty="0">
                <a:solidFill>
                  <a:srgbClr val="010101"/>
                </a:solidFill>
                <a:latin typeface="Montserrat Bold"/>
                <a:ea typeface="Montserrat Bold"/>
                <a:cs typeface="Montserrat Bold"/>
                <a:sym typeface="Montserrat Bold"/>
              </a:rPr>
              <a:t>tracțiunea cu atelaj, cel mai răspândit tip este zăbala cu patru inele </a:t>
            </a:r>
            <a:r>
              <a:rPr lang="en-US" sz="2300" b="1" dirty="0" smtClean="0">
                <a:solidFill>
                  <a:srgbClr val="010101"/>
                </a:solidFill>
                <a:latin typeface="Montserrat Bold"/>
                <a:ea typeface="Montserrat Bold"/>
                <a:cs typeface="Montserrat Bold"/>
                <a:sym typeface="Montserrat Bold"/>
              </a:rPr>
              <a:t>.</a:t>
            </a:r>
            <a:endParaRPr lang="en-US" sz="2300" b="1" dirty="0">
              <a:solidFill>
                <a:srgbClr val="010101"/>
              </a:solidFill>
              <a:latin typeface="Montserrat Bold"/>
              <a:ea typeface="Montserrat Bold"/>
              <a:cs typeface="Montserrat Bold"/>
              <a:sym typeface="Montserrat Bold"/>
            </a:endParaRPr>
          </a:p>
          <a:p>
            <a:pPr algn="l">
              <a:lnSpc>
                <a:spcPts val="3220"/>
              </a:lnSpc>
            </a:pPr>
            <a:endParaRPr dirty="0"/>
          </a:p>
        </p:txBody>
      </p:sp>
      <p:sp>
        <p:nvSpPr>
          <p:cNvPr id="9" name="TextBox 9"/>
          <p:cNvSpPr txBox="1"/>
          <p:nvPr/>
        </p:nvSpPr>
        <p:spPr>
          <a:xfrm>
            <a:off x="6676394" y="6105228"/>
            <a:ext cx="11075545" cy="3395160"/>
          </a:xfrm>
          <a:prstGeom prst="rect">
            <a:avLst/>
          </a:prstGeom>
        </p:spPr>
        <p:txBody>
          <a:bodyPr lIns="0" tIns="0" rIns="0" bIns="0" rtlCol="0" anchor="t">
            <a:spAutoFit/>
          </a:bodyPr>
          <a:lstStyle/>
          <a:p>
            <a:pPr marL="496852" lvl="1" indent="-248426">
              <a:lnSpc>
                <a:spcPts val="3221"/>
              </a:lnSpc>
              <a:buFont typeface="Arial"/>
              <a:buChar char="•"/>
            </a:pPr>
            <a:r>
              <a:rPr lang="vi-VN" sz="2301" b="1" dirty="0" smtClean="0">
                <a:solidFill>
                  <a:srgbClr val="010101"/>
                </a:solidFill>
                <a:latin typeface="Montserrat Bold"/>
                <a:ea typeface="Montserrat Bold"/>
                <a:cs typeface="Montserrat Bold"/>
                <a:sym typeface="Montserrat Bold"/>
              </a:rPr>
              <a:t>Forma </a:t>
            </a:r>
            <a:r>
              <a:rPr lang="vi-VN" sz="2301" b="1" dirty="0">
                <a:solidFill>
                  <a:srgbClr val="010101"/>
                </a:solidFill>
                <a:latin typeface="Montserrat Bold"/>
                <a:ea typeface="Montserrat Bold"/>
                <a:cs typeface="Montserrat Bold"/>
                <a:sym typeface="Montserrat Bold"/>
              </a:rPr>
              <a:t>sa caracteristică este cilindrică, cu o singură îndoire și îngroșare spre exterior din centru; la capete se află găuri în care se fixează inelele zăbalei.</a:t>
            </a:r>
          </a:p>
          <a:p>
            <a:pPr marL="496852" lvl="1" indent="-248426">
              <a:lnSpc>
                <a:spcPts val="3221"/>
              </a:lnSpc>
              <a:buFont typeface="Arial"/>
              <a:buChar char="•"/>
            </a:pPr>
            <a:r>
              <a:rPr lang="vi-VN" sz="2301" b="1" dirty="0" smtClean="0">
                <a:solidFill>
                  <a:srgbClr val="010101"/>
                </a:solidFill>
                <a:latin typeface="Montserrat Bold"/>
                <a:ea typeface="Montserrat Bold"/>
                <a:cs typeface="Montserrat Bold"/>
                <a:sym typeface="Montserrat Bold"/>
              </a:rPr>
              <a:t>Inelele </a:t>
            </a:r>
            <a:r>
              <a:rPr lang="vi-VN" sz="2301" b="1" dirty="0">
                <a:solidFill>
                  <a:srgbClr val="010101"/>
                </a:solidFill>
                <a:latin typeface="Montserrat Bold"/>
                <a:ea typeface="Montserrat Bold"/>
                <a:cs typeface="Montserrat Bold"/>
                <a:sym typeface="Montserrat Bold"/>
              </a:rPr>
              <a:t>se atașează la curea de obraz, iar inelele zăbalei se prind de frâu.</a:t>
            </a:r>
          </a:p>
          <a:p>
            <a:pPr marL="496852" lvl="1" indent="-248426">
              <a:lnSpc>
                <a:spcPts val="3221"/>
              </a:lnSpc>
              <a:buFont typeface="Arial"/>
              <a:buChar char="•"/>
            </a:pPr>
            <a:r>
              <a:rPr lang="vi-VN" sz="2301" b="1" dirty="0" smtClean="0">
                <a:solidFill>
                  <a:srgbClr val="010101"/>
                </a:solidFill>
                <a:latin typeface="Montserrat Bold"/>
                <a:ea typeface="Montserrat Bold"/>
                <a:cs typeface="Montserrat Bold"/>
                <a:sym typeface="Montserrat Bold"/>
              </a:rPr>
              <a:t>Această </a:t>
            </a:r>
            <a:r>
              <a:rPr lang="vi-VN" sz="2301" b="1" dirty="0">
                <a:solidFill>
                  <a:srgbClr val="010101"/>
                </a:solidFill>
                <a:latin typeface="Montserrat Bold"/>
                <a:ea typeface="Montserrat Bold"/>
                <a:cs typeface="Montserrat Bold"/>
                <a:sym typeface="Montserrat Bold"/>
              </a:rPr>
              <a:t>soluție permite o libertate mare de mișcare a zăbalei, oferind vizitiului posibilitatea de a aplica ajutoare fine prin frâu.</a:t>
            </a:r>
          </a:p>
          <a:p>
            <a:pPr algn="ctr">
              <a:lnSpc>
                <a:spcPts val="4762"/>
              </a:lnSpc>
            </a:pPr>
            <a:endParaRPr dirty="0"/>
          </a:p>
        </p:txBody>
      </p:sp>
      <p:sp>
        <p:nvSpPr>
          <p:cNvPr id="10" name="TextBox 10"/>
          <p:cNvSpPr txBox="1"/>
          <p:nvPr/>
        </p:nvSpPr>
        <p:spPr>
          <a:xfrm>
            <a:off x="10892010" y="1432112"/>
            <a:ext cx="3405853" cy="1013098"/>
          </a:xfrm>
          <a:prstGeom prst="rect">
            <a:avLst/>
          </a:prstGeom>
        </p:spPr>
        <p:txBody>
          <a:bodyPr lIns="0" tIns="0" rIns="0" bIns="0" rtlCol="0" anchor="t">
            <a:spAutoFit/>
          </a:bodyPr>
          <a:lstStyle/>
          <a:p>
            <a:pPr algn="ctr">
              <a:lnSpc>
                <a:spcPts val="7943"/>
              </a:lnSpc>
            </a:pPr>
            <a:r>
              <a:rPr lang="vi-VN" sz="8189" spc="-270" dirty="0" smtClean="0">
                <a:gradFill>
                  <a:gsLst>
                    <a:gs pos="0">
                      <a:srgbClr val="000000">
                        <a:alpha val="100000"/>
                      </a:srgbClr>
                    </a:gs>
                    <a:gs pos="100000">
                      <a:srgbClr val="C89116">
                        <a:alpha val="100000"/>
                      </a:srgbClr>
                    </a:gs>
                  </a:gsLst>
                  <a:lin ang="0"/>
                </a:gradFill>
                <a:latin typeface="Distillery Strong"/>
                <a:ea typeface="Distillery Strong"/>
                <a:cs typeface="Distillery Strong"/>
                <a:sym typeface="Distillery Strong"/>
              </a:rPr>
              <a:t>Zăbala</a:t>
            </a:r>
            <a:endParaRPr lang="en-US" sz="8189" spc="-270" dirty="0">
              <a:gradFill>
                <a:gsLst>
                  <a:gs pos="0">
                    <a:srgbClr val="000000">
                      <a:alpha val="100000"/>
                    </a:srgbClr>
                  </a:gs>
                  <a:gs pos="100000">
                    <a:srgbClr val="C89116">
                      <a:alpha val="100000"/>
                    </a:srgbClr>
                  </a:gs>
                </a:gsLst>
                <a:lin ang="0"/>
              </a:gradFill>
              <a:latin typeface="Distillery Strong"/>
              <a:ea typeface="Distillery Strong"/>
              <a:cs typeface="Distillery Strong"/>
              <a:sym typeface="Distillery Strong"/>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F8EB"/>
        </a:solidFill>
        <a:effectLst/>
      </p:bgPr>
    </p:bg>
    <p:spTree>
      <p:nvGrpSpPr>
        <p:cNvPr id="1" name=""/>
        <p:cNvGrpSpPr/>
        <p:nvPr/>
      </p:nvGrpSpPr>
      <p:grpSpPr>
        <a:xfrm>
          <a:off x="0" y="0"/>
          <a:ext cx="0" cy="0"/>
          <a:chOff x="0" y="0"/>
          <a:chExt cx="0" cy="0"/>
        </a:xfrm>
      </p:grpSpPr>
      <p:sp>
        <p:nvSpPr>
          <p:cNvPr id="2" name="AutoShape 2"/>
          <p:cNvSpPr/>
          <p:nvPr/>
        </p:nvSpPr>
        <p:spPr>
          <a:xfrm>
            <a:off x="334919" y="1028700"/>
            <a:ext cx="6283411" cy="8317127"/>
          </a:xfrm>
          <a:prstGeom prst="rect">
            <a:avLst/>
          </a:prstGeom>
          <a:solidFill>
            <a:srgbClr val="81B673"/>
          </a:solidFill>
        </p:spPr>
      </p:sp>
      <p:sp>
        <p:nvSpPr>
          <p:cNvPr id="3" name="AutoShape 3"/>
          <p:cNvSpPr/>
          <p:nvPr/>
        </p:nvSpPr>
        <p:spPr>
          <a:xfrm>
            <a:off x="1028700" y="990600"/>
            <a:ext cx="16230600" cy="38100"/>
          </a:xfrm>
          <a:prstGeom prst="rect">
            <a:avLst/>
          </a:prstGeom>
          <a:solidFill>
            <a:srgbClr val="81B673"/>
          </a:solidFill>
        </p:spPr>
      </p:sp>
      <p:sp>
        <p:nvSpPr>
          <p:cNvPr id="4" name="Freeform 4"/>
          <p:cNvSpPr/>
          <p:nvPr/>
        </p:nvSpPr>
        <p:spPr>
          <a:xfrm>
            <a:off x="5729579" y="2771112"/>
            <a:ext cx="5435919" cy="4076939"/>
          </a:xfrm>
          <a:custGeom>
            <a:avLst/>
            <a:gdLst/>
            <a:ahLst/>
            <a:cxnLst/>
            <a:rect l="l" t="t" r="r" b="b"/>
            <a:pathLst>
              <a:path w="5435919" h="4076939">
                <a:moveTo>
                  <a:pt x="0" y="0"/>
                </a:moveTo>
                <a:lnTo>
                  <a:pt x="5435918" y="0"/>
                </a:lnTo>
                <a:lnTo>
                  <a:pt x="5435918" y="4076939"/>
                </a:lnTo>
                <a:lnTo>
                  <a:pt x="0" y="4076939"/>
                </a:lnTo>
                <a:lnTo>
                  <a:pt x="0" y="0"/>
                </a:lnTo>
                <a:close/>
              </a:path>
            </a:pathLst>
          </a:custGeom>
          <a:blipFill>
            <a:blip r:embed="rId2"/>
            <a:stretch>
              <a:fillRect/>
            </a:stretch>
          </a:blipFill>
        </p:spPr>
      </p:sp>
      <p:sp>
        <p:nvSpPr>
          <p:cNvPr id="5" name="TextBox 5"/>
          <p:cNvSpPr txBox="1"/>
          <p:nvPr/>
        </p:nvSpPr>
        <p:spPr>
          <a:xfrm>
            <a:off x="9287541" y="5095875"/>
            <a:ext cx="8300015" cy="3662862"/>
          </a:xfrm>
          <a:prstGeom prst="rect">
            <a:avLst/>
          </a:prstGeom>
        </p:spPr>
        <p:txBody>
          <a:bodyPr lIns="0" tIns="0" rIns="0" bIns="0" rtlCol="0" anchor="t">
            <a:spAutoFit/>
          </a:bodyPr>
          <a:lstStyle/>
          <a:p>
            <a:pPr marL="496571" lvl="1" indent="-248285">
              <a:lnSpc>
                <a:spcPts val="3220"/>
              </a:lnSpc>
              <a:buFont typeface="Arial"/>
              <a:buChar char="•"/>
            </a:pPr>
            <a:r>
              <a:rPr lang="vi-VN" sz="2300" b="1" spc="69" dirty="0" smtClean="0">
                <a:solidFill>
                  <a:srgbClr val="010101"/>
                </a:solidFill>
                <a:latin typeface="Montserrat Bold"/>
                <a:ea typeface="Montserrat Bold"/>
                <a:cs typeface="Montserrat Bold"/>
                <a:sym typeface="Montserrat Bold"/>
              </a:rPr>
              <a:t>Este </a:t>
            </a:r>
            <a:r>
              <a:rPr lang="vi-VN" sz="2300" b="1" spc="69" dirty="0">
                <a:solidFill>
                  <a:srgbClr val="010101"/>
                </a:solidFill>
                <a:latin typeface="Montserrat Bold"/>
                <a:ea typeface="Montserrat Bold"/>
                <a:cs typeface="Montserrat Bold"/>
                <a:sym typeface="Montserrat Bold"/>
              </a:rPr>
              <a:t>un accesoriu indispensabil pentru conducerea sigură a calului.</a:t>
            </a:r>
          </a:p>
          <a:p>
            <a:pPr marL="496571" lvl="1" indent="-248285">
              <a:lnSpc>
                <a:spcPts val="3220"/>
              </a:lnSpc>
              <a:buFont typeface="Arial"/>
              <a:buChar char="•"/>
            </a:pPr>
            <a:r>
              <a:rPr lang="vi-VN" sz="2300" b="1" spc="69" dirty="0" smtClean="0">
                <a:solidFill>
                  <a:srgbClr val="010101"/>
                </a:solidFill>
                <a:latin typeface="Montserrat Bold"/>
                <a:ea typeface="Montserrat Bold"/>
                <a:cs typeface="Montserrat Bold"/>
                <a:sym typeface="Montserrat Bold"/>
              </a:rPr>
              <a:t>Are </a:t>
            </a:r>
            <a:r>
              <a:rPr lang="vi-VN" sz="2300" b="1" spc="69" dirty="0">
                <a:solidFill>
                  <a:srgbClr val="010101"/>
                </a:solidFill>
                <a:latin typeface="Montserrat Bold"/>
                <a:ea typeface="Montserrat Bold"/>
                <a:cs typeface="Montserrat Bold"/>
                <a:sym typeface="Montserrat Bold"/>
              </a:rPr>
              <a:t>două părți: mânerul și curea de lovire, unite printr-o piesă rotativă.</a:t>
            </a:r>
          </a:p>
          <a:p>
            <a:pPr marL="496571" lvl="1" indent="-248285">
              <a:lnSpc>
                <a:spcPts val="3220"/>
              </a:lnSpc>
              <a:buFont typeface="Arial"/>
              <a:buChar char="•"/>
            </a:pPr>
            <a:r>
              <a:rPr lang="vi-VN" sz="2300" b="1" spc="69" dirty="0" smtClean="0">
                <a:solidFill>
                  <a:srgbClr val="010101"/>
                </a:solidFill>
                <a:latin typeface="Montserrat Bold"/>
                <a:ea typeface="Montserrat Bold"/>
                <a:cs typeface="Montserrat Bold"/>
                <a:sym typeface="Montserrat Bold"/>
              </a:rPr>
              <a:t>Materialele </a:t>
            </a:r>
            <a:r>
              <a:rPr lang="vi-VN" sz="2300" b="1" spc="69" dirty="0">
                <a:solidFill>
                  <a:srgbClr val="010101"/>
                </a:solidFill>
                <a:latin typeface="Montserrat Bold"/>
                <a:ea typeface="Montserrat Bold"/>
                <a:cs typeface="Montserrat Bold"/>
                <a:sym typeface="Montserrat Bold"/>
              </a:rPr>
              <a:t>mânerului pot fi: lemn de nuc, trestie, trestie întărită cu sârmă de oțel, diverse materiale plastice sau fibră de sticlă.</a:t>
            </a:r>
          </a:p>
          <a:p>
            <a:pPr marL="496571" lvl="1" indent="-248285">
              <a:lnSpc>
                <a:spcPts val="3220"/>
              </a:lnSpc>
              <a:buFont typeface="Arial"/>
              <a:buChar char="•"/>
            </a:pPr>
            <a:r>
              <a:rPr lang="vi-VN" sz="2300" b="1" spc="69" dirty="0" smtClean="0">
                <a:solidFill>
                  <a:srgbClr val="010101"/>
                </a:solidFill>
                <a:latin typeface="Montserrat Bold"/>
                <a:ea typeface="Montserrat Bold"/>
                <a:cs typeface="Montserrat Bold"/>
                <a:sym typeface="Montserrat Bold"/>
              </a:rPr>
              <a:t>Culoarea </a:t>
            </a:r>
            <a:r>
              <a:rPr lang="vi-VN" sz="2300" b="1" spc="69" dirty="0">
                <a:solidFill>
                  <a:srgbClr val="010101"/>
                </a:solidFill>
                <a:latin typeface="Montserrat Bold"/>
                <a:ea typeface="Montserrat Bold"/>
                <a:cs typeface="Montserrat Bold"/>
                <a:sym typeface="Montserrat Bold"/>
              </a:rPr>
              <a:t>biciului trebuie să fie în armonie cu culoarea trăsurii și a hamului.</a:t>
            </a:r>
            <a:endParaRPr lang="vi-VN" sz="2300" b="1" spc="69" dirty="0">
              <a:solidFill>
                <a:srgbClr val="010101"/>
              </a:solidFill>
              <a:latin typeface="Montserrat Bold"/>
              <a:ea typeface="Montserrat Bold"/>
              <a:cs typeface="Montserrat Bold"/>
              <a:sym typeface="Montserrat Bold"/>
            </a:endParaRPr>
          </a:p>
        </p:txBody>
      </p:sp>
      <p:sp>
        <p:nvSpPr>
          <p:cNvPr id="6" name="TextBox 6"/>
          <p:cNvSpPr txBox="1"/>
          <p:nvPr/>
        </p:nvSpPr>
        <p:spPr>
          <a:xfrm>
            <a:off x="1028700" y="1835150"/>
            <a:ext cx="5908650" cy="5781675"/>
          </a:xfrm>
          <a:prstGeom prst="rect">
            <a:avLst/>
          </a:prstGeom>
        </p:spPr>
        <p:txBody>
          <a:bodyPr lIns="0" tIns="0" rIns="0" bIns="0" rtlCol="0" anchor="t">
            <a:spAutoFit/>
          </a:bodyPr>
          <a:lstStyle/>
          <a:p>
            <a:pPr>
              <a:lnSpc>
                <a:spcPts val="9000"/>
              </a:lnSpc>
            </a:pPr>
            <a:r>
              <a:rPr lang="vi-VN" sz="9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Tipuri de zăbală și accesorii folosite în atelaje </a:t>
            </a:r>
            <a:endParaRPr lang="vi-VN" sz="9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endParaRPr>
          </a:p>
        </p:txBody>
      </p:sp>
      <p:sp>
        <p:nvSpPr>
          <p:cNvPr id="7" name="TextBox 7"/>
          <p:cNvSpPr txBox="1"/>
          <p:nvPr/>
        </p:nvSpPr>
        <p:spPr>
          <a:xfrm>
            <a:off x="9940656" y="1228725"/>
            <a:ext cx="6044104" cy="1166986"/>
          </a:xfrm>
          <a:prstGeom prst="rect">
            <a:avLst/>
          </a:prstGeom>
        </p:spPr>
        <p:txBody>
          <a:bodyPr wrap="square" lIns="0" tIns="0" rIns="0" bIns="0" rtlCol="0" anchor="t">
            <a:spAutoFit/>
          </a:bodyPr>
          <a:lstStyle/>
          <a:p>
            <a:pPr algn="ctr">
              <a:lnSpc>
                <a:spcPts val="9110"/>
              </a:lnSpc>
            </a:pPr>
            <a:r>
              <a:rPr lang="en-US" sz="9392" spc="-309" dirty="0" err="1" smtClean="0">
                <a:gradFill>
                  <a:gsLst>
                    <a:gs pos="0">
                      <a:srgbClr val="000000">
                        <a:alpha val="100000"/>
                      </a:srgbClr>
                    </a:gs>
                    <a:gs pos="100000">
                      <a:srgbClr val="C89116">
                        <a:alpha val="100000"/>
                      </a:srgbClr>
                    </a:gs>
                  </a:gsLst>
                  <a:lin ang="0"/>
                </a:gradFill>
                <a:latin typeface="Distillery Strong"/>
                <a:ea typeface="Distillery Strong"/>
                <a:cs typeface="Distillery Strong"/>
                <a:sym typeface="Distillery Strong"/>
              </a:rPr>
              <a:t>Bici</a:t>
            </a:r>
            <a:endParaRPr lang="en-US" sz="9392" spc="-309" dirty="0">
              <a:gradFill>
                <a:gsLst>
                  <a:gs pos="0">
                    <a:srgbClr val="000000">
                      <a:alpha val="100000"/>
                    </a:srgbClr>
                  </a:gs>
                  <a:gs pos="100000">
                    <a:srgbClr val="C89116">
                      <a:alpha val="100000"/>
                    </a:srgbClr>
                  </a:gs>
                </a:gsLst>
                <a:lin ang="0"/>
              </a:gradFill>
              <a:latin typeface="Distillery Strong"/>
              <a:ea typeface="Distillery Strong"/>
              <a:cs typeface="Distillery Strong"/>
              <a:sym typeface="Distillery Strong"/>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F8EB"/>
        </a:solidFill>
        <a:effectLst/>
      </p:bgPr>
    </p:bg>
    <p:spTree>
      <p:nvGrpSpPr>
        <p:cNvPr id="1" name=""/>
        <p:cNvGrpSpPr/>
        <p:nvPr/>
      </p:nvGrpSpPr>
      <p:grpSpPr>
        <a:xfrm>
          <a:off x="0" y="0"/>
          <a:ext cx="0" cy="0"/>
          <a:chOff x="0" y="0"/>
          <a:chExt cx="0" cy="0"/>
        </a:xfrm>
      </p:grpSpPr>
      <p:sp>
        <p:nvSpPr>
          <p:cNvPr id="2" name="AutoShape 2"/>
          <p:cNvSpPr/>
          <p:nvPr/>
        </p:nvSpPr>
        <p:spPr>
          <a:xfrm>
            <a:off x="1172241" y="943177"/>
            <a:ext cx="16087059" cy="56948"/>
          </a:xfrm>
          <a:prstGeom prst="rect">
            <a:avLst/>
          </a:prstGeom>
          <a:solidFill>
            <a:srgbClr val="81B673"/>
          </a:solidFill>
        </p:spPr>
      </p:sp>
      <p:sp>
        <p:nvSpPr>
          <p:cNvPr id="3" name="Freeform 3"/>
          <p:cNvSpPr/>
          <p:nvPr/>
        </p:nvSpPr>
        <p:spPr>
          <a:xfrm>
            <a:off x="12812602" y="7334037"/>
            <a:ext cx="5123656" cy="2690225"/>
          </a:xfrm>
          <a:custGeom>
            <a:avLst/>
            <a:gdLst/>
            <a:ahLst/>
            <a:cxnLst/>
            <a:rect l="l" t="t" r="r" b="b"/>
            <a:pathLst>
              <a:path w="5123656" h="2690225">
                <a:moveTo>
                  <a:pt x="0" y="0"/>
                </a:moveTo>
                <a:lnTo>
                  <a:pt x="5123656" y="0"/>
                </a:lnTo>
                <a:lnTo>
                  <a:pt x="5123656" y="2690225"/>
                </a:lnTo>
                <a:lnTo>
                  <a:pt x="0" y="2690225"/>
                </a:lnTo>
                <a:lnTo>
                  <a:pt x="0" y="0"/>
                </a:lnTo>
                <a:close/>
              </a:path>
            </a:pathLst>
          </a:custGeom>
          <a:blipFill>
            <a:blip r:embed="rId2"/>
            <a:stretch>
              <a:fillRect/>
            </a:stretch>
          </a:blipFill>
        </p:spPr>
      </p:sp>
      <p:sp>
        <p:nvSpPr>
          <p:cNvPr id="4" name="AutoShape 4"/>
          <p:cNvSpPr/>
          <p:nvPr/>
        </p:nvSpPr>
        <p:spPr>
          <a:xfrm>
            <a:off x="216092" y="1028700"/>
            <a:ext cx="6283411" cy="8317127"/>
          </a:xfrm>
          <a:prstGeom prst="rect">
            <a:avLst/>
          </a:prstGeom>
          <a:solidFill>
            <a:srgbClr val="81B673"/>
          </a:solidFill>
        </p:spPr>
      </p:sp>
      <p:sp>
        <p:nvSpPr>
          <p:cNvPr id="5" name="TextBox 5"/>
          <p:cNvSpPr txBox="1"/>
          <p:nvPr/>
        </p:nvSpPr>
        <p:spPr>
          <a:xfrm>
            <a:off x="1028700" y="1835150"/>
            <a:ext cx="5908650" cy="5781675"/>
          </a:xfrm>
          <a:prstGeom prst="rect">
            <a:avLst/>
          </a:prstGeom>
        </p:spPr>
        <p:txBody>
          <a:bodyPr lIns="0" tIns="0" rIns="0" bIns="0" rtlCol="0" anchor="t">
            <a:spAutoFit/>
          </a:bodyPr>
          <a:lstStyle/>
          <a:p>
            <a:pPr>
              <a:lnSpc>
                <a:spcPts val="9000"/>
              </a:lnSpc>
            </a:pPr>
            <a:r>
              <a:rPr lang="vi-VN" sz="9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Tipuri de zăbală și accesorii folosite în atelaje </a:t>
            </a:r>
            <a:endParaRPr lang="vi-VN" sz="9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endParaRPr>
          </a:p>
        </p:txBody>
      </p:sp>
      <p:sp>
        <p:nvSpPr>
          <p:cNvPr id="7" name="TextBox 7"/>
          <p:cNvSpPr txBox="1"/>
          <p:nvPr/>
        </p:nvSpPr>
        <p:spPr>
          <a:xfrm>
            <a:off x="6780686" y="2571726"/>
            <a:ext cx="11025249" cy="5045099"/>
          </a:xfrm>
          <a:prstGeom prst="rect">
            <a:avLst/>
          </a:prstGeom>
        </p:spPr>
        <p:txBody>
          <a:bodyPr lIns="0" tIns="0" rIns="0" bIns="0" rtlCol="0" anchor="t">
            <a:spAutoFit/>
          </a:bodyPr>
          <a:lstStyle/>
          <a:p>
            <a:pPr>
              <a:lnSpc>
                <a:spcPts val="3567"/>
              </a:lnSpc>
              <a:spcBef>
                <a:spcPct val="0"/>
              </a:spcBef>
            </a:pPr>
            <a:r>
              <a:rPr lang="vi-VN" sz="2547" b="1" dirty="0">
                <a:solidFill>
                  <a:srgbClr val="010101"/>
                </a:solidFill>
                <a:latin typeface="Open Sans Bold"/>
                <a:ea typeface="Open Sans Bold"/>
                <a:cs typeface="Open Sans Bold"/>
                <a:sym typeface="Open Sans Bold"/>
              </a:rPr>
              <a:t>•	Sunt folosite pentru decorarea hamului, incluzând catarame, verete și ornamente.</a:t>
            </a:r>
          </a:p>
          <a:p>
            <a:pPr>
              <a:lnSpc>
                <a:spcPts val="3567"/>
              </a:lnSpc>
              <a:spcBef>
                <a:spcPct val="0"/>
              </a:spcBef>
            </a:pPr>
            <a:r>
              <a:rPr lang="vi-VN" sz="2547" b="1" dirty="0">
                <a:solidFill>
                  <a:srgbClr val="010101"/>
                </a:solidFill>
                <a:latin typeface="Open Sans Bold"/>
                <a:ea typeface="Open Sans Bold"/>
                <a:cs typeface="Open Sans Bold"/>
                <a:sym typeface="Open Sans Bold"/>
              </a:rPr>
              <a:t>•	După poziție, ornamentele pot fi: ornament frontal, ornament pentru obraz sau urechi, ornament lateral și ornament pentru flancuri.</a:t>
            </a:r>
          </a:p>
          <a:p>
            <a:pPr>
              <a:lnSpc>
                <a:spcPts val="3567"/>
              </a:lnSpc>
              <a:spcBef>
                <a:spcPct val="0"/>
              </a:spcBef>
            </a:pPr>
            <a:r>
              <a:rPr lang="vi-VN" sz="2547" b="1" dirty="0">
                <a:solidFill>
                  <a:srgbClr val="010101"/>
                </a:solidFill>
                <a:latin typeface="Open Sans Bold"/>
                <a:ea typeface="Open Sans Bold"/>
                <a:cs typeface="Open Sans Bold"/>
                <a:sym typeface="Open Sans Bold"/>
              </a:rPr>
              <a:t>•	Pe căpăstrul calului se pot atașa două ornamente pentru urechi și unul frontal. Pe ham se fixează ornamentul mic pentru flancuri, atașat la curea de umăr sau lombară, iar cel mai mare ornament lateral se suspendă între curea lombară și martingală. La un ham pentru un singur cal, ornamentele apar pe ambele părți; la tracțiunea mai multor cai, se folosesc doar pe partea exterioară.</a:t>
            </a:r>
            <a:endParaRPr lang="vi-VN" sz="2547" b="1" dirty="0">
              <a:solidFill>
                <a:srgbClr val="010101"/>
              </a:solidFill>
              <a:latin typeface="Open Sans Bold"/>
              <a:ea typeface="Open Sans Bold"/>
              <a:cs typeface="Open Sans Bold"/>
              <a:sym typeface="Open Sans Bold"/>
            </a:endParaRPr>
          </a:p>
        </p:txBody>
      </p:sp>
      <p:sp>
        <p:nvSpPr>
          <p:cNvPr id="8" name="TextBox 8"/>
          <p:cNvSpPr txBox="1"/>
          <p:nvPr/>
        </p:nvSpPr>
        <p:spPr>
          <a:xfrm>
            <a:off x="9573629" y="1087823"/>
            <a:ext cx="5386082" cy="974626"/>
          </a:xfrm>
          <a:prstGeom prst="rect">
            <a:avLst/>
          </a:prstGeom>
        </p:spPr>
        <p:txBody>
          <a:bodyPr lIns="0" tIns="0" rIns="0" bIns="0" rtlCol="0" anchor="t">
            <a:spAutoFit/>
          </a:bodyPr>
          <a:lstStyle/>
          <a:p>
            <a:pPr algn="ctr">
              <a:lnSpc>
                <a:spcPts val="7625"/>
              </a:lnSpc>
            </a:pPr>
            <a:r>
              <a:rPr lang="en-US" sz="7861" spc="-259" dirty="0" err="1" smtClean="0">
                <a:gradFill>
                  <a:gsLst>
                    <a:gs pos="0">
                      <a:srgbClr val="000000">
                        <a:alpha val="100000"/>
                      </a:srgbClr>
                    </a:gs>
                    <a:gs pos="100000">
                      <a:srgbClr val="C89116">
                        <a:alpha val="100000"/>
                      </a:srgbClr>
                    </a:gs>
                  </a:gsLst>
                  <a:lin ang="0"/>
                </a:gradFill>
                <a:latin typeface="Distillery Strong"/>
                <a:ea typeface="Distillery Strong"/>
                <a:cs typeface="Distillery Strong"/>
                <a:sym typeface="Distillery Strong"/>
              </a:rPr>
              <a:t>Ornamente</a:t>
            </a:r>
            <a:r>
              <a:rPr lang="en-US" sz="7861" spc="-259" dirty="0" smtClean="0">
                <a:gradFill>
                  <a:gsLst>
                    <a:gs pos="0">
                      <a:srgbClr val="000000">
                        <a:alpha val="100000"/>
                      </a:srgbClr>
                    </a:gs>
                    <a:gs pos="100000">
                      <a:srgbClr val="C89116">
                        <a:alpha val="100000"/>
                      </a:srgbClr>
                    </a:gs>
                  </a:gsLst>
                  <a:lin ang="0"/>
                </a:gradFill>
                <a:latin typeface="Distillery Strong"/>
                <a:ea typeface="Distillery Strong"/>
                <a:cs typeface="Distillery Strong"/>
                <a:sym typeface="Distillery Strong"/>
              </a:rPr>
              <a:t> </a:t>
            </a:r>
            <a:endParaRPr lang="en-US" sz="7861" spc="-259" dirty="0">
              <a:gradFill>
                <a:gsLst>
                  <a:gs pos="0">
                    <a:srgbClr val="000000">
                      <a:alpha val="100000"/>
                    </a:srgbClr>
                  </a:gs>
                  <a:gs pos="100000">
                    <a:srgbClr val="C89116">
                      <a:alpha val="100000"/>
                    </a:srgbClr>
                  </a:gs>
                </a:gsLst>
                <a:lin ang="0"/>
              </a:gradFill>
              <a:latin typeface="Distillery Strong"/>
              <a:ea typeface="Distillery Strong"/>
              <a:cs typeface="Distillery Strong"/>
              <a:sym typeface="Distillery Strong"/>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F8EB"/>
        </a:solidFill>
        <a:effectLst/>
      </p:bgPr>
    </p:bg>
    <p:spTree>
      <p:nvGrpSpPr>
        <p:cNvPr id="1" name=""/>
        <p:cNvGrpSpPr/>
        <p:nvPr/>
      </p:nvGrpSpPr>
      <p:grpSpPr>
        <a:xfrm>
          <a:off x="0" y="0"/>
          <a:ext cx="0" cy="0"/>
          <a:chOff x="0" y="0"/>
          <a:chExt cx="0" cy="0"/>
        </a:xfrm>
      </p:grpSpPr>
      <p:sp>
        <p:nvSpPr>
          <p:cNvPr id="2" name="AutoShape 2"/>
          <p:cNvSpPr/>
          <p:nvPr/>
        </p:nvSpPr>
        <p:spPr>
          <a:xfrm>
            <a:off x="8167634" y="2227454"/>
            <a:ext cx="9546212" cy="5053865"/>
          </a:xfrm>
          <a:prstGeom prst="rect">
            <a:avLst/>
          </a:prstGeom>
          <a:solidFill>
            <a:srgbClr val="81B673"/>
          </a:solidFill>
        </p:spPr>
      </p:sp>
      <p:sp>
        <p:nvSpPr>
          <p:cNvPr id="3" name="AutoShape 3"/>
          <p:cNvSpPr/>
          <p:nvPr/>
        </p:nvSpPr>
        <p:spPr>
          <a:xfrm>
            <a:off x="1028700" y="9258300"/>
            <a:ext cx="16230600" cy="38100"/>
          </a:xfrm>
          <a:prstGeom prst="rect">
            <a:avLst/>
          </a:prstGeom>
          <a:solidFill>
            <a:srgbClr val="81B673"/>
          </a:solidFill>
        </p:spPr>
      </p:sp>
      <p:sp>
        <p:nvSpPr>
          <p:cNvPr id="4" name="AutoShape 4"/>
          <p:cNvSpPr/>
          <p:nvPr/>
        </p:nvSpPr>
        <p:spPr>
          <a:xfrm>
            <a:off x="1028700" y="990600"/>
            <a:ext cx="16230600" cy="38100"/>
          </a:xfrm>
          <a:prstGeom prst="rect">
            <a:avLst/>
          </a:prstGeom>
          <a:solidFill>
            <a:srgbClr val="81B673"/>
          </a:solidFill>
        </p:spPr>
      </p:sp>
      <p:sp>
        <p:nvSpPr>
          <p:cNvPr id="5" name="TextBox 5"/>
          <p:cNvSpPr txBox="1"/>
          <p:nvPr/>
        </p:nvSpPr>
        <p:spPr>
          <a:xfrm>
            <a:off x="8167634" y="2391665"/>
            <a:ext cx="9091666" cy="4695860"/>
          </a:xfrm>
          <a:prstGeom prst="rect">
            <a:avLst/>
          </a:prstGeom>
        </p:spPr>
        <p:txBody>
          <a:bodyPr lIns="0" tIns="0" rIns="0" bIns="0" rtlCol="0" anchor="t">
            <a:spAutoFit/>
          </a:bodyPr>
          <a:lstStyle/>
          <a:p>
            <a:pPr marL="647404" lvl="1" indent="-323702" algn="just">
              <a:lnSpc>
                <a:spcPts val="4198"/>
              </a:lnSpc>
              <a:buFont typeface="Arial"/>
              <a:buChar char="•"/>
            </a:pPr>
            <a:r>
              <a:rPr lang="en-US" sz="2998" b="1" u="none" strike="noStrike">
                <a:solidFill>
                  <a:srgbClr val="000000"/>
                </a:solidFill>
                <a:latin typeface="Cardo Bold"/>
                <a:ea typeface="Cardo Bold"/>
                <a:cs typeface="Cardo Bold"/>
                <a:sym typeface="Cardo Bold"/>
              </a:rPr>
              <a:t>Ostorhegyes - Hecker Walter, Palágyi Béla</a:t>
            </a:r>
          </a:p>
          <a:p>
            <a:pPr marL="647404" lvl="1" indent="-323702" algn="just">
              <a:lnSpc>
                <a:spcPts val="4198"/>
              </a:lnSpc>
              <a:buFont typeface="Arial"/>
              <a:buChar char="•"/>
            </a:pPr>
            <a:r>
              <a:rPr lang="en-US" sz="2998" b="1" u="none" strike="noStrike">
                <a:solidFill>
                  <a:srgbClr val="000000"/>
                </a:solidFill>
                <a:latin typeface="Cardo Bold"/>
                <a:ea typeface="Cardo Bold"/>
                <a:cs typeface="Cardo Bold"/>
                <a:sym typeface="Cardo Bold"/>
              </a:rPr>
              <a:t>Lótenyésztők kézikönyve -Bodó Imre, Hecker Walter</a:t>
            </a:r>
          </a:p>
          <a:p>
            <a:pPr marL="647404" lvl="1" indent="-323702" algn="just">
              <a:lnSpc>
                <a:spcPts val="4198"/>
              </a:lnSpc>
              <a:buFont typeface="Arial"/>
              <a:buChar char="•"/>
            </a:pPr>
            <a:r>
              <a:rPr lang="en-US" sz="2998" b="1" u="none" strike="noStrike">
                <a:solidFill>
                  <a:srgbClr val="000000"/>
                </a:solidFill>
                <a:latin typeface="Cardo Bold"/>
                <a:ea typeface="Cardo Bold"/>
                <a:cs typeface="Cardo Bold"/>
                <a:sym typeface="Cardo Bold"/>
              </a:rPr>
              <a:t>Magyar népi fogatok - Pásztorélet, szekerek, kocsik, fogatolási módok /Lovaskultúra 5. - Pataki Balázs</a:t>
            </a:r>
          </a:p>
          <a:p>
            <a:pPr marL="647404" lvl="1" indent="-323702" algn="just">
              <a:lnSpc>
                <a:spcPts val="4198"/>
              </a:lnSpc>
              <a:buFont typeface="Arial"/>
              <a:buChar char="•"/>
            </a:pPr>
            <a:r>
              <a:rPr lang="en-US" sz="2998" b="1" u="none" strike="noStrike">
                <a:solidFill>
                  <a:srgbClr val="000000"/>
                </a:solidFill>
                <a:latin typeface="Cardo Bold"/>
                <a:ea typeface="Cardo Bold"/>
                <a:cs typeface="Cardo Bold"/>
                <a:sym typeface="Cardo Bold"/>
              </a:rPr>
              <a:t>Lóhasználat és versenyzési ismeretek I. -Iby Zoltán</a:t>
            </a:r>
          </a:p>
          <a:p>
            <a:pPr marL="647404" lvl="1" indent="-323702" algn="just">
              <a:lnSpc>
                <a:spcPts val="4198"/>
              </a:lnSpc>
              <a:buFont typeface="Arial"/>
              <a:buChar char="•"/>
            </a:pPr>
            <a:r>
              <a:rPr lang="en-US" sz="2998" b="1" u="none" strike="noStrike">
                <a:solidFill>
                  <a:srgbClr val="000000"/>
                </a:solidFill>
                <a:latin typeface="Cardo Bold"/>
                <a:ea typeface="Cardo Bold"/>
                <a:cs typeface="Cardo Bold"/>
                <a:sym typeface="Cardo Bold"/>
              </a:rPr>
              <a:t>http://fogathajtas.lovasszovetseg.hu/</a:t>
            </a:r>
          </a:p>
        </p:txBody>
      </p:sp>
      <p:sp>
        <p:nvSpPr>
          <p:cNvPr id="6" name="TextBox 6"/>
          <p:cNvSpPr txBox="1"/>
          <p:nvPr/>
        </p:nvSpPr>
        <p:spPr>
          <a:xfrm>
            <a:off x="717509" y="1198754"/>
            <a:ext cx="14900250" cy="762000"/>
          </a:xfrm>
          <a:prstGeom prst="rect">
            <a:avLst/>
          </a:prstGeom>
        </p:spPr>
        <p:txBody>
          <a:bodyPr lIns="0" tIns="0" rIns="0" bIns="0" rtlCol="0" anchor="t">
            <a:spAutoFit/>
          </a:bodyPr>
          <a:lstStyle/>
          <a:p>
            <a:pPr algn="ctr">
              <a:lnSpc>
                <a:spcPts val="6000"/>
              </a:lnSpc>
            </a:pPr>
            <a:r>
              <a:rPr lang="en-US" sz="5000" b="1" spc="150" dirty="0">
                <a:gradFill>
                  <a:gsLst>
                    <a:gs pos="0">
                      <a:srgbClr val="000000">
                        <a:alpha val="100000"/>
                      </a:srgbClr>
                    </a:gs>
                    <a:gs pos="100000">
                      <a:srgbClr val="C89116">
                        <a:alpha val="100000"/>
                      </a:srgbClr>
                    </a:gs>
                  </a:gsLst>
                  <a:lin ang="0"/>
                </a:gradFill>
                <a:latin typeface="Montserrat Medium"/>
                <a:ea typeface="Montserrat Medium"/>
                <a:cs typeface="Montserrat Medium"/>
                <a:sym typeface="Montserrat Medium"/>
              </a:rPr>
              <a:t> </a:t>
            </a:r>
            <a:r>
              <a:rPr lang="vi-VN" sz="5000" b="1" spc="150" dirty="0">
                <a:gradFill>
                  <a:gsLst>
                    <a:gs pos="0">
                      <a:srgbClr val="000000">
                        <a:alpha val="100000"/>
                      </a:srgbClr>
                    </a:gs>
                    <a:gs pos="100000">
                      <a:srgbClr val="C89116">
                        <a:alpha val="100000"/>
                      </a:srgbClr>
                    </a:gs>
                  </a:gsLst>
                  <a:lin ang="0"/>
                </a:gradFill>
                <a:latin typeface="Montserrat Medium"/>
                <a:ea typeface="Montserrat Medium"/>
                <a:cs typeface="Montserrat Medium"/>
                <a:sym typeface="Montserrat Medium"/>
              </a:rPr>
              <a:t>Sursă</a:t>
            </a:r>
            <a:endParaRPr lang="en-US" sz="5000" b="1" spc="150" dirty="0">
              <a:gradFill>
                <a:gsLst>
                  <a:gs pos="0">
                    <a:srgbClr val="000000">
                      <a:alpha val="100000"/>
                    </a:srgbClr>
                  </a:gs>
                  <a:gs pos="100000">
                    <a:srgbClr val="C89116">
                      <a:alpha val="100000"/>
                    </a:srgbClr>
                  </a:gs>
                </a:gsLst>
                <a:lin ang="0"/>
              </a:gradFill>
              <a:latin typeface="Montserrat Medium"/>
              <a:ea typeface="Montserrat Medium"/>
              <a:cs typeface="Montserrat Medium"/>
              <a:sym typeface="Montserrat Medium"/>
            </a:endParaRPr>
          </a:p>
        </p:txBody>
      </p:sp>
      <p:sp>
        <p:nvSpPr>
          <p:cNvPr id="7" name="TextBox 7"/>
          <p:cNvSpPr txBox="1"/>
          <p:nvPr/>
        </p:nvSpPr>
        <p:spPr>
          <a:xfrm>
            <a:off x="263158" y="7535955"/>
            <a:ext cx="6418380" cy="1077218"/>
          </a:xfrm>
          <a:prstGeom prst="rect">
            <a:avLst/>
          </a:prstGeom>
        </p:spPr>
        <p:txBody>
          <a:bodyPr lIns="0" tIns="0" rIns="0" bIns="0" rtlCol="0" anchor="t">
            <a:spAutoFit/>
          </a:bodyPr>
          <a:lstStyle/>
          <a:p>
            <a:pPr lvl="0" algn="ctr">
              <a:lnSpc>
                <a:spcPts val="4198"/>
              </a:lnSpc>
              <a:spcBef>
                <a:spcPct val="0"/>
              </a:spcBef>
            </a:pPr>
            <a:r>
              <a:rPr lang="en-US" sz="2998" b="1" dirty="0" err="1">
                <a:gradFill>
                  <a:gsLst>
                    <a:gs pos="0">
                      <a:srgbClr val="000000">
                        <a:alpha val="100000"/>
                      </a:srgbClr>
                    </a:gs>
                    <a:gs pos="100000">
                      <a:srgbClr val="C89116">
                        <a:alpha val="100000"/>
                      </a:srgbClr>
                    </a:gs>
                  </a:gsLst>
                  <a:lin ang="0"/>
                </a:gradFill>
                <a:latin typeface="Cardo Bold"/>
                <a:ea typeface="Cardo Bold"/>
                <a:cs typeface="Cardo Bold"/>
                <a:sym typeface="Cardo Bold"/>
              </a:rPr>
              <a:t>Realizat</a:t>
            </a:r>
            <a:r>
              <a:rPr lang="en-US" sz="2998" b="1" dirty="0">
                <a:gradFill>
                  <a:gsLst>
                    <a:gs pos="0">
                      <a:srgbClr val="000000">
                        <a:alpha val="100000"/>
                      </a:srgbClr>
                    </a:gs>
                    <a:gs pos="100000">
                      <a:srgbClr val="C89116">
                        <a:alpha val="100000"/>
                      </a:srgbClr>
                    </a:gs>
                  </a:gsLst>
                  <a:lin ang="0"/>
                </a:gradFill>
                <a:latin typeface="Cardo Bold"/>
                <a:ea typeface="Cardo Bold"/>
                <a:cs typeface="Cardo Bold"/>
                <a:sym typeface="Cardo Bold"/>
              </a:rPr>
              <a:t> de:</a:t>
            </a:r>
            <a:endParaRPr lang="en-US" sz="2998" b="1" u="none" strike="noStrike" dirty="0">
              <a:gradFill>
                <a:gsLst>
                  <a:gs pos="0">
                    <a:srgbClr val="000000">
                      <a:alpha val="100000"/>
                    </a:srgbClr>
                  </a:gs>
                  <a:gs pos="100000">
                    <a:srgbClr val="C89116">
                      <a:alpha val="100000"/>
                    </a:srgbClr>
                  </a:gs>
                </a:gsLst>
                <a:lin ang="0"/>
              </a:gradFill>
              <a:latin typeface="Cardo Bold"/>
              <a:ea typeface="Cardo Bold"/>
              <a:cs typeface="Cardo Bold"/>
              <a:sym typeface="Cardo Bold"/>
            </a:endParaRPr>
          </a:p>
          <a:p>
            <a:pPr marL="0" lvl="0" indent="0" algn="ctr">
              <a:lnSpc>
                <a:spcPts val="4198"/>
              </a:lnSpc>
              <a:spcBef>
                <a:spcPct val="0"/>
              </a:spcBef>
            </a:pPr>
            <a:r>
              <a:rPr lang="en-US" sz="2998" b="1" u="none" strike="noStrike" dirty="0" err="1">
                <a:gradFill>
                  <a:gsLst>
                    <a:gs pos="0">
                      <a:srgbClr val="000000">
                        <a:alpha val="100000"/>
                      </a:srgbClr>
                    </a:gs>
                    <a:gs pos="100000">
                      <a:srgbClr val="C89116">
                        <a:alpha val="100000"/>
                      </a:srgbClr>
                    </a:gs>
                  </a:gsLst>
                  <a:lin ang="0"/>
                </a:gradFill>
                <a:latin typeface="Cardo Bold"/>
                <a:ea typeface="Cardo Bold"/>
                <a:cs typeface="Cardo Bold"/>
                <a:sym typeface="Cardo Bold"/>
              </a:rPr>
              <a:t>Radics</a:t>
            </a:r>
            <a:r>
              <a:rPr lang="en-US" sz="2998" b="1" u="none" strike="noStrike" dirty="0">
                <a:gradFill>
                  <a:gsLst>
                    <a:gs pos="0">
                      <a:srgbClr val="000000">
                        <a:alpha val="100000"/>
                      </a:srgbClr>
                    </a:gs>
                    <a:gs pos="100000">
                      <a:srgbClr val="C89116">
                        <a:alpha val="100000"/>
                      </a:srgbClr>
                    </a:gs>
                  </a:gsLst>
                  <a:lin ang="0"/>
                </a:gradFill>
                <a:latin typeface="Cardo Bold"/>
                <a:ea typeface="Cardo Bold"/>
                <a:cs typeface="Cardo Bold"/>
                <a:sym typeface="Cardo Bold"/>
              </a:rPr>
              <a:t>- </a:t>
            </a:r>
            <a:r>
              <a:rPr lang="en-US" sz="2998" b="1" u="none" strike="noStrike" dirty="0" err="1">
                <a:gradFill>
                  <a:gsLst>
                    <a:gs pos="0">
                      <a:srgbClr val="000000">
                        <a:alpha val="100000"/>
                      </a:srgbClr>
                    </a:gs>
                    <a:gs pos="100000">
                      <a:srgbClr val="C89116">
                        <a:alpha val="100000"/>
                      </a:srgbClr>
                    </a:gs>
                  </a:gsLst>
                  <a:lin ang="0"/>
                </a:gradFill>
                <a:latin typeface="Cardo Bold"/>
                <a:ea typeface="Cardo Bold"/>
                <a:cs typeface="Cardo Bold"/>
                <a:sym typeface="Cardo Bold"/>
              </a:rPr>
              <a:t>Lafkó</a:t>
            </a:r>
            <a:r>
              <a:rPr lang="en-US" sz="2998" b="1" u="none" strike="noStrike" dirty="0">
                <a:gradFill>
                  <a:gsLst>
                    <a:gs pos="0">
                      <a:srgbClr val="000000">
                        <a:alpha val="100000"/>
                      </a:srgbClr>
                    </a:gs>
                    <a:gs pos="100000">
                      <a:srgbClr val="C89116">
                        <a:alpha val="100000"/>
                      </a:srgbClr>
                    </a:gs>
                  </a:gsLst>
                  <a:lin ang="0"/>
                </a:gradFill>
                <a:latin typeface="Cardo Bold"/>
                <a:ea typeface="Cardo Bold"/>
                <a:cs typeface="Cardo Bold"/>
                <a:sym typeface="Cardo Bold"/>
              </a:rPr>
              <a:t> </a:t>
            </a:r>
            <a:r>
              <a:rPr lang="en-US" sz="2998" b="1" u="none" strike="noStrike" dirty="0" err="1">
                <a:gradFill>
                  <a:gsLst>
                    <a:gs pos="0">
                      <a:srgbClr val="000000">
                        <a:alpha val="100000"/>
                      </a:srgbClr>
                    </a:gs>
                    <a:gs pos="100000">
                      <a:srgbClr val="C89116">
                        <a:alpha val="100000"/>
                      </a:srgbClr>
                    </a:gs>
                  </a:gsLst>
                  <a:lin ang="0"/>
                </a:gradFill>
                <a:latin typeface="Cardo Bold"/>
                <a:ea typeface="Cardo Bold"/>
                <a:cs typeface="Cardo Bold"/>
                <a:sym typeface="Cardo Bold"/>
              </a:rPr>
              <a:t>Zsuzsanna</a:t>
            </a:r>
            <a:endParaRPr lang="en-US" sz="2998" b="1" u="none" strike="noStrike" dirty="0">
              <a:gradFill>
                <a:gsLst>
                  <a:gs pos="0">
                    <a:srgbClr val="000000">
                      <a:alpha val="100000"/>
                    </a:srgbClr>
                  </a:gs>
                  <a:gs pos="100000">
                    <a:srgbClr val="C89116">
                      <a:alpha val="100000"/>
                    </a:srgbClr>
                  </a:gs>
                </a:gsLst>
                <a:lin ang="0"/>
              </a:gradFill>
              <a:latin typeface="Cardo Bold"/>
              <a:ea typeface="Cardo Bold"/>
              <a:cs typeface="Cardo Bold"/>
              <a:sym typeface="Cardo Bold"/>
            </a:endParaRPr>
          </a:p>
        </p:txBody>
      </p:sp>
      <p:sp>
        <p:nvSpPr>
          <p:cNvPr id="8" name="TextBox 8"/>
          <p:cNvSpPr txBox="1"/>
          <p:nvPr/>
        </p:nvSpPr>
        <p:spPr>
          <a:xfrm>
            <a:off x="8622087" y="7487713"/>
            <a:ext cx="7472362" cy="2693045"/>
          </a:xfrm>
          <a:prstGeom prst="rect">
            <a:avLst/>
          </a:prstGeom>
        </p:spPr>
        <p:txBody>
          <a:bodyPr lIns="0" tIns="0" rIns="0" bIns="0" rtlCol="0" anchor="t">
            <a:spAutoFit/>
          </a:bodyPr>
          <a:lstStyle/>
          <a:p>
            <a:pPr algn="ctr">
              <a:lnSpc>
                <a:spcPts val="4198"/>
              </a:lnSpc>
            </a:pPr>
            <a:r>
              <a:rPr lang="en-US" sz="2998" b="1" dirty="0">
                <a:gradFill>
                  <a:gsLst>
                    <a:gs pos="0">
                      <a:srgbClr val="000000">
                        <a:alpha val="100000"/>
                      </a:srgbClr>
                    </a:gs>
                    <a:gs pos="100000">
                      <a:srgbClr val="C89116">
                        <a:alpha val="100000"/>
                      </a:srgbClr>
                    </a:gs>
                  </a:gsLst>
                  <a:lin ang="0"/>
                </a:gradFill>
                <a:latin typeface="Cardo Bold"/>
                <a:ea typeface="Cardo Bold"/>
                <a:cs typeface="Cardo Bold"/>
                <a:sym typeface="Cardo Bold"/>
              </a:rPr>
              <a:t>A </a:t>
            </a:r>
            <a:r>
              <a:rPr lang="en-US" sz="2998" b="1" dirty="0" err="1">
                <a:gradFill>
                  <a:gsLst>
                    <a:gs pos="0">
                      <a:srgbClr val="000000">
                        <a:alpha val="100000"/>
                      </a:srgbClr>
                    </a:gs>
                    <a:gs pos="100000">
                      <a:srgbClr val="C89116">
                        <a:alpha val="100000"/>
                      </a:srgbClr>
                    </a:gs>
                  </a:gsLst>
                  <a:lin ang="0"/>
                </a:gradFill>
                <a:latin typeface="Cardo Bold"/>
                <a:ea typeface="Cardo Bold"/>
                <a:cs typeface="Cardo Bold"/>
                <a:sym typeface="Cardo Bold"/>
              </a:rPr>
              <a:t>colaborat</a:t>
            </a:r>
            <a:r>
              <a:rPr lang="en-US" sz="2998" b="1" dirty="0">
                <a:gradFill>
                  <a:gsLst>
                    <a:gs pos="0">
                      <a:srgbClr val="000000">
                        <a:alpha val="100000"/>
                      </a:srgbClr>
                    </a:gs>
                    <a:gs pos="100000">
                      <a:srgbClr val="C89116">
                        <a:alpha val="100000"/>
                      </a:srgbClr>
                    </a:gs>
                  </a:gsLst>
                  <a:lin ang="0"/>
                </a:gradFill>
                <a:latin typeface="Cardo Bold"/>
                <a:ea typeface="Cardo Bold"/>
                <a:cs typeface="Cardo Bold"/>
                <a:sym typeface="Cardo Bold"/>
              </a:rPr>
              <a:t>:</a:t>
            </a:r>
            <a:endParaRPr lang="en-US" sz="2998" b="1" dirty="0">
              <a:gradFill>
                <a:gsLst>
                  <a:gs pos="0">
                    <a:srgbClr val="000000">
                      <a:alpha val="100000"/>
                    </a:srgbClr>
                  </a:gs>
                  <a:gs pos="100000">
                    <a:srgbClr val="C89116">
                      <a:alpha val="100000"/>
                    </a:srgbClr>
                  </a:gs>
                </a:gsLst>
                <a:lin ang="0"/>
              </a:gradFill>
              <a:latin typeface="Cardo Bold"/>
              <a:ea typeface="Cardo Bold"/>
              <a:cs typeface="Cardo Bold"/>
              <a:sym typeface="Cardo Bold"/>
            </a:endParaRPr>
          </a:p>
          <a:p>
            <a:pPr algn="ctr">
              <a:lnSpc>
                <a:spcPts val="4198"/>
              </a:lnSpc>
            </a:pPr>
            <a:r>
              <a:rPr lang="en-US" sz="2998" b="1" dirty="0" err="1">
                <a:gradFill>
                  <a:gsLst>
                    <a:gs pos="0">
                      <a:srgbClr val="000000">
                        <a:alpha val="100000"/>
                      </a:srgbClr>
                    </a:gs>
                    <a:gs pos="100000">
                      <a:srgbClr val="C89116">
                        <a:alpha val="100000"/>
                      </a:srgbClr>
                    </a:gs>
                  </a:gsLst>
                  <a:lin ang="0"/>
                </a:gradFill>
                <a:latin typeface="Cardo Bold"/>
                <a:ea typeface="Cardo Bold"/>
                <a:cs typeface="Cardo Bold"/>
                <a:sym typeface="Cardo Bold"/>
              </a:rPr>
              <a:t>Sogrik</a:t>
            </a:r>
            <a:r>
              <a:rPr lang="en-US" sz="2998" b="1" dirty="0">
                <a:gradFill>
                  <a:gsLst>
                    <a:gs pos="0">
                      <a:srgbClr val="000000">
                        <a:alpha val="100000"/>
                      </a:srgbClr>
                    </a:gs>
                    <a:gs pos="100000">
                      <a:srgbClr val="C89116">
                        <a:alpha val="100000"/>
                      </a:srgbClr>
                    </a:gs>
                  </a:gsLst>
                  <a:lin ang="0"/>
                </a:gradFill>
                <a:latin typeface="Cardo Bold"/>
                <a:ea typeface="Cardo Bold"/>
                <a:cs typeface="Cardo Bold"/>
                <a:sym typeface="Cardo Bold"/>
              </a:rPr>
              <a:t> </a:t>
            </a:r>
            <a:r>
              <a:rPr lang="en-US" sz="2998" b="1" dirty="0" err="1">
                <a:gradFill>
                  <a:gsLst>
                    <a:gs pos="0">
                      <a:srgbClr val="000000">
                        <a:alpha val="100000"/>
                      </a:srgbClr>
                    </a:gs>
                    <a:gs pos="100000">
                      <a:srgbClr val="C89116">
                        <a:alpha val="100000"/>
                      </a:srgbClr>
                    </a:gs>
                  </a:gsLst>
                  <a:lin ang="0"/>
                </a:gradFill>
                <a:latin typeface="Cardo Bold"/>
                <a:ea typeface="Cardo Bold"/>
                <a:cs typeface="Cardo Bold"/>
                <a:sym typeface="Cardo Bold"/>
              </a:rPr>
              <a:t>Teréz</a:t>
            </a:r>
            <a:r>
              <a:rPr lang="en-US" sz="2998" b="1" dirty="0">
                <a:gradFill>
                  <a:gsLst>
                    <a:gs pos="0">
                      <a:srgbClr val="000000">
                        <a:alpha val="100000"/>
                      </a:srgbClr>
                    </a:gs>
                    <a:gs pos="100000">
                      <a:srgbClr val="C89116">
                        <a:alpha val="100000"/>
                      </a:srgbClr>
                    </a:gs>
                  </a:gsLst>
                  <a:lin ang="0"/>
                </a:gradFill>
                <a:latin typeface="Cardo Bold"/>
                <a:ea typeface="Cardo Bold"/>
                <a:cs typeface="Cardo Bold"/>
                <a:sym typeface="Cardo Bold"/>
              </a:rPr>
              <a:t>, </a:t>
            </a:r>
            <a:r>
              <a:rPr lang="en-US" sz="2998" b="1" dirty="0" err="1">
                <a:gradFill>
                  <a:gsLst>
                    <a:gs pos="0">
                      <a:srgbClr val="000000">
                        <a:alpha val="100000"/>
                      </a:srgbClr>
                    </a:gs>
                    <a:gs pos="100000">
                      <a:srgbClr val="C89116">
                        <a:alpha val="100000"/>
                      </a:srgbClr>
                    </a:gs>
                  </a:gsLst>
                  <a:lin ang="0"/>
                </a:gradFill>
                <a:latin typeface="Cardo Bold"/>
                <a:ea typeface="Cardo Bold"/>
                <a:cs typeface="Cardo Bold"/>
                <a:sym typeface="Cardo Bold"/>
              </a:rPr>
              <a:t>Mátyus</a:t>
            </a:r>
            <a:r>
              <a:rPr lang="en-US" sz="2998" b="1" dirty="0">
                <a:gradFill>
                  <a:gsLst>
                    <a:gs pos="0">
                      <a:srgbClr val="000000">
                        <a:alpha val="100000"/>
                      </a:srgbClr>
                    </a:gs>
                    <a:gs pos="100000">
                      <a:srgbClr val="C89116">
                        <a:alpha val="100000"/>
                      </a:srgbClr>
                    </a:gs>
                  </a:gsLst>
                  <a:lin ang="0"/>
                </a:gradFill>
                <a:latin typeface="Cardo Bold"/>
                <a:ea typeface="Cardo Bold"/>
                <a:cs typeface="Cardo Bold"/>
                <a:sym typeface="Cardo Bold"/>
              </a:rPr>
              <a:t> </a:t>
            </a:r>
            <a:r>
              <a:rPr lang="en-US" sz="2998" b="1" dirty="0" err="1">
                <a:gradFill>
                  <a:gsLst>
                    <a:gs pos="0">
                      <a:srgbClr val="000000">
                        <a:alpha val="100000"/>
                      </a:srgbClr>
                    </a:gs>
                    <a:gs pos="100000">
                      <a:srgbClr val="C89116">
                        <a:alpha val="100000"/>
                      </a:srgbClr>
                    </a:gs>
                  </a:gsLst>
                  <a:lin ang="0"/>
                </a:gradFill>
                <a:latin typeface="Cardo Bold"/>
                <a:ea typeface="Cardo Bold"/>
                <a:cs typeface="Cardo Bold"/>
                <a:sym typeface="Cardo Bold"/>
              </a:rPr>
              <a:t>Ivett</a:t>
            </a:r>
            <a:r>
              <a:rPr lang="en-US" sz="2998" b="1" dirty="0">
                <a:gradFill>
                  <a:gsLst>
                    <a:gs pos="0">
                      <a:srgbClr val="000000">
                        <a:alpha val="100000"/>
                      </a:srgbClr>
                    </a:gs>
                    <a:gs pos="100000">
                      <a:srgbClr val="C89116">
                        <a:alpha val="100000"/>
                      </a:srgbClr>
                    </a:gs>
                  </a:gsLst>
                  <a:lin ang="0"/>
                </a:gradFill>
                <a:latin typeface="Cardo Bold"/>
                <a:ea typeface="Cardo Bold"/>
                <a:cs typeface="Cardo Bold"/>
                <a:sym typeface="Cardo Bold"/>
              </a:rPr>
              <a:t>, </a:t>
            </a:r>
            <a:r>
              <a:rPr lang="en-US" sz="2998" b="1" dirty="0" err="1">
                <a:gradFill>
                  <a:gsLst>
                    <a:gs pos="0">
                      <a:srgbClr val="000000">
                        <a:alpha val="100000"/>
                      </a:srgbClr>
                    </a:gs>
                    <a:gs pos="100000">
                      <a:srgbClr val="C89116">
                        <a:alpha val="100000"/>
                      </a:srgbClr>
                    </a:gs>
                  </a:gsLst>
                  <a:lin ang="0"/>
                </a:gradFill>
                <a:latin typeface="Cardo Bold"/>
                <a:ea typeface="Cardo Bold"/>
                <a:cs typeface="Cardo Bold"/>
                <a:sym typeface="Cardo Bold"/>
              </a:rPr>
              <a:t>Kulcsár</a:t>
            </a:r>
            <a:r>
              <a:rPr lang="en-US" sz="2998" b="1" dirty="0">
                <a:gradFill>
                  <a:gsLst>
                    <a:gs pos="0">
                      <a:srgbClr val="000000">
                        <a:alpha val="100000"/>
                      </a:srgbClr>
                    </a:gs>
                    <a:gs pos="100000">
                      <a:srgbClr val="C89116">
                        <a:alpha val="100000"/>
                      </a:srgbClr>
                    </a:gs>
                  </a:gsLst>
                  <a:lin ang="0"/>
                </a:gradFill>
                <a:latin typeface="Cardo Bold"/>
                <a:ea typeface="Cardo Bold"/>
                <a:cs typeface="Cardo Bold"/>
                <a:sym typeface="Cardo Bold"/>
              </a:rPr>
              <a:t> Andrea</a:t>
            </a:r>
          </a:p>
          <a:p>
            <a:pPr algn="ctr">
              <a:lnSpc>
                <a:spcPts val="4198"/>
              </a:lnSpc>
            </a:pPr>
            <a:r>
              <a:rPr lang="en-US" sz="2998" b="1" dirty="0" err="1">
                <a:gradFill>
                  <a:gsLst>
                    <a:gs pos="0">
                      <a:srgbClr val="000000">
                        <a:alpha val="100000"/>
                      </a:srgbClr>
                    </a:gs>
                    <a:gs pos="100000">
                      <a:srgbClr val="C89116">
                        <a:alpha val="100000"/>
                      </a:srgbClr>
                    </a:gs>
                  </a:gsLst>
                  <a:lin ang="0"/>
                </a:gradFill>
                <a:latin typeface="Cardo Bold"/>
                <a:ea typeface="Cardo Bold"/>
                <a:cs typeface="Cardo Bold"/>
                <a:sym typeface="Cardo Bold"/>
              </a:rPr>
              <a:t>Pálfalusi</a:t>
            </a:r>
            <a:r>
              <a:rPr lang="en-US" sz="2998" b="1" dirty="0">
                <a:gradFill>
                  <a:gsLst>
                    <a:gs pos="0">
                      <a:srgbClr val="000000">
                        <a:alpha val="100000"/>
                      </a:srgbClr>
                    </a:gs>
                    <a:gs pos="100000">
                      <a:srgbClr val="C89116">
                        <a:alpha val="100000"/>
                      </a:srgbClr>
                    </a:gs>
                  </a:gsLst>
                  <a:lin ang="0"/>
                </a:gradFill>
                <a:latin typeface="Cardo Bold"/>
                <a:ea typeface="Cardo Bold"/>
                <a:cs typeface="Cardo Bold"/>
                <a:sym typeface="Cardo Bold"/>
              </a:rPr>
              <a:t> </a:t>
            </a:r>
            <a:r>
              <a:rPr lang="en-US" sz="2998" b="1" dirty="0" err="1">
                <a:gradFill>
                  <a:gsLst>
                    <a:gs pos="0">
                      <a:srgbClr val="000000">
                        <a:alpha val="100000"/>
                      </a:srgbClr>
                    </a:gs>
                    <a:gs pos="100000">
                      <a:srgbClr val="C89116">
                        <a:alpha val="100000"/>
                      </a:srgbClr>
                    </a:gs>
                  </a:gsLst>
                  <a:lin ang="0"/>
                </a:gradFill>
                <a:latin typeface="Cardo Bold"/>
                <a:ea typeface="Cardo Bold"/>
                <a:cs typeface="Cardo Bold"/>
                <a:sym typeface="Cardo Bold"/>
              </a:rPr>
              <a:t>Adél</a:t>
            </a:r>
            <a:r>
              <a:rPr lang="en-US" sz="2998" b="1" dirty="0">
                <a:gradFill>
                  <a:gsLst>
                    <a:gs pos="0">
                      <a:srgbClr val="000000">
                        <a:alpha val="100000"/>
                      </a:srgbClr>
                    </a:gs>
                    <a:gs pos="100000">
                      <a:srgbClr val="C89116">
                        <a:alpha val="100000"/>
                      </a:srgbClr>
                    </a:gs>
                  </a:gsLst>
                  <a:lin ang="0"/>
                </a:gradFill>
                <a:latin typeface="Cardo Bold"/>
                <a:ea typeface="Cardo Bold"/>
                <a:cs typeface="Cardo Bold"/>
                <a:sym typeface="Cardo Bold"/>
              </a:rPr>
              <a:t>, </a:t>
            </a:r>
            <a:r>
              <a:rPr lang="en-US" sz="2998" b="1" dirty="0" err="1">
                <a:gradFill>
                  <a:gsLst>
                    <a:gs pos="0">
                      <a:srgbClr val="000000">
                        <a:alpha val="100000"/>
                      </a:srgbClr>
                    </a:gs>
                    <a:gs pos="100000">
                      <a:srgbClr val="C89116">
                        <a:alpha val="100000"/>
                      </a:srgbClr>
                    </a:gs>
                  </a:gsLst>
                  <a:lin ang="0"/>
                </a:gradFill>
                <a:latin typeface="Cardo Bold"/>
                <a:ea typeface="Cardo Bold"/>
                <a:cs typeface="Cardo Bold"/>
                <a:sym typeface="Cardo Bold"/>
              </a:rPr>
              <a:t>János</a:t>
            </a:r>
            <a:r>
              <a:rPr lang="en-US" sz="2998" b="1" dirty="0">
                <a:gradFill>
                  <a:gsLst>
                    <a:gs pos="0">
                      <a:srgbClr val="000000">
                        <a:alpha val="100000"/>
                      </a:srgbClr>
                    </a:gs>
                    <a:gs pos="100000">
                      <a:srgbClr val="C89116">
                        <a:alpha val="100000"/>
                      </a:srgbClr>
                    </a:gs>
                  </a:gsLst>
                  <a:lin ang="0"/>
                </a:gradFill>
                <a:latin typeface="Cardo Bold"/>
                <a:ea typeface="Cardo Bold"/>
                <a:cs typeface="Cardo Bold"/>
                <a:sym typeface="Cardo Bold"/>
              </a:rPr>
              <a:t> </a:t>
            </a:r>
            <a:r>
              <a:rPr lang="en-US" sz="2998" b="1" dirty="0" err="1">
                <a:gradFill>
                  <a:gsLst>
                    <a:gs pos="0">
                      <a:srgbClr val="000000">
                        <a:alpha val="100000"/>
                      </a:srgbClr>
                    </a:gs>
                    <a:gs pos="100000">
                      <a:srgbClr val="C89116">
                        <a:alpha val="100000"/>
                      </a:srgbClr>
                    </a:gs>
                  </a:gsLst>
                  <a:lin ang="0"/>
                </a:gradFill>
                <a:latin typeface="Cardo Bold"/>
                <a:ea typeface="Cardo Bold"/>
                <a:cs typeface="Cardo Bold"/>
                <a:sym typeface="Cardo Bold"/>
              </a:rPr>
              <a:t>Gréta</a:t>
            </a:r>
            <a:endParaRPr lang="en-US" sz="2998" b="1" dirty="0">
              <a:gradFill>
                <a:gsLst>
                  <a:gs pos="0">
                    <a:srgbClr val="000000">
                      <a:alpha val="100000"/>
                    </a:srgbClr>
                  </a:gs>
                  <a:gs pos="100000">
                    <a:srgbClr val="C89116">
                      <a:alpha val="100000"/>
                    </a:srgbClr>
                  </a:gs>
                </a:gsLst>
                <a:lin ang="0"/>
              </a:gradFill>
              <a:latin typeface="Cardo Bold"/>
              <a:ea typeface="Cardo Bold"/>
              <a:cs typeface="Cardo Bold"/>
              <a:sym typeface="Cardo Bold"/>
            </a:endParaRPr>
          </a:p>
          <a:p>
            <a:pPr algn="ctr">
              <a:lnSpc>
                <a:spcPts val="4198"/>
              </a:lnSpc>
              <a:spcBef>
                <a:spcPct val="0"/>
              </a:spcBef>
            </a:pPr>
            <a:endParaRPr dirty="0"/>
          </a:p>
        </p:txBody>
      </p:sp>
      <p:pic>
        <p:nvPicPr>
          <p:cNvPr id="9" name="Picture 9">
            <a:hlinkClick r:id="" action="ppaction://media"/>
          </p:cNvPr>
          <p:cNvPicPr>
            <a:picLocks noChangeAspect="1"/>
          </p:cNvPicPr>
          <p:nvPr>
            <a:videoFile r:link="rId1"/>
            <p:extLst>
              <p:ext uri="{DAA4B4D4-6D71-4841-9C94-3DE7FCFB9230}">
                <p14:media xmlns:p14="http://schemas.microsoft.com/office/powerpoint/2010/main" r:embed="rId2">
                  <p14:trim st="43550" end="5.011"/>
                </p14:media>
              </p:ext>
            </p:extLst>
          </p:nvPr>
        </p:nvPicPr>
        <p:blipFill>
          <a:blip r:embed="rId4"/>
          <a:srcRect l="6252" r="6252"/>
          <a:stretch>
            <a:fillRect/>
          </a:stretch>
        </p:blipFill>
        <p:spPr>
          <a:xfrm>
            <a:off x="230713" y="2227454"/>
            <a:ext cx="7690296" cy="5053865"/>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1B673"/>
        </a:solidFill>
        <a:effectLst/>
      </p:bgPr>
    </p:bg>
    <p:spTree>
      <p:nvGrpSpPr>
        <p:cNvPr id="1" name=""/>
        <p:cNvGrpSpPr/>
        <p:nvPr/>
      </p:nvGrpSpPr>
      <p:grpSpPr>
        <a:xfrm>
          <a:off x="0" y="0"/>
          <a:ext cx="0" cy="0"/>
          <a:chOff x="0" y="0"/>
          <a:chExt cx="0" cy="0"/>
        </a:xfrm>
      </p:grpSpPr>
      <p:sp>
        <p:nvSpPr>
          <p:cNvPr id="2" name="AutoShape 2"/>
          <p:cNvSpPr/>
          <p:nvPr/>
        </p:nvSpPr>
        <p:spPr>
          <a:xfrm>
            <a:off x="6976933" y="1309309"/>
            <a:ext cx="10073724" cy="9067394"/>
          </a:xfrm>
          <a:prstGeom prst="rect">
            <a:avLst/>
          </a:prstGeom>
          <a:solidFill>
            <a:srgbClr val="EEF8EB"/>
          </a:solidFill>
        </p:spPr>
      </p:sp>
      <p:sp>
        <p:nvSpPr>
          <p:cNvPr id="3" name="AutoShape 3"/>
          <p:cNvSpPr/>
          <p:nvPr/>
        </p:nvSpPr>
        <p:spPr>
          <a:xfrm>
            <a:off x="1028700" y="9258300"/>
            <a:ext cx="16230600" cy="38100"/>
          </a:xfrm>
          <a:prstGeom prst="rect">
            <a:avLst/>
          </a:prstGeom>
          <a:solidFill>
            <a:srgbClr val="EEF8EB"/>
          </a:solidFill>
        </p:spPr>
      </p:sp>
      <p:sp>
        <p:nvSpPr>
          <p:cNvPr id="4" name="AutoShape 4"/>
          <p:cNvSpPr/>
          <p:nvPr/>
        </p:nvSpPr>
        <p:spPr>
          <a:xfrm>
            <a:off x="1028700" y="990600"/>
            <a:ext cx="16230600" cy="38100"/>
          </a:xfrm>
          <a:prstGeom prst="rect">
            <a:avLst/>
          </a:prstGeom>
          <a:solidFill>
            <a:srgbClr val="EEF8EB"/>
          </a:solidFill>
        </p:spPr>
      </p:sp>
      <p:sp>
        <p:nvSpPr>
          <p:cNvPr id="5" name="TextBox 5"/>
          <p:cNvSpPr txBox="1"/>
          <p:nvPr/>
        </p:nvSpPr>
        <p:spPr>
          <a:xfrm>
            <a:off x="6809469" y="1350670"/>
            <a:ext cx="9847289" cy="7647030"/>
          </a:xfrm>
          <a:prstGeom prst="rect">
            <a:avLst/>
          </a:prstGeom>
        </p:spPr>
        <p:txBody>
          <a:bodyPr lIns="0" tIns="0" rIns="0" bIns="0" rtlCol="0" anchor="t">
            <a:spAutoFit/>
          </a:bodyPr>
          <a:lstStyle/>
          <a:p>
            <a:pPr marL="777554" lvl="1" indent="-388777">
              <a:lnSpc>
                <a:spcPts val="5042"/>
              </a:lnSpc>
              <a:buFont typeface="Arial"/>
              <a:buChar char="•"/>
            </a:pPr>
            <a:r>
              <a:rPr lang="vi-VN" sz="3601" b="1" spc="108" dirty="0">
                <a:solidFill>
                  <a:srgbClr val="010101"/>
                </a:solidFill>
                <a:latin typeface="Montserrat Bold"/>
                <a:ea typeface="Montserrat Bold"/>
                <a:cs typeface="Montserrat Bold"/>
                <a:sym typeface="Montserrat Bold"/>
              </a:rPr>
              <a:t>Atelajul nu se referă doar la trăsura propriu-zisă; inițial, caii îi ajutau pe oameni în agricultură, la lucrările de cultivare a pământului.</a:t>
            </a:r>
          </a:p>
          <a:p>
            <a:pPr marL="777554" lvl="1" indent="-388777">
              <a:lnSpc>
                <a:spcPts val="5042"/>
              </a:lnSpc>
              <a:buFont typeface="Arial"/>
              <a:buChar char="•"/>
            </a:pPr>
            <a:r>
              <a:rPr lang="vi-VN" sz="3601" b="1" spc="108" dirty="0" smtClean="0">
                <a:solidFill>
                  <a:srgbClr val="010101"/>
                </a:solidFill>
                <a:latin typeface="Montserrat Bold"/>
                <a:ea typeface="Montserrat Bold"/>
                <a:cs typeface="Montserrat Bold"/>
                <a:sym typeface="Montserrat Bold"/>
              </a:rPr>
              <a:t> </a:t>
            </a:r>
            <a:r>
              <a:rPr lang="vi-VN" sz="3601" b="1" spc="108" dirty="0">
                <a:solidFill>
                  <a:srgbClr val="010101"/>
                </a:solidFill>
                <a:latin typeface="Montserrat Bold"/>
                <a:ea typeface="Montserrat Bold"/>
                <a:cs typeface="Montserrat Bold"/>
                <a:sym typeface="Montserrat Bold"/>
              </a:rPr>
              <a:t>Caii de tip greu (de sânge rece) au fost crescuți special pentru această sarcină.</a:t>
            </a:r>
          </a:p>
          <a:p>
            <a:pPr marL="777554" lvl="1" indent="-388777">
              <a:lnSpc>
                <a:spcPts val="5042"/>
              </a:lnSpc>
              <a:buFont typeface="Arial"/>
              <a:buChar char="•"/>
            </a:pPr>
            <a:r>
              <a:rPr lang="vi-VN" sz="3601" b="1" spc="108" dirty="0" smtClean="0">
                <a:solidFill>
                  <a:srgbClr val="010101"/>
                </a:solidFill>
                <a:latin typeface="Montserrat Bold"/>
                <a:ea typeface="Montserrat Bold"/>
                <a:cs typeface="Montserrat Bold"/>
                <a:sym typeface="Montserrat Bold"/>
              </a:rPr>
              <a:t> </a:t>
            </a:r>
            <a:r>
              <a:rPr lang="vi-VN" sz="3601" b="1" spc="108" dirty="0">
                <a:solidFill>
                  <a:srgbClr val="010101"/>
                </a:solidFill>
                <a:latin typeface="Montserrat Bold"/>
                <a:ea typeface="Montserrat Bold"/>
                <a:cs typeface="Montserrat Bold"/>
                <a:sym typeface="Montserrat Bold"/>
              </a:rPr>
              <a:t>Ulterior, au fost folosiți și cai de tip mai ușor, precum: Nonius, Kisbér, Gidran, Lipițan (care puteau atât să tragă trăsura, cât și să fie excelenți cai de călărie).</a:t>
            </a:r>
          </a:p>
        </p:txBody>
      </p:sp>
      <p:sp>
        <p:nvSpPr>
          <p:cNvPr id="6" name="Freeform 6"/>
          <p:cNvSpPr/>
          <p:nvPr/>
        </p:nvSpPr>
        <p:spPr>
          <a:xfrm>
            <a:off x="382766" y="1846340"/>
            <a:ext cx="6594167" cy="6210792"/>
          </a:xfrm>
          <a:custGeom>
            <a:avLst/>
            <a:gdLst/>
            <a:ahLst/>
            <a:cxnLst/>
            <a:rect l="l" t="t" r="r" b="b"/>
            <a:pathLst>
              <a:path w="6594167" h="6210792">
                <a:moveTo>
                  <a:pt x="0" y="0"/>
                </a:moveTo>
                <a:lnTo>
                  <a:pt x="6594167" y="0"/>
                </a:lnTo>
                <a:lnTo>
                  <a:pt x="6594167" y="6210792"/>
                </a:lnTo>
                <a:lnTo>
                  <a:pt x="0" y="6210792"/>
                </a:lnTo>
                <a:lnTo>
                  <a:pt x="0" y="0"/>
                </a:lnTo>
                <a:close/>
              </a:path>
            </a:pathLst>
          </a:custGeom>
          <a:blipFill>
            <a:blip r:embed="rId2"/>
            <a:stretch>
              <a:fillRect l="-26959" t="-548" b="-548"/>
            </a:stretch>
          </a:blipFill>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F8EB"/>
        </a:solidFill>
        <a:effectLst/>
      </p:bgPr>
    </p:bg>
    <p:spTree>
      <p:nvGrpSpPr>
        <p:cNvPr id="1" name=""/>
        <p:cNvGrpSpPr/>
        <p:nvPr/>
      </p:nvGrpSpPr>
      <p:grpSpPr>
        <a:xfrm>
          <a:off x="0" y="0"/>
          <a:ext cx="0" cy="0"/>
          <a:chOff x="0" y="0"/>
          <a:chExt cx="0" cy="0"/>
        </a:xfrm>
      </p:grpSpPr>
      <p:sp>
        <p:nvSpPr>
          <p:cNvPr id="2" name="AutoShape 2"/>
          <p:cNvSpPr/>
          <p:nvPr/>
        </p:nvSpPr>
        <p:spPr>
          <a:xfrm>
            <a:off x="1028700" y="-988371"/>
            <a:ext cx="16230600" cy="3001687"/>
          </a:xfrm>
          <a:prstGeom prst="rect">
            <a:avLst/>
          </a:prstGeom>
          <a:solidFill>
            <a:srgbClr val="81B673"/>
          </a:solidFill>
        </p:spPr>
      </p:sp>
      <p:sp>
        <p:nvSpPr>
          <p:cNvPr id="3" name="Freeform 3"/>
          <p:cNvSpPr/>
          <p:nvPr/>
        </p:nvSpPr>
        <p:spPr>
          <a:xfrm>
            <a:off x="7039585" y="2013316"/>
            <a:ext cx="4353757" cy="3025361"/>
          </a:xfrm>
          <a:custGeom>
            <a:avLst/>
            <a:gdLst/>
            <a:ahLst/>
            <a:cxnLst/>
            <a:rect l="l" t="t" r="r" b="b"/>
            <a:pathLst>
              <a:path w="4353757" h="3025361">
                <a:moveTo>
                  <a:pt x="0" y="0"/>
                </a:moveTo>
                <a:lnTo>
                  <a:pt x="4353757" y="0"/>
                </a:lnTo>
                <a:lnTo>
                  <a:pt x="4353757" y="3025360"/>
                </a:lnTo>
                <a:lnTo>
                  <a:pt x="0" y="3025360"/>
                </a:lnTo>
                <a:lnTo>
                  <a:pt x="0" y="0"/>
                </a:lnTo>
                <a:close/>
              </a:path>
            </a:pathLst>
          </a:custGeom>
          <a:blipFill>
            <a:blip r:embed="rId2"/>
            <a:stretch>
              <a:fillRect t="-49370" b="-43021"/>
            </a:stretch>
          </a:blipFill>
        </p:spPr>
      </p:sp>
      <p:sp>
        <p:nvSpPr>
          <p:cNvPr id="4" name="Freeform 4"/>
          <p:cNvSpPr/>
          <p:nvPr/>
        </p:nvSpPr>
        <p:spPr>
          <a:xfrm>
            <a:off x="12745970" y="2013316"/>
            <a:ext cx="3680070" cy="3005648"/>
          </a:xfrm>
          <a:custGeom>
            <a:avLst/>
            <a:gdLst/>
            <a:ahLst/>
            <a:cxnLst/>
            <a:rect l="l" t="t" r="r" b="b"/>
            <a:pathLst>
              <a:path w="3680070" h="3005648">
                <a:moveTo>
                  <a:pt x="0" y="0"/>
                </a:moveTo>
                <a:lnTo>
                  <a:pt x="3680070" y="0"/>
                </a:lnTo>
                <a:lnTo>
                  <a:pt x="3680070" y="3005648"/>
                </a:lnTo>
                <a:lnTo>
                  <a:pt x="0" y="3005648"/>
                </a:lnTo>
                <a:lnTo>
                  <a:pt x="0" y="0"/>
                </a:lnTo>
                <a:close/>
              </a:path>
            </a:pathLst>
          </a:custGeom>
          <a:blipFill>
            <a:blip r:embed="rId3" cstate="print"/>
            <a:stretch>
              <a:fillRect t="-41765" b="-21921"/>
            </a:stretch>
          </a:blipFill>
        </p:spPr>
      </p:sp>
      <p:sp>
        <p:nvSpPr>
          <p:cNvPr id="5" name="Freeform 5"/>
          <p:cNvSpPr/>
          <p:nvPr/>
        </p:nvSpPr>
        <p:spPr>
          <a:xfrm>
            <a:off x="1903635" y="2013316"/>
            <a:ext cx="4334092" cy="3025361"/>
          </a:xfrm>
          <a:custGeom>
            <a:avLst/>
            <a:gdLst/>
            <a:ahLst/>
            <a:cxnLst/>
            <a:rect l="l" t="t" r="r" b="b"/>
            <a:pathLst>
              <a:path w="4334092" h="3025361">
                <a:moveTo>
                  <a:pt x="0" y="0"/>
                </a:moveTo>
                <a:lnTo>
                  <a:pt x="4334091" y="0"/>
                </a:lnTo>
                <a:lnTo>
                  <a:pt x="4334091" y="3025360"/>
                </a:lnTo>
                <a:lnTo>
                  <a:pt x="0" y="3025360"/>
                </a:lnTo>
                <a:lnTo>
                  <a:pt x="0" y="0"/>
                </a:lnTo>
                <a:close/>
              </a:path>
            </a:pathLst>
          </a:custGeom>
          <a:blipFill>
            <a:blip r:embed="rId4"/>
            <a:stretch>
              <a:fillRect t="-7612"/>
            </a:stretch>
          </a:blipFill>
        </p:spPr>
      </p:sp>
      <p:sp>
        <p:nvSpPr>
          <p:cNvPr id="6" name="TextBox 6"/>
          <p:cNvSpPr txBox="1"/>
          <p:nvPr/>
        </p:nvSpPr>
        <p:spPr>
          <a:xfrm>
            <a:off x="1560525" y="754522"/>
            <a:ext cx="15166950" cy="762000"/>
          </a:xfrm>
          <a:prstGeom prst="rect">
            <a:avLst/>
          </a:prstGeom>
        </p:spPr>
        <p:txBody>
          <a:bodyPr lIns="0" tIns="0" rIns="0" bIns="0" rtlCol="0" anchor="t">
            <a:spAutoFit/>
          </a:bodyPr>
          <a:lstStyle/>
          <a:p>
            <a:pPr algn="ctr">
              <a:lnSpc>
                <a:spcPts val="6000"/>
              </a:lnSpc>
            </a:pPr>
            <a:r>
              <a:rPr lang="vi-VN" sz="5000" b="1" spc="150" dirty="0">
                <a:gradFill>
                  <a:gsLst>
                    <a:gs pos="0">
                      <a:srgbClr val="000000">
                        <a:alpha val="100000"/>
                      </a:srgbClr>
                    </a:gs>
                    <a:gs pos="100000">
                      <a:srgbClr val="C89116">
                        <a:alpha val="100000"/>
                      </a:srgbClr>
                    </a:gs>
                  </a:gsLst>
                  <a:lin ang="0"/>
                </a:gradFill>
                <a:latin typeface="Montserrat Medium"/>
                <a:ea typeface="Montserrat Medium"/>
                <a:cs typeface="Montserrat Medium"/>
                <a:sym typeface="Montserrat Medium"/>
              </a:rPr>
              <a:t>Dezvoltarea și tipurile de trăsuri trase de cai</a:t>
            </a:r>
            <a:endParaRPr lang="en-US" sz="5000" b="1" spc="150" dirty="0">
              <a:gradFill>
                <a:gsLst>
                  <a:gs pos="0">
                    <a:srgbClr val="000000">
                      <a:alpha val="100000"/>
                    </a:srgbClr>
                  </a:gs>
                  <a:gs pos="100000">
                    <a:srgbClr val="C89116">
                      <a:alpha val="100000"/>
                    </a:srgbClr>
                  </a:gs>
                </a:gsLst>
                <a:lin ang="0"/>
              </a:gradFill>
              <a:latin typeface="Montserrat Medium"/>
              <a:ea typeface="Montserrat Medium"/>
              <a:cs typeface="Montserrat Medium"/>
              <a:sym typeface="Montserrat Medium"/>
            </a:endParaRPr>
          </a:p>
        </p:txBody>
      </p:sp>
      <p:grpSp>
        <p:nvGrpSpPr>
          <p:cNvPr id="7" name="Group 7"/>
          <p:cNvGrpSpPr/>
          <p:nvPr/>
        </p:nvGrpSpPr>
        <p:grpSpPr>
          <a:xfrm>
            <a:off x="863080" y="5143500"/>
            <a:ext cx="5277196" cy="4929652"/>
            <a:chOff x="-1387407" y="0"/>
            <a:chExt cx="7036262" cy="6572868"/>
          </a:xfrm>
        </p:grpSpPr>
        <p:sp>
          <p:nvSpPr>
            <p:cNvPr id="8" name="TextBox 8"/>
            <p:cNvSpPr txBox="1"/>
            <p:nvPr/>
          </p:nvSpPr>
          <p:spPr>
            <a:xfrm>
              <a:off x="0" y="0"/>
              <a:ext cx="5648855" cy="508000"/>
            </a:xfrm>
            <a:prstGeom prst="rect">
              <a:avLst/>
            </a:prstGeom>
          </p:spPr>
          <p:txBody>
            <a:bodyPr lIns="0" tIns="0" rIns="0" bIns="0" rtlCol="0" anchor="t">
              <a:spAutoFit/>
            </a:bodyPr>
            <a:lstStyle/>
            <a:p>
              <a:pPr algn="ctr">
                <a:lnSpc>
                  <a:spcPts val="3069"/>
                </a:lnSpc>
              </a:pPr>
              <a:r>
                <a:rPr lang="en-US" sz="2558" b="1" u="sng" spc="51" dirty="0" err="1">
                  <a:solidFill>
                    <a:srgbClr val="010101"/>
                  </a:solidFill>
                  <a:latin typeface="Montserrat Bold"/>
                  <a:ea typeface="Montserrat Bold"/>
                  <a:cs typeface="Montserrat Bold"/>
                  <a:sym typeface="Montserrat Bold"/>
                </a:rPr>
                <a:t>TRĂSURĂ</a:t>
              </a:r>
              <a:r>
                <a:rPr lang="en-US" sz="2558" b="1" u="sng" spc="51" dirty="0">
                  <a:solidFill>
                    <a:srgbClr val="010101"/>
                  </a:solidFill>
                  <a:latin typeface="Montserrat Bold"/>
                  <a:ea typeface="Montserrat Bold"/>
                  <a:cs typeface="Montserrat Bold"/>
                  <a:sym typeface="Montserrat Bold"/>
                </a:rPr>
                <a:t> </a:t>
              </a:r>
              <a:r>
                <a:rPr lang="en-US" sz="2558" b="1" u="sng" spc="51" dirty="0" err="1">
                  <a:solidFill>
                    <a:srgbClr val="010101"/>
                  </a:solidFill>
                  <a:latin typeface="Montserrat Bold"/>
                  <a:ea typeface="Montserrat Bold"/>
                  <a:cs typeface="Montserrat Bold"/>
                  <a:sym typeface="Montserrat Bold"/>
                </a:rPr>
                <a:t>LŐCSÖS</a:t>
              </a:r>
              <a:endParaRPr lang="en-US" sz="2558" b="1" u="sng" spc="51" dirty="0">
                <a:solidFill>
                  <a:srgbClr val="010101"/>
                </a:solidFill>
                <a:latin typeface="Montserrat Bold"/>
                <a:ea typeface="Montserrat Bold"/>
                <a:cs typeface="Montserrat Bold"/>
                <a:sym typeface="Montserrat Bold"/>
              </a:endParaRPr>
            </a:p>
          </p:txBody>
        </p:sp>
        <p:sp>
          <p:nvSpPr>
            <p:cNvPr id="9" name="TextBox 9"/>
            <p:cNvSpPr txBox="1"/>
            <p:nvPr/>
          </p:nvSpPr>
          <p:spPr>
            <a:xfrm>
              <a:off x="-1387407" y="622523"/>
              <a:ext cx="7006447" cy="5950345"/>
            </a:xfrm>
            <a:prstGeom prst="rect">
              <a:avLst/>
            </a:prstGeom>
          </p:spPr>
          <p:txBody>
            <a:bodyPr wrap="square" lIns="0" tIns="0" rIns="0" bIns="0" rtlCol="0" anchor="t">
              <a:spAutoFit/>
            </a:bodyPr>
            <a:lstStyle/>
            <a:p>
              <a:pPr marL="441864" lvl="1" indent="-220932">
                <a:lnSpc>
                  <a:spcPts val="2865"/>
                </a:lnSpc>
                <a:buFont typeface="Arial"/>
                <a:buChar char="•"/>
              </a:pPr>
              <a:r>
                <a:rPr lang="vi-VN" sz="2046" b="1" spc="61" dirty="0">
                  <a:solidFill>
                    <a:srgbClr val="010101"/>
                  </a:solidFill>
                  <a:latin typeface="Montserrat Bold"/>
                  <a:ea typeface="Montserrat Bold"/>
                  <a:cs typeface="Montserrat Bold"/>
                  <a:sym typeface="Montserrat Bold"/>
                </a:rPr>
                <a:t>Dezavantaje: nu are arcuri (suspensii).</a:t>
              </a:r>
            </a:p>
            <a:p>
              <a:pPr marL="441864" lvl="1" indent="-220932">
                <a:lnSpc>
                  <a:spcPts val="2865"/>
                </a:lnSpc>
                <a:buFont typeface="Arial"/>
                <a:buChar char="•"/>
              </a:pPr>
              <a:r>
                <a:rPr lang="vi-VN" sz="2046" b="1" spc="61" dirty="0" smtClean="0">
                  <a:solidFill>
                    <a:srgbClr val="010101"/>
                  </a:solidFill>
                  <a:latin typeface="Montserrat Bold"/>
                  <a:ea typeface="Montserrat Bold"/>
                  <a:cs typeface="Montserrat Bold"/>
                  <a:sym typeface="Montserrat Bold"/>
                </a:rPr>
                <a:t>Roțile </a:t>
              </a:r>
              <a:r>
                <a:rPr lang="vi-VN" sz="2046" b="1" spc="61" dirty="0">
                  <a:solidFill>
                    <a:srgbClr val="010101"/>
                  </a:solidFill>
                  <a:latin typeface="Montserrat Bold"/>
                  <a:ea typeface="Montserrat Bold"/>
                  <a:cs typeface="Montserrat Bold"/>
                  <a:sym typeface="Montserrat Bold"/>
                </a:rPr>
                <a:t>din lemn sunt susținute de două osii.</a:t>
              </a:r>
            </a:p>
            <a:p>
              <a:pPr marL="441864" lvl="1" indent="-220932">
                <a:lnSpc>
                  <a:spcPts val="2865"/>
                </a:lnSpc>
                <a:buFont typeface="Arial"/>
                <a:buChar char="•"/>
              </a:pPr>
              <a:r>
                <a:rPr lang="vi-VN" sz="2046" b="1" spc="61" dirty="0" smtClean="0">
                  <a:solidFill>
                    <a:srgbClr val="010101"/>
                  </a:solidFill>
                  <a:latin typeface="Montserrat Bold"/>
                  <a:ea typeface="Montserrat Bold"/>
                  <a:cs typeface="Montserrat Bold"/>
                  <a:sym typeface="Montserrat Bold"/>
                </a:rPr>
                <a:t>Felhérc</a:t>
              </a:r>
              <a:r>
                <a:rPr lang="vi-VN" sz="2046" b="1" spc="61" dirty="0">
                  <a:solidFill>
                    <a:srgbClr val="010101"/>
                  </a:solidFill>
                  <a:latin typeface="Montserrat Bold"/>
                  <a:ea typeface="Montserrat Bold"/>
                  <a:cs typeface="Montserrat Bold"/>
                  <a:sym typeface="Montserrat Bold"/>
                </a:rPr>
                <a:t>: susține părțile laterale de la capătul osiei roților din lemn.</a:t>
              </a:r>
            </a:p>
            <a:p>
              <a:pPr marL="441864" lvl="1" indent="-220932">
                <a:lnSpc>
                  <a:spcPts val="2865"/>
                </a:lnSpc>
                <a:buFont typeface="Arial"/>
                <a:buChar char="•"/>
              </a:pPr>
              <a:r>
                <a:rPr lang="vi-VN" sz="2046" b="1" spc="61" dirty="0" smtClean="0">
                  <a:solidFill>
                    <a:srgbClr val="010101"/>
                  </a:solidFill>
                  <a:latin typeface="Montserrat Bold"/>
                  <a:ea typeface="Montserrat Bold"/>
                  <a:cs typeface="Montserrat Bold"/>
                  <a:sym typeface="Montserrat Bold"/>
                </a:rPr>
                <a:t>Aripile </a:t>
              </a:r>
              <a:r>
                <a:rPr lang="vi-VN" sz="2046" b="1" spc="61" dirty="0">
                  <a:solidFill>
                    <a:srgbClr val="010101"/>
                  </a:solidFill>
                  <a:latin typeface="Montserrat Bold"/>
                  <a:ea typeface="Montserrat Bold"/>
                  <a:cs typeface="Montserrat Bold"/>
                  <a:sym typeface="Montserrat Bold"/>
                </a:rPr>
                <a:t>barei (timonului) se rotesc pe perna din față, astfel toate părțile principale ale trăsurei se pot roti una peste alta (manevrabilitate).</a:t>
              </a:r>
            </a:p>
          </p:txBody>
        </p:sp>
      </p:grpSp>
      <p:grpSp>
        <p:nvGrpSpPr>
          <p:cNvPr id="10" name="Group 10"/>
          <p:cNvGrpSpPr/>
          <p:nvPr/>
        </p:nvGrpSpPr>
        <p:grpSpPr>
          <a:xfrm>
            <a:off x="6237727" y="5136356"/>
            <a:ext cx="5714586" cy="4683089"/>
            <a:chOff x="-1069144" y="-9525"/>
            <a:chExt cx="7619448" cy="6244119"/>
          </a:xfrm>
        </p:grpSpPr>
        <p:sp>
          <p:nvSpPr>
            <p:cNvPr id="11" name="TextBox 11"/>
            <p:cNvSpPr txBox="1"/>
            <p:nvPr/>
          </p:nvSpPr>
          <p:spPr>
            <a:xfrm>
              <a:off x="-1069144" y="-9525"/>
              <a:ext cx="7619448" cy="547159"/>
            </a:xfrm>
            <a:prstGeom prst="rect">
              <a:avLst/>
            </a:prstGeom>
          </p:spPr>
          <p:txBody>
            <a:bodyPr wrap="square" lIns="0" tIns="0" rIns="0" bIns="0" rtlCol="0" anchor="t">
              <a:spAutoFit/>
            </a:bodyPr>
            <a:lstStyle/>
            <a:p>
              <a:pPr algn="ctr">
                <a:lnSpc>
                  <a:spcPts val="3206"/>
                </a:lnSpc>
              </a:pPr>
              <a:r>
                <a:rPr lang="en-US" sz="2672" b="1" u="sng" spc="53" dirty="0" err="1">
                  <a:solidFill>
                    <a:srgbClr val="010101"/>
                  </a:solidFill>
                  <a:latin typeface="Montserrat Bold"/>
                  <a:ea typeface="Montserrat Bold"/>
                  <a:cs typeface="Montserrat Bold"/>
                  <a:sym typeface="Montserrat Bold"/>
                </a:rPr>
                <a:t>TRĂSURĂCU</a:t>
              </a:r>
              <a:r>
                <a:rPr lang="en-US" sz="2672" b="1" u="sng" spc="53" dirty="0">
                  <a:solidFill>
                    <a:srgbClr val="010101"/>
                  </a:solidFill>
                  <a:latin typeface="Montserrat Bold"/>
                  <a:ea typeface="Montserrat Bold"/>
                  <a:cs typeface="Montserrat Bold"/>
                  <a:sym typeface="Montserrat Bold"/>
                </a:rPr>
                <a:t> </a:t>
              </a:r>
              <a:r>
                <a:rPr lang="en-US" sz="2672" b="1" u="sng" spc="53" dirty="0" err="1">
                  <a:solidFill>
                    <a:srgbClr val="010101"/>
                  </a:solidFill>
                  <a:latin typeface="Montserrat Bold"/>
                  <a:ea typeface="Montserrat Bold"/>
                  <a:cs typeface="Montserrat Bold"/>
                  <a:sym typeface="Montserrat Bold"/>
                </a:rPr>
                <a:t>ROȚI</a:t>
              </a:r>
              <a:r>
                <a:rPr lang="en-US" sz="2672" b="1" u="sng" spc="53" dirty="0">
                  <a:solidFill>
                    <a:srgbClr val="010101"/>
                  </a:solidFill>
                  <a:latin typeface="Montserrat Bold"/>
                  <a:ea typeface="Montserrat Bold"/>
                  <a:cs typeface="Montserrat Bold"/>
                  <a:sym typeface="Montserrat Bold"/>
                </a:rPr>
                <a:t> CU </a:t>
              </a:r>
              <a:r>
                <a:rPr lang="en-US" sz="2672" b="1" u="sng" spc="53" dirty="0" err="1">
                  <a:solidFill>
                    <a:srgbClr val="010101"/>
                  </a:solidFill>
                  <a:latin typeface="Montserrat Bold"/>
                  <a:ea typeface="Montserrat Bold"/>
                  <a:cs typeface="Montserrat Bold"/>
                  <a:sym typeface="Montserrat Bold"/>
                </a:rPr>
                <a:t>PNEURI</a:t>
              </a:r>
              <a:r>
                <a:rPr lang="en-US" sz="2672" b="1" u="sng" spc="53" dirty="0">
                  <a:solidFill>
                    <a:srgbClr val="010101"/>
                  </a:solidFill>
                  <a:latin typeface="Montserrat Bold"/>
                  <a:ea typeface="Montserrat Bold"/>
                  <a:cs typeface="Montserrat Bold"/>
                  <a:sym typeface="Montserrat Bold"/>
                </a:rPr>
                <a:t> </a:t>
              </a:r>
            </a:p>
          </p:txBody>
        </p:sp>
        <p:sp>
          <p:nvSpPr>
            <p:cNvPr id="12" name="TextBox 12"/>
            <p:cNvSpPr txBox="1"/>
            <p:nvPr/>
          </p:nvSpPr>
          <p:spPr>
            <a:xfrm>
              <a:off x="-746508" y="640839"/>
              <a:ext cx="7296812" cy="5593755"/>
            </a:xfrm>
            <a:prstGeom prst="rect">
              <a:avLst/>
            </a:prstGeom>
          </p:spPr>
          <p:txBody>
            <a:bodyPr wrap="square" lIns="0" tIns="0" rIns="0" bIns="0" rtlCol="0" anchor="t">
              <a:spAutoFit/>
            </a:bodyPr>
            <a:lstStyle/>
            <a:p>
              <a:pPr marL="465991" lvl="1" indent="-232995">
                <a:lnSpc>
                  <a:spcPts val="3021"/>
                </a:lnSpc>
                <a:buFont typeface="Arial"/>
                <a:buChar char="•"/>
              </a:pPr>
              <a:r>
                <a:rPr lang="vi-VN" sz="1900" b="1" spc="64" dirty="0" smtClean="0">
                  <a:solidFill>
                    <a:srgbClr val="010101"/>
                  </a:solidFill>
                  <a:latin typeface="Montserrat Bold"/>
                  <a:ea typeface="Montserrat Bold"/>
                  <a:cs typeface="Montserrat Bold"/>
                  <a:sym typeface="Montserrat Bold"/>
                </a:rPr>
                <a:t>Au </a:t>
              </a:r>
              <a:r>
                <a:rPr lang="vi-VN" sz="1900" b="1" spc="64" dirty="0">
                  <a:solidFill>
                    <a:srgbClr val="010101"/>
                  </a:solidFill>
                  <a:latin typeface="Montserrat Bold"/>
                  <a:ea typeface="Montserrat Bold"/>
                  <a:cs typeface="Montserrat Bold"/>
                  <a:sym typeface="Montserrat Bold"/>
                </a:rPr>
                <a:t>platformă (sunt de tip platou).</a:t>
              </a:r>
            </a:p>
            <a:p>
              <a:pPr marL="465991" lvl="1" indent="-232995">
                <a:lnSpc>
                  <a:spcPts val="3021"/>
                </a:lnSpc>
                <a:buFont typeface="Arial"/>
                <a:buChar char="•"/>
              </a:pPr>
              <a:r>
                <a:rPr lang="vi-VN" sz="1900" b="1" spc="64" dirty="0" smtClean="0">
                  <a:solidFill>
                    <a:srgbClr val="010101"/>
                  </a:solidFill>
                  <a:latin typeface="Montserrat Bold"/>
                  <a:ea typeface="Montserrat Bold"/>
                  <a:cs typeface="Montserrat Bold"/>
                  <a:sym typeface="Montserrat Bold"/>
                </a:rPr>
                <a:t>Perechea </a:t>
              </a:r>
              <a:r>
                <a:rPr lang="vi-VN" sz="1900" b="1" spc="64" dirty="0">
                  <a:solidFill>
                    <a:srgbClr val="010101"/>
                  </a:solidFill>
                  <a:latin typeface="Montserrat Bold"/>
                  <a:ea typeface="Montserrat Bold"/>
                  <a:cs typeface="Montserrat Bold"/>
                  <a:sym typeface="Montserrat Bold"/>
                </a:rPr>
                <a:t>de roți din față se rotește sub platformă cu ajutorul celei de-a cincea roți.</a:t>
              </a:r>
            </a:p>
            <a:p>
              <a:pPr marL="465991" lvl="1" indent="-232995">
                <a:lnSpc>
                  <a:spcPts val="3021"/>
                </a:lnSpc>
                <a:buFont typeface="Arial"/>
                <a:buChar char="•"/>
              </a:pPr>
              <a:r>
                <a:rPr lang="vi-VN" sz="1900" b="1" spc="64" dirty="0" smtClean="0">
                  <a:solidFill>
                    <a:srgbClr val="010101"/>
                  </a:solidFill>
                  <a:latin typeface="Montserrat Bold"/>
                  <a:ea typeface="Montserrat Bold"/>
                  <a:cs typeface="Montserrat Bold"/>
                  <a:sym typeface="Montserrat Bold"/>
                </a:rPr>
                <a:t>Sunt </a:t>
              </a:r>
              <a:r>
                <a:rPr lang="vi-VN" sz="1900" b="1" spc="64" dirty="0">
                  <a:solidFill>
                    <a:srgbClr val="010101"/>
                  </a:solidFill>
                  <a:latin typeface="Montserrat Bold"/>
                  <a:ea typeface="Montserrat Bold"/>
                  <a:cs typeface="Montserrat Bold"/>
                  <a:sym typeface="Montserrat Bold"/>
                </a:rPr>
                <a:t>echipate cu arcuri (suspensie).</a:t>
              </a:r>
            </a:p>
            <a:p>
              <a:pPr marL="465991" lvl="1" indent="-232995">
                <a:lnSpc>
                  <a:spcPts val="3021"/>
                </a:lnSpc>
                <a:buFont typeface="Arial"/>
                <a:buChar char="•"/>
              </a:pPr>
              <a:r>
                <a:rPr lang="vi-VN" sz="1900" b="1" spc="64" dirty="0" smtClean="0">
                  <a:solidFill>
                    <a:srgbClr val="010101"/>
                  </a:solidFill>
                  <a:latin typeface="Montserrat Bold"/>
                  <a:ea typeface="Montserrat Bold"/>
                  <a:cs typeface="Montserrat Bold"/>
                  <a:sym typeface="Montserrat Bold"/>
                </a:rPr>
                <a:t>Sunt </a:t>
              </a:r>
              <a:r>
                <a:rPr lang="vi-VN" sz="1900" b="1" spc="64" dirty="0">
                  <a:solidFill>
                    <a:srgbClr val="010101"/>
                  </a:solidFill>
                  <a:latin typeface="Montserrat Bold"/>
                  <a:ea typeface="Montserrat Bold"/>
                  <a:cs typeface="Montserrat Bold"/>
                  <a:sym typeface="Montserrat Bold"/>
                </a:rPr>
                <a:t>mai ușor de deplasat, dar pe drumuri noroioase sunt dificil de folosit.</a:t>
              </a:r>
            </a:p>
            <a:p>
              <a:pPr marL="465991" lvl="1" indent="-232995">
                <a:lnSpc>
                  <a:spcPts val="3021"/>
                </a:lnSpc>
                <a:buFont typeface="Arial"/>
                <a:buChar char="•"/>
              </a:pPr>
              <a:r>
                <a:rPr lang="vi-VN" sz="1900" b="1" spc="64" dirty="0" smtClean="0">
                  <a:solidFill>
                    <a:srgbClr val="010101"/>
                  </a:solidFill>
                  <a:latin typeface="Montserrat Bold"/>
                  <a:ea typeface="Montserrat Bold"/>
                  <a:cs typeface="Montserrat Bold"/>
                  <a:sym typeface="Montserrat Bold"/>
                </a:rPr>
                <a:t>Echipate </a:t>
              </a:r>
              <a:r>
                <a:rPr lang="vi-VN" sz="1900" b="1" spc="64" dirty="0">
                  <a:solidFill>
                    <a:srgbClr val="010101"/>
                  </a:solidFill>
                  <a:latin typeface="Montserrat Bold"/>
                  <a:ea typeface="Montserrat Bold"/>
                  <a:cs typeface="Montserrat Bold"/>
                  <a:sym typeface="Montserrat Bold"/>
                </a:rPr>
                <a:t>cu bănci, sunt folosite în prezent pentru transportul persoanelor, ca „autobuze de pustă”.</a:t>
              </a:r>
            </a:p>
          </p:txBody>
        </p:sp>
      </p:grpSp>
      <p:grpSp>
        <p:nvGrpSpPr>
          <p:cNvPr id="13" name="Group 13"/>
          <p:cNvGrpSpPr/>
          <p:nvPr/>
        </p:nvGrpSpPr>
        <p:grpSpPr>
          <a:xfrm>
            <a:off x="12190012" y="5143500"/>
            <a:ext cx="5069288" cy="2977795"/>
            <a:chOff x="0" y="0"/>
            <a:chExt cx="6759051" cy="3970393"/>
          </a:xfrm>
        </p:grpSpPr>
        <p:sp>
          <p:nvSpPr>
            <p:cNvPr id="14" name="TextBox 14"/>
            <p:cNvSpPr txBox="1"/>
            <p:nvPr/>
          </p:nvSpPr>
          <p:spPr>
            <a:xfrm>
              <a:off x="0" y="0"/>
              <a:ext cx="5648036" cy="508000"/>
            </a:xfrm>
            <a:prstGeom prst="rect">
              <a:avLst/>
            </a:prstGeom>
          </p:spPr>
          <p:txBody>
            <a:bodyPr lIns="0" tIns="0" rIns="0" bIns="0" rtlCol="0" anchor="t">
              <a:spAutoFit/>
            </a:bodyPr>
            <a:lstStyle/>
            <a:p>
              <a:pPr algn="ctr">
                <a:lnSpc>
                  <a:spcPts val="3000"/>
                </a:lnSpc>
              </a:pPr>
              <a:r>
                <a:rPr lang="en-US" sz="2500" b="1" u="sng" spc="50" dirty="0" err="1">
                  <a:solidFill>
                    <a:srgbClr val="010101"/>
                  </a:solidFill>
                  <a:latin typeface="Montserrat Bold"/>
                  <a:ea typeface="Montserrat Bold"/>
                  <a:cs typeface="Montserrat Bold"/>
                  <a:sym typeface="Montserrat Bold"/>
                </a:rPr>
                <a:t>TRĂSURI</a:t>
              </a:r>
              <a:endParaRPr lang="en-US" sz="2500" b="1" u="sng" spc="50" dirty="0">
                <a:solidFill>
                  <a:srgbClr val="010101"/>
                </a:solidFill>
                <a:latin typeface="Montserrat Bold"/>
                <a:ea typeface="Montserrat Bold"/>
                <a:cs typeface="Montserrat Bold"/>
                <a:sym typeface="Montserrat Bold"/>
              </a:endParaRPr>
            </a:p>
          </p:txBody>
        </p:sp>
        <p:sp>
          <p:nvSpPr>
            <p:cNvPr id="15" name="TextBox 15"/>
            <p:cNvSpPr txBox="1"/>
            <p:nvPr/>
          </p:nvSpPr>
          <p:spPr>
            <a:xfrm>
              <a:off x="29811" y="619048"/>
              <a:ext cx="6729240" cy="3351345"/>
            </a:xfrm>
            <a:prstGeom prst="rect">
              <a:avLst/>
            </a:prstGeom>
          </p:spPr>
          <p:txBody>
            <a:bodyPr wrap="square" lIns="0" tIns="0" rIns="0" bIns="0" rtlCol="0" anchor="t">
              <a:spAutoFit/>
            </a:bodyPr>
            <a:lstStyle/>
            <a:p>
              <a:pPr marL="431801" lvl="1" indent="-215900">
                <a:lnSpc>
                  <a:spcPts val="2800"/>
                </a:lnSpc>
                <a:buFont typeface="Arial"/>
                <a:buChar char="•"/>
              </a:pPr>
              <a:r>
                <a:rPr lang="vi-VN" sz="2000" b="1" spc="60" dirty="0" smtClean="0">
                  <a:solidFill>
                    <a:srgbClr val="010101"/>
                  </a:solidFill>
                  <a:latin typeface="Montserrat Bold"/>
                  <a:ea typeface="Montserrat Bold"/>
                  <a:cs typeface="Montserrat Bold"/>
                  <a:sym typeface="Montserrat Bold"/>
                </a:rPr>
                <a:t>Trăsura </a:t>
              </a:r>
              <a:r>
                <a:rPr lang="vi-VN" sz="2000" b="1" spc="60" dirty="0">
                  <a:solidFill>
                    <a:srgbClr val="010101"/>
                  </a:solidFill>
                  <a:latin typeface="Montserrat Bold"/>
                  <a:ea typeface="Montserrat Bold"/>
                  <a:cs typeface="Montserrat Bold"/>
                  <a:sym typeface="Montserrat Bold"/>
                </a:rPr>
                <a:t>este realizată în mare parte din lemn.</a:t>
              </a:r>
            </a:p>
            <a:p>
              <a:pPr marL="431801" lvl="1" indent="-215900">
                <a:lnSpc>
                  <a:spcPts val="2800"/>
                </a:lnSpc>
                <a:buFont typeface="Arial"/>
                <a:buChar char="•"/>
              </a:pPr>
              <a:r>
                <a:rPr lang="vi-VN" sz="2000" b="1" spc="60" dirty="0" smtClean="0">
                  <a:solidFill>
                    <a:srgbClr val="010101"/>
                  </a:solidFill>
                  <a:latin typeface="Montserrat Bold"/>
                  <a:ea typeface="Montserrat Bold"/>
                  <a:cs typeface="Montserrat Bold"/>
                  <a:sym typeface="Montserrat Bold"/>
                </a:rPr>
                <a:t>Este </a:t>
              </a:r>
              <a:r>
                <a:rPr lang="vi-VN" sz="2000" b="1" spc="60" dirty="0">
                  <a:solidFill>
                    <a:srgbClr val="010101"/>
                  </a:solidFill>
                  <a:latin typeface="Montserrat Bold"/>
                  <a:ea typeface="Montserrat Bold"/>
                  <a:cs typeface="Montserrat Bold"/>
                  <a:sym typeface="Montserrat Bold"/>
                </a:rPr>
                <a:t>un vehicul cu patru roți, tras de cai, la care caroseria este legată de șasiu prin intermediul arcurilor lamelare.</a:t>
              </a:r>
            </a:p>
            <a:p>
              <a:pPr algn="l">
                <a:lnSpc>
                  <a:spcPts val="2800"/>
                </a:lnSpc>
              </a:pPr>
              <a:endParaRPr dirty="0"/>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F8EB"/>
        </a:solidFill>
        <a:effectLst/>
      </p:bgPr>
    </p:bg>
    <p:spTree>
      <p:nvGrpSpPr>
        <p:cNvPr id="1" name=""/>
        <p:cNvGrpSpPr/>
        <p:nvPr/>
      </p:nvGrpSpPr>
      <p:grpSpPr>
        <a:xfrm>
          <a:off x="0" y="0"/>
          <a:ext cx="0" cy="0"/>
          <a:chOff x="0" y="0"/>
          <a:chExt cx="0" cy="0"/>
        </a:xfrm>
      </p:grpSpPr>
      <p:sp>
        <p:nvSpPr>
          <p:cNvPr id="2" name="AutoShape 2"/>
          <p:cNvSpPr/>
          <p:nvPr/>
        </p:nvSpPr>
        <p:spPr>
          <a:xfrm>
            <a:off x="1028700" y="9258300"/>
            <a:ext cx="16230600" cy="38100"/>
          </a:xfrm>
          <a:prstGeom prst="rect">
            <a:avLst/>
          </a:prstGeom>
          <a:solidFill>
            <a:srgbClr val="81B673"/>
          </a:solidFill>
        </p:spPr>
      </p:sp>
      <p:sp>
        <p:nvSpPr>
          <p:cNvPr id="3" name="AutoShape 3"/>
          <p:cNvSpPr/>
          <p:nvPr/>
        </p:nvSpPr>
        <p:spPr>
          <a:xfrm>
            <a:off x="1028700" y="-249905"/>
            <a:ext cx="16230600" cy="2169641"/>
          </a:xfrm>
          <a:prstGeom prst="rect">
            <a:avLst/>
          </a:prstGeom>
          <a:solidFill>
            <a:srgbClr val="81B673"/>
          </a:solidFill>
        </p:spPr>
      </p:sp>
      <p:sp>
        <p:nvSpPr>
          <p:cNvPr id="4" name="Freeform 4"/>
          <p:cNvSpPr/>
          <p:nvPr/>
        </p:nvSpPr>
        <p:spPr>
          <a:xfrm>
            <a:off x="7569905" y="1919735"/>
            <a:ext cx="4060484" cy="3397695"/>
          </a:xfrm>
          <a:custGeom>
            <a:avLst/>
            <a:gdLst/>
            <a:ahLst/>
            <a:cxnLst/>
            <a:rect l="l" t="t" r="r" b="b"/>
            <a:pathLst>
              <a:path w="4060484" h="3397695">
                <a:moveTo>
                  <a:pt x="0" y="0"/>
                </a:moveTo>
                <a:lnTo>
                  <a:pt x="4060484" y="0"/>
                </a:lnTo>
                <a:lnTo>
                  <a:pt x="4060484" y="3397695"/>
                </a:lnTo>
                <a:lnTo>
                  <a:pt x="0" y="3397695"/>
                </a:lnTo>
                <a:lnTo>
                  <a:pt x="0" y="0"/>
                </a:lnTo>
                <a:close/>
              </a:path>
            </a:pathLst>
          </a:custGeom>
          <a:blipFill>
            <a:blip r:embed="rId2"/>
            <a:stretch>
              <a:fillRect t="-43027" b="-16741"/>
            </a:stretch>
          </a:blipFill>
        </p:spPr>
      </p:sp>
      <p:sp>
        <p:nvSpPr>
          <p:cNvPr id="5" name="Freeform 5"/>
          <p:cNvSpPr/>
          <p:nvPr/>
        </p:nvSpPr>
        <p:spPr>
          <a:xfrm>
            <a:off x="12861057" y="1919735"/>
            <a:ext cx="4161883" cy="3528795"/>
          </a:xfrm>
          <a:custGeom>
            <a:avLst/>
            <a:gdLst/>
            <a:ahLst/>
            <a:cxnLst/>
            <a:rect l="l" t="t" r="r" b="b"/>
            <a:pathLst>
              <a:path w="4161883" h="3528795">
                <a:moveTo>
                  <a:pt x="0" y="0"/>
                </a:moveTo>
                <a:lnTo>
                  <a:pt x="4161883" y="0"/>
                </a:lnTo>
                <a:lnTo>
                  <a:pt x="4161883" y="3528795"/>
                </a:lnTo>
                <a:lnTo>
                  <a:pt x="0" y="3528795"/>
                </a:lnTo>
                <a:lnTo>
                  <a:pt x="0" y="0"/>
                </a:lnTo>
                <a:close/>
              </a:path>
            </a:pathLst>
          </a:custGeom>
          <a:blipFill>
            <a:blip r:embed="rId3"/>
            <a:stretch>
              <a:fillRect t="-49122" b="-8552"/>
            </a:stretch>
          </a:blipFill>
        </p:spPr>
      </p:sp>
      <p:sp>
        <p:nvSpPr>
          <p:cNvPr id="6" name="Freeform 6"/>
          <p:cNvSpPr/>
          <p:nvPr/>
        </p:nvSpPr>
        <p:spPr>
          <a:xfrm>
            <a:off x="1882622" y="1923770"/>
            <a:ext cx="4456615" cy="3393660"/>
          </a:xfrm>
          <a:custGeom>
            <a:avLst/>
            <a:gdLst/>
            <a:ahLst/>
            <a:cxnLst/>
            <a:rect l="l" t="t" r="r" b="b"/>
            <a:pathLst>
              <a:path w="4456615" h="3393660">
                <a:moveTo>
                  <a:pt x="0" y="0"/>
                </a:moveTo>
                <a:lnTo>
                  <a:pt x="4456615" y="0"/>
                </a:lnTo>
                <a:lnTo>
                  <a:pt x="4456615" y="3393660"/>
                </a:lnTo>
                <a:lnTo>
                  <a:pt x="0" y="3393660"/>
                </a:lnTo>
                <a:lnTo>
                  <a:pt x="0" y="0"/>
                </a:lnTo>
                <a:close/>
              </a:path>
            </a:pathLst>
          </a:custGeom>
          <a:blipFill>
            <a:blip r:embed="rId4"/>
            <a:stretch>
              <a:fillRect t="-58104" b="-17478"/>
            </a:stretch>
          </a:blipFill>
        </p:spPr>
      </p:sp>
      <p:sp>
        <p:nvSpPr>
          <p:cNvPr id="7" name="TextBox 7"/>
          <p:cNvSpPr txBox="1"/>
          <p:nvPr/>
        </p:nvSpPr>
        <p:spPr>
          <a:xfrm>
            <a:off x="1681550" y="900560"/>
            <a:ext cx="15166950" cy="762000"/>
          </a:xfrm>
          <a:prstGeom prst="rect">
            <a:avLst/>
          </a:prstGeom>
        </p:spPr>
        <p:txBody>
          <a:bodyPr lIns="0" tIns="0" rIns="0" bIns="0" rtlCol="0" anchor="t">
            <a:spAutoFit/>
          </a:bodyPr>
          <a:lstStyle/>
          <a:p>
            <a:pPr algn="ctr">
              <a:lnSpc>
                <a:spcPts val="6000"/>
              </a:lnSpc>
            </a:pPr>
            <a:r>
              <a:rPr lang="vi-VN" sz="5000" b="1" spc="150" dirty="0">
                <a:gradFill>
                  <a:gsLst>
                    <a:gs pos="0">
                      <a:srgbClr val="000000">
                        <a:alpha val="100000"/>
                      </a:srgbClr>
                    </a:gs>
                    <a:gs pos="100000">
                      <a:srgbClr val="C89116">
                        <a:alpha val="100000"/>
                      </a:srgbClr>
                    </a:gs>
                  </a:gsLst>
                  <a:lin ang="0"/>
                </a:gradFill>
                <a:latin typeface="Montserrat Medium"/>
                <a:ea typeface="Montserrat Medium"/>
                <a:cs typeface="Montserrat Medium"/>
                <a:sym typeface="Montserrat Medium"/>
              </a:rPr>
              <a:t>Dezvoltarea și tipurile de trăsuri trase de cai</a:t>
            </a:r>
          </a:p>
        </p:txBody>
      </p:sp>
      <p:grpSp>
        <p:nvGrpSpPr>
          <p:cNvPr id="8" name="Group 8"/>
          <p:cNvGrpSpPr/>
          <p:nvPr/>
        </p:nvGrpSpPr>
        <p:grpSpPr>
          <a:xfrm>
            <a:off x="1367136" y="6236297"/>
            <a:ext cx="4751513" cy="1772336"/>
            <a:chOff x="-687315" y="0"/>
            <a:chExt cx="6335351" cy="2363115"/>
          </a:xfrm>
        </p:grpSpPr>
        <p:sp>
          <p:nvSpPr>
            <p:cNvPr id="9" name="TextBox 9"/>
            <p:cNvSpPr txBox="1"/>
            <p:nvPr/>
          </p:nvSpPr>
          <p:spPr>
            <a:xfrm>
              <a:off x="0" y="0"/>
              <a:ext cx="5648036" cy="508000"/>
            </a:xfrm>
            <a:prstGeom prst="rect">
              <a:avLst/>
            </a:prstGeom>
          </p:spPr>
          <p:txBody>
            <a:bodyPr lIns="0" tIns="0" rIns="0" bIns="0" rtlCol="0" anchor="t">
              <a:spAutoFit/>
            </a:bodyPr>
            <a:lstStyle/>
            <a:p>
              <a:pPr algn="ctr">
                <a:lnSpc>
                  <a:spcPts val="3000"/>
                </a:lnSpc>
              </a:pPr>
              <a:r>
                <a:rPr lang="en-US" sz="2500" b="1" u="sng" spc="50" dirty="0" err="1">
                  <a:solidFill>
                    <a:srgbClr val="010101"/>
                  </a:solidFill>
                  <a:latin typeface="Montserrat Bold"/>
                  <a:ea typeface="Montserrat Bold"/>
                  <a:cs typeface="Montserrat Bold"/>
                  <a:sym typeface="Montserrat Bold"/>
                </a:rPr>
                <a:t>TRĂSURA</a:t>
              </a:r>
              <a:r>
                <a:rPr lang="en-US" sz="2500" b="1" u="sng" spc="50" dirty="0">
                  <a:solidFill>
                    <a:srgbClr val="010101"/>
                  </a:solidFill>
                  <a:latin typeface="Montserrat Bold"/>
                  <a:ea typeface="Montserrat Bold"/>
                  <a:cs typeface="Montserrat Bold"/>
                  <a:sym typeface="Montserrat Bold"/>
                </a:rPr>
                <a:t> </a:t>
              </a:r>
              <a:r>
                <a:rPr lang="en-US" sz="2500" b="1" u="sng" spc="50" dirty="0" err="1">
                  <a:solidFill>
                    <a:srgbClr val="010101"/>
                  </a:solidFill>
                  <a:latin typeface="Montserrat Bold"/>
                  <a:ea typeface="Montserrat Bold"/>
                  <a:cs typeface="Montserrat Bold"/>
                  <a:sym typeface="Montserrat Bold"/>
                </a:rPr>
                <a:t>CZIRÁKYI</a:t>
              </a:r>
              <a:endParaRPr lang="en-US" sz="2500" b="1" u="sng" spc="50" dirty="0">
                <a:solidFill>
                  <a:srgbClr val="010101"/>
                </a:solidFill>
                <a:latin typeface="Montserrat Bold"/>
                <a:ea typeface="Montserrat Bold"/>
                <a:cs typeface="Montserrat Bold"/>
                <a:sym typeface="Montserrat Bold"/>
              </a:endParaRPr>
            </a:p>
          </p:txBody>
        </p:sp>
        <p:sp>
          <p:nvSpPr>
            <p:cNvPr id="10" name="TextBox 10"/>
            <p:cNvSpPr txBox="1"/>
            <p:nvPr/>
          </p:nvSpPr>
          <p:spPr>
            <a:xfrm>
              <a:off x="-687315" y="619048"/>
              <a:ext cx="6305542" cy="1744067"/>
            </a:xfrm>
            <a:prstGeom prst="rect">
              <a:avLst/>
            </a:prstGeom>
          </p:spPr>
          <p:txBody>
            <a:bodyPr wrap="square" lIns="0" tIns="0" rIns="0" bIns="0" rtlCol="0" anchor="t">
              <a:spAutoFit/>
            </a:bodyPr>
            <a:lstStyle/>
            <a:p>
              <a:pPr marL="518158" lvl="1" indent="-259079">
                <a:lnSpc>
                  <a:spcPts val="3359"/>
                </a:lnSpc>
                <a:buFont typeface="Arial"/>
                <a:buChar char="•"/>
              </a:pPr>
              <a:r>
                <a:rPr lang="it-IT" sz="2399" b="1" spc="71" dirty="0" smtClean="0">
                  <a:solidFill>
                    <a:srgbClr val="010101"/>
                  </a:solidFill>
                  <a:latin typeface="Montserrat Bold"/>
                  <a:ea typeface="Montserrat Bold"/>
                  <a:cs typeface="Montserrat Bold"/>
                  <a:sym typeface="Montserrat Bold"/>
                </a:rPr>
                <a:t>Liniile </a:t>
              </a:r>
              <a:r>
                <a:rPr lang="it-IT" sz="2399" b="1" spc="71" dirty="0">
                  <a:solidFill>
                    <a:srgbClr val="010101"/>
                  </a:solidFill>
                  <a:latin typeface="Montserrat Bold"/>
                  <a:ea typeface="Montserrat Bold"/>
                  <a:cs typeface="Montserrat Bold"/>
                  <a:sym typeface="Montserrat Bold"/>
                </a:rPr>
                <a:t>sale sunt curbe, conferindu-i un aspect dinamic.</a:t>
              </a:r>
              <a:endParaRPr lang="en-US" sz="2399" b="1" spc="71" dirty="0">
                <a:solidFill>
                  <a:srgbClr val="010101"/>
                </a:solidFill>
                <a:latin typeface="Montserrat Bold"/>
                <a:ea typeface="Montserrat Bold"/>
                <a:cs typeface="Montserrat Bold"/>
                <a:sym typeface="Montserrat Bold"/>
              </a:endParaRPr>
            </a:p>
          </p:txBody>
        </p:sp>
      </p:grpSp>
      <p:grpSp>
        <p:nvGrpSpPr>
          <p:cNvPr id="11" name="Group 11"/>
          <p:cNvGrpSpPr/>
          <p:nvPr/>
        </p:nvGrpSpPr>
        <p:grpSpPr>
          <a:xfrm>
            <a:off x="7147011" y="6192888"/>
            <a:ext cx="4733292" cy="3080387"/>
            <a:chOff x="0" y="0"/>
            <a:chExt cx="6311056" cy="4107182"/>
          </a:xfrm>
        </p:grpSpPr>
        <p:sp>
          <p:nvSpPr>
            <p:cNvPr id="12" name="TextBox 12"/>
            <p:cNvSpPr txBox="1"/>
            <p:nvPr/>
          </p:nvSpPr>
          <p:spPr>
            <a:xfrm>
              <a:off x="0" y="0"/>
              <a:ext cx="5648036" cy="508000"/>
            </a:xfrm>
            <a:prstGeom prst="rect">
              <a:avLst/>
            </a:prstGeom>
          </p:spPr>
          <p:txBody>
            <a:bodyPr lIns="0" tIns="0" rIns="0" bIns="0" rtlCol="0" anchor="t">
              <a:spAutoFit/>
            </a:bodyPr>
            <a:lstStyle/>
            <a:p>
              <a:pPr algn="ctr">
                <a:lnSpc>
                  <a:spcPts val="3000"/>
                </a:lnSpc>
              </a:pPr>
              <a:r>
                <a:rPr lang="en-US" sz="2500" b="1" u="sng" spc="50" dirty="0" err="1">
                  <a:solidFill>
                    <a:srgbClr val="010101"/>
                  </a:solidFill>
                  <a:latin typeface="Montserrat Bold"/>
                  <a:ea typeface="Montserrat Bold"/>
                  <a:cs typeface="Montserrat Bold"/>
                  <a:sym typeface="Montserrat Bold"/>
                </a:rPr>
                <a:t>TRĂSURA</a:t>
              </a:r>
              <a:r>
                <a:rPr lang="en-US" sz="2500" b="1" u="sng" spc="50" dirty="0">
                  <a:solidFill>
                    <a:srgbClr val="010101"/>
                  </a:solidFill>
                  <a:latin typeface="Montserrat Bold"/>
                  <a:ea typeface="Montserrat Bold"/>
                  <a:cs typeface="Montserrat Bold"/>
                  <a:sym typeface="Montserrat Bold"/>
                </a:rPr>
                <a:t> </a:t>
              </a:r>
              <a:r>
                <a:rPr lang="en-US" sz="2500" b="1" u="sng" spc="50" dirty="0" err="1">
                  <a:solidFill>
                    <a:srgbClr val="010101"/>
                  </a:solidFill>
                  <a:latin typeface="Montserrat Bold"/>
                  <a:ea typeface="Montserrat Bold"/>
                  <a:cs typeface="Montserrat Bold"/>
                  <a:sym typeface="Montserrat Bold"/>
                </a:rPr>
                <a:t>KÁROLYI</a:t>
              </a:r>
              <a:endParaRPr lang="en-US" sz="2500" b="1" u="sng" spc="50" dirty="0">
                <a:solidFill>
                  <a:srgbClr val="010101"/>
                </a:solidFill>
                <a:latin typeface="Montserrat Bold"/>
                <a:ea typeface="Montserrat Bold"/>
                <a:cs typeface="Montserrat Bold"/>
                <a:sym typeface="Montserrat Bold"/>
              </a:endParaRPr>
            </a:p>
          </p:txBody>
        </p:sp>
        <p:sp>
          <p:nvSpPr>
            <p:cNvPr id="13" name="TextBox 13"/>
            <p:cNvSpPr txBox="1"/>
            <p:nvPr/>
          </p:nvSpPr>
          <p:spPr>
            <a:xfrm>
              <a:off x="29809" y="619048"/>
              <a:ext cx="6281247" cy="3488134"/>
            </a:xfrm>
            <a:prstGeom prst="rect">
              <a:avLst/>
            </a:prstGeom>
          </p:spPr>
          <p:txBody>
            <a:bodyPr wrap="square" lIns="0" tIns="0" rIns="0" bIns="0" rtlCol="0" anchor="t">
              <a:spAutoFit/>
            </a:bodyPr>
            <a:lstStyle/>
            <a:p>
              <a:pPr marL="518158" lvl="1" indent="-259079">
                <a:lnSpc>
                  <a:spcPts val="3359"/>
                </a:lnSpc>
                <a:buFont typeface="Arial"/>
                <a:buChar char="•"/>
              </a:pPr>
              <a:r>
                <a:rPr lang="vi-VN" sz="2399" b="1" spc="71" dirty="0" smtClean="0">
                  <a:solidFill>
                    <a:srgbClr val="010101"/>
                  </a:solidFill>
                  <a:latin typeface="Montserrat Bold"/>
                  <a:ea typeface="Montserrat Bold"/>
                  <a:cs typeface="Montserrat Bold"/>
                  <a:sym typeface="Montserrat Bold"/>
                </a:rPr>
                <a:t>Doar </a:t>
              </a:r>
              <a:r>
                <a:rPr lang="vi-VN" sz="2399" b="1" spc="71" dirty="0">
                  <a:solidFill>
                    <a:srgbClr val="010101"/>
                  </a:solidFill>
                  <a:latin typeface="Montserrat Bold"/>
                  <a:ea typeface="Montserrat Bold"/>
                  <a:cs typeface="Montserrat Bold"/>
                  <a:sym typeface="Montserrat Bold"/>
                </a:rPr>
                <a:t>cabina trăsurii este decupată, având o formă unghiulară.</a:t>
              </a:r>
            </a:p>
            <a:p>
              <a:pPr marL="518158" lvl="1" indent="-259079">
                <a:lnSpc>
                  <a:spcPts val="3359"/>
                </a:lnSpc>
                <a:buFont typeface="Arial"/>
                <a:buChar char="•"/>
              </a:pPr>
              <a:r>
                <a:rPr lang="vi-VN" sz="2399" b="1" spc="71" dirty="0" smtClean="0">
                  <a:solidFill>
                    <a:srgbClr val="010101"/>
                  </a:solidFill>
                  <a:latin typeface="Montserrat Bold"/>
                  <a:ea typeface="Montserrat Bold"/>
                  <a:cs typeface="Montserrat Bold"/>
                  <a:sym typeface="Montserrat Bold"/>
                </a:rPr>
                <a:t>Aripile </a:t>
              </a:r>
              <a:r>
                <a:rPr lang="vi-VN" sz="2399" b="1" spc="71" dirty="0">
                  <a:solidFill>
                    <a:srgbClr val="010101"/>
                  </a:solidFill>
                  <a:latin typeface="Montserrat Bold"/>
                  <a:ea typeface="Montserrat Bold"/>
                  <a:cs typeface="Montserrat Bold"/>
                  <a:sym typeface="Montserrat Bold"/>
                </a:rPr>
                <a:t>(apărătorile de noroi) sunt curbate.</a:t>
              </a:r>
            </a:p>
            <a:p>
              <a:pPr algn="l">
                <a:lnSpc>
                  <a:spcPts val="3359"/>
                </a:lnSpc>
              </a:pPr>
              <a:endParaRPr dirty="0"/>
            </a:p>
          </p:txBody>
        </p:sp>
      </p:grpSp>
      <p:grpSp>
        <p:nvGrpSpPr>
          <p:cNvPr id="14" name="Group 14"/>
          <p:cNvGrpSpPr/>
          <p:nvPr/>
        </p:nvGrpSpPr>
        <p:grpSpPr>
          <a:xfrm>
            <a:off x="12456368" y="6094477"/>
            <a:ext cx="4802933" cy="2208353"/>
            <a:chOff x="-755874" y="0"/>
            <a:chExt cx="6403911" cy="2944471"/>
          </a:xfrm>
        </p:grpSpPr>
        <p:sp>
          <p:nvSpPr>
            <p:cNvPr id="15" name="TextBox 15"/>
            <p:cNvSpPr txBox="1"/>
            <p:nvPr/>
          </p:nvSpPr>
          <p:spPr>
            <a:xfrm>
              <a:off x="-563851" y="0"/>
              <a:ext cx="6211888" cy="512961"/>
            </a:xfrm>
            <a:prstGeom prst="rect">
              <a:avLst/>
            </a:prstGeom>
          </p:spPr>
          <p:txBody>
            <a:bodyPr wrap="square" lIns="0" tIns="0" rIns="0" bIns="0" rtlCol="0" anchor="t">
              <a:spAutoFit/>
            </a:bodyPr>
            <a:lstStyle/>
            <a:p>
              <a:pPr algn="ctr">
                <a:lnSpc>
                  <a:spcPts val="3000"/>
                </a:lnSpc>
              </a:pPr>
              <a:r>
                <a:rPr lang="en-US" sz="2500" b="1" u="sng" spc="50" dirty="0" err="1">
                  <a:solidFill>
                    <a:srgbClr val="010101"/>
                  </a:solidFill>
                  <a:latin typeface="Montserrat Bold"/>
                  <a:ea typeface="Montserrat Bold"/>
                  <a:cs typeface="Montserrat Bold"/>
                  <a:sym typeface="Montserrat Bold"/>
                </a:rPr>
                <a:t>TRĂSURA</a:t>
              </a:r>
              <a:r>
                <a:rPr lang="en-US" sz="2500" b="1" u="sng" spc="50" dirty="0">
                  <a:solidFill>
                    <a:srgbClr val="010101"/>
                  </a:solidFill>
                  <a:latin typeface="Montserrat Bold"/>
                  <a:ea typeface="Montserrat Bold"/>
                  <a:cs typeface="Montserrat Bold"/>
                  <a:sym typeface="Montserrat Bold"/>
                </a:rPr>
                <a:t> DE </a:t>
              </a:r>
              <a:r>
                <a:rPr lang="en-US" sz="2500" b="1" u="sng" spc="50" dirty="0" err="1">
                  <a:solidFill>
                    <a:srgbClr val="010101"/>
                  </a:solidFill>
                  <a:latin typeface="Montserrat Bold"/>
                  <a:ea typeface="Montserrat Bold"/>
                  <a:cs typeface="Montserrat Bold"/>
                  <a:sym typeface="Montserrat Bold"/>
                </a:rPr>
                <a:t>VÂNĂTOARE</a:t>
              </a:r>
              <a:r>
                <a:rPr lang="en-US" sz="2500" b="1" u="sng" spc="50" dirty="0">
                  <a:solidFill>
                    <a:srgbClr val="010101"/>
                  </a:solidFill>
                  <a:latin typeface="Montserrat Bold"/>
                  <a:ea typeface="Montserrat Bold"/>
                  <a:cs typeface="Montserrat Bold"/>
                  <a:sym typeface="Montserrat Bold"/>
                </a:rPr>
                <a:t> </a:t>
              </a:r>
            </a:p>
          </p:txBody>
        </p:sp>
        <p:sp>
          <p:nvSpPr>
            <p:cNvPr id="16" name="TextBox 16"/>
            <p:cNvSpPr txBox="1"/>
            <p:nvPr/>
          </p:nvSpPr>
          <p:spPr>
            <a:xfrm>
              <a:off x="-755874" y="619048"/>
              <a:ext cx="6374100" cy="2325423"/>
            </a:xfrm>
            <a:prstGeom prst="rect">
              <a:avLst/>
            </a:prstGeom>
          </p:spPr>
          <p:txBody>
            <a:bodyPr wrap="square" lIns="0" tIns="0" rIns="0" bIns="0" rtlCol="0" anchor="t">
              <a:spAutoFit/>
            </a:bodyPr>
            <a:lstStyle/>
            <a:p>
              <a:pPr marL="518158" lvl="1" indent="-259079">
                <a:lnSpc>
                  <a:spcPts val="3359"/>
                </a:lnSpc>
                <a:buFont typeface="Arial"/>
                <a:buChar char="•"/>
              </a:pPr>
              <a:r>
                <a:rPr lang="vi-VN" sz="2399" b="1" spc="71" dirty="0" smtClean="0">
                  <a:solidFill>
                    <a:srgbClr val="010101"/>
                  </a:solidFill>
                  <a:latin typeface="Montserrat Bold"/>
                  <a:ea typeface="Montserrat Bold"/>
                  <a:cs typeface="Montserrat Bold"/>
                  <a:sym typeface="Montserrat Bold"/>
                </a:rPr>
                <a:t>Scaunele </a:t>
              </a:r>
              <a:r>
                <a:rPr lang="vi-VN" sz="2399" b="1" spc="71" dirty="0">
                  <a:solidFill>
                    <a:srgbClr val="010101"/>
                  </a:solidFill>
                  <a:latin typeface="Montserrat Bold"/>
                  <a:ea typeface="Montserrat Bold"/>
                  <a:cs typeface="Montserrat Bold"/>
                  <a:sym typeface="Montserrat Bold"/>
                </a:rPr>
                <a:t>sunt dispuse perpendicular pe scaunul vizitiului, iar pasagerii stau față în față.</a:t>
              </a:r>
              <a:endParaRPr lang="en-US" sz="2399" b="1" spc="71" dirty="0">
                <a:solidFill>
                  <a:srgbClr val="010101"/>
                </a:solidFill>
                <a:latin typeface="Montserrat Bold"/>
                <a:ea typeface="Montserrat Bold"/>
                <a:cs typeface="Montserrat Bold"/>
                <a:sym typeface="Montserrat Bold"/>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1B673"/>
        </a:solidFill>
        <a:effectLst/>
      </p:bgPr>
    </p:bg>
    <p:spTree>
      <p:nvGrpSpPr>
        <p:cNvPr id="1" name=""/>
        <p:cNvGrpSpPr/>
        <p:nvPr/>
      </p:nvGrpSpPr>
      <p:grpSpPr>
        <a:xfrm>
          <a:off x="0" y="0"/>
          <a:ext cx="0" cy="0"/>
          <a:chOff x="0" y="0"/>
          <a:chExt cx="0" cy="0"/>
        </a:xfrm>
      </p:grpSpPr>
      <p:sp>
        <p:nvSpPr>
          <p:cNvPr id="2" name="AutoShape 2"/>
          <p:cNvSpPr/>
          <p:nvPr/>
        </p:nvSpPr>
        <p:spPr>
          <a:xfrm>
            <a:off x="1028700" y="990600"/>
            <a:ext cx="16230600" cy="38100"/>
          </a:xfrm>
          <a:prstGeom prst="rect">
            <a:avLst/>
          </a:prstGeom>
          <a:solidFill>
            <a:srgbClr val="EEF8EB"/>
          </a:solidFill>
        </p:spPr>
      </p:sp>
      <p:sp>
        <p:nvSpPr>
          <p:cNvPr id="3" name="AutoShape 3"/>
          <p:cNvSpPr/>
          <p:nvPr/>
        </p:nvSpPr>
        <p:spPr>
          <a:xfrm>
            <a:off x="390666" y="1309309"/>
            <a:ext cx="4209909" cy="8977691"/>
          </a:xfrm>
          <a:prstGeom prst="rect">
            <a:avLst/>
          </a:prstGeom>
          <a:solidFill>
            <a:srgbClr val="EEF8EB"/>
          </a:solidFill>
        </p:spPr>
      </p:sp>
      <p:sp>
        <p:nvSpPr>
          <p:cNvPr id="4" name="AutoShape 4"/>
          <p:cNvSpPr/>
          <p:nvPr/>
        </p:nvSpPr>
        <p:spPr>
          <a:xfrm>
            <a:off x="4890311" y="1309309"/>
            <a:ext cx="3930672" cy="9067394"/>
          </a:xfrm>
          <a:prstGeom prst="rect">
            <a:avLst/>
          </a:prstGeom>
          <a:solidFill>
            <a:srgbClr val="EEF8EB"/>
          </a:solidFill>
        </p:spPr>
      </p:sp>
      <p:sp>
        <p:nvSpPr>
          <p:cNvPr id="5" name="AutoShape 5"/>
          <p:cNvSpPr/>
          <p:nvPr/>
        </p:nvSpPr>
        <p:spPr>
          <a:xfrm>
            <a:off x="9116257" y="1333478"/>
            <a:ext cx="4121253" cy="8977691"/>
          </a:xfrm>
          <a:prstGeom prst="rect">
            <a:avLst/>
          </a:prstGeom>
          <a:solidFill>
            <a:srgbClr val="EEF8EB"/>
          </a:solidFill>
        </p:spPr>
      </p:sp>
      <p:sp>
        <p:nvSpPr>
          <p:cNvPr id="6" name="AutoShape 6"/>
          <p:cNvSpPr/>
          <p:nvPr/>
        </p:nvSpPr>
        <p:spPr>
          <a:xfrm>
            <a:off x="13536487" y="1309309"/>
            <a:ext cx="4449483" cy="8977691"/>
          </a:xfrm>
          <a:prstGeom prst="rect">
            <a:avLst/>
          </a:prstGeom>
          <a:solidFill>
            <a:srgbClr val="EEF8EB"/>
          </a:solidFill>
        </p:spPr>
      </p:sp>
      <p:sp>
        <p:nvSpPr>
          <p:cNvPr id="7" name="Freeform 7"/>
          <p:cNvSpPr/>
          <p:nvPr/>
        </p:nvSpPr>
        <p:spPr>
          <a:xfrm>
            <a:off x="889593" y="2176962"/>
            <a:ext cx="3353018" cy="3124363"/>
          </a:xfrm>
          <a:custGeom>
            <a:avLst/>
            <a:gdLst/>
            <a:ahLst/>
            <a:cxnLst/>
            <a:rect l="l" t="t" r="r" b="b"/>
            <a:pathLst>
              <a:path w="3353018" h="3124363">
                <a:moveTo>
                  <a:pt x="0" y="0"/>
                </a:moveTo>
                <a:lnTo>
                  <a:pt x="3353018" y="0"/>
                </a:lnTo>
                <a:lnTo>
                  <a:pt x="3353018" y="3124363"/>
                </a:lnTo>
                <a:lnTo>
                  <a:pt x="0" y="3124363"/>
                </a:lnTo>
                <a:lnTo>
                  <a:pt x="0" y="0"/>
                </a:lnTo>
                <a:close/>
              </a:path>
            </a:pathLst>
          </a:custGeom>
          <a:blipFill>
            <a:blip r:embed="rId2"/>
            <a:stretch>
              <a:fillRect l="-58751" t="-11097" r="-17707" b="-15072"/>
            </a:stretch>
          </a:blipFill>
        </p:spPr>
      </p:sp>
      <p:sp>
        <p:nvSpPr>
          <p:cNvPr id="8" name="Freeform 8"/>
          <p:cNvSpPr/>
          <p:nvPr/>
        </p:nvSpPr>
        <p:spPr>
          <a:xfrm>
            <a:off x="5271843" y="2176962"/>
            <a:ext cx="3349115" cy="3145960"/>
          </a:xfrm>
          <a:custGeom>
            <a:avLst/>
            <a:gdLst/>
            <a:ahLst/>
            <a:cxnLst/>
            <a:rect l="l" t="t" r="r" b="b"/>
            <a:pathLst>
              <a:path w="3349115" h="3145960">
                <a:moveTo>
                  <a:pt x="0" y="0"/>
                </a:moveTo>
                <a:lnTo>
                  <a:pt x="3349115" y="0"/>
                </a:lnTo>
                <a:lnTo>
                  <a:pt x="3349115" y="3145960"/>
                </a:lnTo>
                <a:lnTo>
                  <a:pt x="0" y="3145960"/>
                </a:lnTo>
                <a:lnTo>
                  <a:pt x="0" y="0"/>
                </a:lnTo>
                <a:close/>
              </a:path>
            </a:pathLst>
          </a:custGeom>
          <a:blipFill>
            <a:blip r:embed="rId3"/>
            <a:stretch>
              <a:fillRect l="-21566" t="-6732" r="-27516"/>
            </a:stretch>
          </a:blipFill>
        </p:spPr>
      </p:sp>
      <p:sp>
        <p:nvSpPr>
          <p:cNvPr id="9" name="Freeform 9"/>
          <p:cNvSpPr/>
          <p:nvPr/>
        </p:nvSpPr>
        <p:spPr>
          <a:xfrm rot="-149248">
            <a:off x="2837896" y="5528895"/>
            <a:ext cx="485380" cy="1115815"/>
          </a:xfrm>
          <a:custGeom>
            <a:avLst/>
            <a:gdLst/>
            <a:ahLst/>
            <a:cxnLst/>
            <a:rect l="l" t="t" r="r" b="b"/>
            <a:pathLst>
              <a:path w="485380" h="1115815">
                <a:moveTo>
                  <a:pt x="0" y="0"/>
                </a:moveTo>
                <a:lnTo>
                  <a:pt x="485380" y="0"/>
                </a:lnTo>
                <a:lnTo>
                  <a:pt x="485380" y="1115816"/>
                </a:lnTo>
                <a:lnTo>
                  <a:pt x="0" y="1115816"/>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6530895">
            <a:off x="5036714" y="5818483"/>
            <a:ext cx="1510148" cy="583295"/>
          </a:xfrm>
          <a:custGeom>
            <a:avLst/>
            <a:gdLst/>
            <a:ahLst/>
            <a:cxnLst/>
            <a:rect l="l" t="t" r="r" b="b"/>
            <a:pathLst>
              <a:path w="1510148" h="583295">
                <a:moveTo>
                  <a:pt x="0" y="0"/>
                </a:moveTo>
                <a:lnTo>
                  <a:pt x="1510148" y="0"/>
                </a:lnTo>
                <a:lnTo>
                  <a:pt x="1510148" y="583295"/>
                </a:lnTo>
                <a:lnTo>
                  <a:pt x="0" y="5832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9539026" y="2176962"/>
            <a:ext cx="3275718" cy="3124363"/>
          </a:xfrm>
          <a:custGeom>
            <a:avLst/>
            <a:gdLst/>
            <a:ahLst/>
            <a:cxnLst/>
            <a:rect l="l" t="t" r="r" b="b"/>
            <a:pathLst>
              <a:path w="3275718" h="3124363">
                <a:moveTo>
                  <a:pt x="0" y="0"/>
                </a:moveTo>
                <a:lnTo>
                  <a:pt x="3275717" y="0"/>
                </a:lnTo>
                <a:lnTo>
                  <a:pt x="3275717" y="3124363"/>
                </a:lnTo>
                <a:lnTo>
                  <a:pt x="0" y="3124363"/>
                </a:lnTo>
                <a:lnTo>
                  <a:pt x="0" y="0"/>
                </a:lnTo>
                <a:close/>
              </a:path>
            </a:pathLst>
          </a:custGeom>
          <a:blipFill>
            <a:blip r:embed="rId8"/>
            <a:stretch>
              <a:fillRect l="-24753" t="-6092" r="-26841"/>
            </a:stretch>
          </a:blipFill>
        </p:spPr>
      </p:sp>
      <p:sp>
        <p:nvSpPr>
          <p:cNvPr id="12" name="Freeform 12"/>
          <p:cNvSpPr/>
          <p:nvPr/>
        </p:nvSpPr>
        <p:spPr>
          <a:xfrm rot="3110006">
            <a:off x="6651208" y="5668474"/>
            <a:ext cx="1546265" cy="467745"/>
          </a:xfrm>
          <a:custGeom>
            <a:avLst/>
            <a:gdLst/>
            <a:ahLst/>
            <a:cxnLst/>
            <a:rect l="l" t="t" r="r" b="b"/>
            <a:pathLst>
              <a:path w="1546265" h="467745">
                <a:moveTo>
                  <a:pt x="0" y="0"/>
                </a:moveTo>
                <a:lnTo>
                  <a:pt x="1546265" y="0"/>
                </a:lnTo>
                <a:lnTo>
                  <a:pt x="1546265" y="467745"/>
                </a:lnTo>
                <a:lnTo>
                  <a:pt x="0" y="46774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rot="142205">
            <a:off x="11329274" y="5454866"/>
            <a:ext cx="478248" cy="1099420"/>
          </a:xfrm>
          <a:custGeom>
            <a:avLst/>
            <a:gdLst/>
            <a:ahLst/>
            <a:cxnLst/>
            <a:rect l="l" t="t" r="r" b="b"/>
            <a:pathLst>
              <a:path w="478248" h="1099420">
                <a:moveTo>
                  <a:pt x="0" y="0"/>
                </a:moveTo>
                <a:lnTo>
                  <a:pt x="478248" y="0"/>
                </a:lnTo>
                <a:lnTo>
                  <a:pt x="478248" y="1099421"/>
                </a:lnTo>
                <a:lnTo>
                  <a:pt x="0" y="1099421"/>
                </a:lnTo>
                <a:lnTo>
                  <a:pt x="0" y="0"/>
                </a:lnTo>
                <a:close/>
              </a:path>
            </a:pathLst>
          </a:custGeom>
          <a:blipFill>
            <a:blip r:embed="rId11" cstate="print">
              <a:extLst>
                <a:ext uri="{96DAC541-7B7A-43D3-8B79-37D633B846F1}">
                  <asvg:svgBlip xmlns:asvg="http://schemas.microsoft.com/office/drawing/2016/SVG/main" xmlns="" r:embed="rId5"/>
                </a:ext>
              </a:extLst>
            </a:blip>
            <a:stretch>
              <a:fillRect/>
            </a:stretch>
          </a:blipFill>
        </p:spPr>
      </p:sp>
      <p:sp>
        <p:nvSpPr>
          <p:cNvPr id="14" name="Freeform 14"/>
          <p:cNvSpPr/>
          <p:nvPr/>
        </p:nvSpPr>
        <p:spPr>
          <a:xfrm rot="4659290">
            <a:off x="16577161" y="4954562"/>
            <a:ext cx="1516249" cy="981772"/>
          </a:xfrm>
          <a:custGeom>
            <a:avLst/>
            <a:gdLst/>
            <a:ahLst/>
            <a:cxnLst/>
            <a:rect l="l" t="t" r="r" b="b"/>
            <a:pathLst>
              <a:path w="1516249" h="981772">
                <a:moveTo>
                  <a:pt x="0" y="0"/>
                </a:moveTo>
                <a:lnTo>
                  <a:pt x="1516249" y="0"/>
                </a:lnTo>
                <a:lnTo>
                  <a:pt x="1516249" y="981772"/>
                </a:lnTo>
                <a:lnTo>
                  <a:pt x="0" y="98177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a:off x="13885211" y="5301325"/>
            <a:ext cx="729851" cy="2181621"/>
          </a:xfrm>
          <a:custGeom>
            <a:avLst/>
            <a:gdLst/>
            <a:ahLst/>
            <a:cxnLst/>
            <a:rect l="l" t="t" r="r" b="b"/>
            <a:pathLst>
              <a:path w="729851" h="2181621">
                <a:moveTo>
                  <a:pt x="0" y="0"/>
                </a:moveTo>
                <a:lnTo>
                  <a:pt x="729851" y="0"/>
                </a:lnTo>
                <a:lnTo>
                  <a:pt x="729851" y="2181621"/>
                </a:lnTo>
                <a:lnTo>
                  <a:pt x="0" y="218162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a:off x="13951886" y="2272399"/>
            <a:ext cx="3378777" cy="2871101"/>
          </a:xfrm>
          <a:custGeom>
            <a:avLst/>
            <a:gdLst/>
            <a:ahLst/>
            <a:cxnLst/>
            <a:rect l="l" t="t" r="r" b="b"/>
            <a:pathLst>
              <a:path w="3378777" h="2871101">
                <a:moveTo>
                  <a:pt x="0" y="0"/>
                </a:moveTo>
                <a:lnTo>
                  <a:pt x="3378777" y="0"/>
                </a:lnTo>
                <a:lnTo>
                  <a:pt x="3378777" y="2871101"/>
                </a:lnTo>
                <a:lnTo>
                  <a:pt x="0" y="2871101"/>
                </a:lnTo>
                <a:lnTo>
                  <a:pt x="0" y="0"/>
                </a:lnTo>
                <a:close/>
              </a:path>
            </a:pathLst>
          </a:custGeom>
          <a:blipFill>
            <a:blip r:embed="rId16"/>
            <a:stretch>
              <a:fillRect l="-20164" r="-11070"/>
            </a:stretch>
          </a:blipFill>
        </p:spPr>
      </p:sp>
      <p:sp>
        <p:nvSpPr>
          <p:cNvPr id="17" name="Freeform 17"/>
          <p:cNvSpPr/>
          <p:nvPr/>
        </p:nvSpPr>
        <p:spPr>
          <a:xfrm rot="5400000">
            <a:off x="14488733" y="5699070"/>
            <a:ext cx="1482762" cy="246509"/>
          </a:xfrm>
          <a:custGeom>
            <a:avLst/>
            <a:gdLst/>
            <a:ahLst/>
            <a:cxnLst/>
            <a:rect l="l" t="t" r="r" b="b"/>
            <a:pathLst>
              <a:path w="1482762" h="246509">
                <a:moveTo>
                  <a:pt x="0" y="0"/>
                </a:moveTo>
                <a:lnTo>
                  <a:pt x="1482762" y="0"/>
                </a:lnTo>
                <a:lnTo>
                  <a:pt x="1482762" y="246509"/>
                </a:lnTo>
                <a:lnTo>
                  <a:pt x="0" y="246509"/>
                </a:lnTo>
                <a:lnTo>
                  <a:pt x="0" y="0"/>
                </a:lnTo>
                <a:close/>
              </a:path>
            </a:pathLst>
          </a:custGeom>
          <a:blipFill>
            <a:blip r:embed="rId17" cstate="print">
              <a:extLst>
                <a:ext uri="{96DAC541-7B7A-43D3-8B79-37D633B846F1}">
                  <asvg:svgBlip xmlns:asvg="http://schemas.microsoft.com/office/drawing/2016/SVG/main" xmlns="" r:embed="rId18"/>
                </a:ext>
              </a:extLst>
            </a:blip>
            <a:stretch>
              <a:fillRect/>
            </a:stretch>
          </a:blipFill>
        </p:spPr>
      </p:sp>
      <p:sp>
        <p:nvSpPr>
          <p:cNvPr id="18" name="TextBox 18"/>
          <p:cNvSpPr txBox="1"/>
          <p:nvPr/>
        </p:nvSpPr>
        <p:spPr>
          <a:xfrm>
            <a:off x="1122375" y="266700"/>
            <a:ext cx="16043250" cy="762000"/>
          </a:xfrm>
          <a:prstGeom prst="rect">
            <a:avLst/>
          </a:prstGeom>
        </p:spPr>
        <p:txBody>
          <a:bodyPr lIns="0" tIns="0" rIns="0" bIns="0" rtlCol="0" anchor="t">
            <a:spAutoFit/>
          </a:bodyPr>
          <a:lstStyle/>
          <a:p>
            <a:pPr algn="ctr">
              <a:lnSpc>
                <a:spcPts val="6000"/>
              </a:lnSpc>
            </a:pPr>
            <a:r>
              <a:rPr lang="en-US" sz="5000" b="1" spc="150" dirty="0" err="1">
                <a:gradFill>
                  <a:gsLst>
                    <a:gs pos="0">
                      <a:srgbClr val="000000">
                        <a:alpha val="100000"/>
                      </a:srgbClr>
                    </a:gs>
                    <a:gs pos="100000">
                      <a:srgbClr val="C89116">
                        <a:alpha val="100000"/>
                      </a:srgbClr>
                    </a:gs>
                  </a:gsLst>
                  <a:lin ang="0"/>
                </a:gradFill>
                <a:latin typeface="Montserrat Medium"/>
                <a:ea typeface="Montserrat Medium"/>
                <a:cs typeface="Montserrat Medium"/>
                <a:sym typeface="Montserrat Medium"/>
              </a:rPr>
              <a:t>Denumirile</a:t>
            </a:r>
            <a:r>
              <a:rPr lang="en-US" sz="5000" b="1" spc="150" dirty="0">
                <a:gradFill>
                  <a:gsLst>
                    <a:gs pos="0">
                      <a:srgbClr val="000000">
                        <a:alpha val="100000"/>
                      </a:srgbClr>
                    </a:gs>
                    <a:gs pos="100000">
                      <a:srgbClr val="C89116">
                        <a:alpha val="100000"/>
                      </a:srgbClr>
                    </a:gs>
                  </a:gsLst>
                  <a:lin ang="0"/>
                </a:gradFill>
                <a:latin typeface="Montserrat Medium"/>
                <a:ea typeface="Montserrat Medium"/>
                <a:cs typeface="Montserrat Medium"/>
                <a:sym typeface="Montserrat Medium"/>
              </a:rPr>
              <a:t> </a:t>
            </a:r>
            <a:r>
              <a:rPr lang="en-US" sz="5000" b="1" spc="150" dirty="0" err="1">
                <a:gradFill>
                  <a:gsLst>
                    <a:gs pos="0">
                      <a:srgbClr val="000000">
                        <a:alpha val="100000"/>
                      </a:srgbClr>
                    </a:gs>
                    <a:gs pos="100000">
                      <a:srgbClr val="C89116">
                        <a:alpha val="100000"/>
                      </a:srgbClr>
                    </a:gs>
                  </a:gsLst>
                  <a:lin ang="0"/>
                </a:gradFill>
                <a:latin typeface="Montserrat Medium"/>
                <a:ea typeface="Montserrat Medium"/>
                <a:cs typeface="Montserrat Medium"/>
                <a:sym typeface="Montserrat Medium"/>
              </a:rPr>
              <a:t>cailor</a:t>
            </a:r>
            <a:r>
              <a:rPr lang="en-US" sz="5000" b="1" spc="150" dirty="0">
                <a:gradFill>
                  <a:gsLst>
                    <a:gs pos="0">
                      <a:srgbClr val="000000">
                        <a:alpha val="100000"/>
                      </a:srgbClr>
                    </a:gs>
                    <a:gs pos="100000">
                      <a:srgbClr val="C89116">
                        <a:alpha val="100000"/>
                      </a:srgbClr>
                    </a:gs>
                  </a:gsLst>
                  <a:lin ang="0"/>
                </a:gradFill>
                <a:latin typeface="Montserrat Medium"/>
                <a:ea typeface="Montserrat Medium"/>
                <a:cs typeface="Montserrat Medium"/>
                <a:sym typeface="Montserrat Medium"/>
              </a:rPr>
              <a:t> de </a:t>
            </a:r>
            <a:r>
              <a:rPr lang="en-US" sz="5000" b="1" spc="150" dirty="0" err="1">
                <a:gradFill>
                  <a:gsLst>
                    <a:gs pos="0">
                      <a:srgbClr val="000000">
                        <a:alpha val="100000"/>
                      </a:srgbClr>
                    </a:gs>
                    <a:gs pos="100000">
                      <a:srgbClr val="C89116">
                        <a:alpha val="100000"/>
                      </a:srgbClr>
                    </a:gs>
                  </a:gsLst>
                  <a:lin ang="0"/>
                </a:gradFill>
                <a:latin typeface="Montserrat Medium"/>
                <a:ea typeface="Montserrat Medium"/>
                <a:cs typeface="Montserrat Medium"/>
                <a:sym typeface="Montserrat Medium"/>
              </a:rPr>
              <a:t>atelaj</a:t>
            </a:r>
            <a:endParaRPr lang="en-US" sz="5000" b="1" spc="150" dirty="0">
              <a:gradFill>
                <a:gsLst>
                  <a:gs pos="0">
                    <a:srgbClr val="000000">
                      <a:alpha val="100000"/>
                    </a:srgbClr>
                  </a:gs>
                  <a:gs pos="100000">
                    <a:srgbClr val="C89116">
                      <a:alpha val="100000"/>
                    </a:srgbClr>
                  </a:gs>
                </a:gsLst>
                <a:lin ang="0"/>
              </a:gradFill>
              <a:latin typeface="Montserrat Medium"/>
              <a:ea typeface="Montserrat Medium"/>
              <a:cs typeface="Montserrat Medium"/>
              <a:sym typeface="Montserrat Medium"/>
            </a:endParaRPr>
          </a:p>
        </p:txBody>
      </p:sp>
      <p:sp>
        <p:nvSpPr>
          <p:cNvPr id="19" name="TextBox 19"/>
          <p:cNvSpPr txBox="1"/>
          <p:nvPr/>
        </p:nvSpPr>
        <p:spPr>
          <a:xfrm>
            <a:off x="889593" y="1584309"/>
            <a:ext cx="3207327" cy="381000"/>
          </a:xfrm>
          <a:prstGeom prst="rect">
            <a:avLst/>
          </a:prstGeom>
        </p:spPr>
        <p:txBody>
          <a:bodyPr lIns="0" tIns="0" rIns="0" bIns="0" rtlCol="0" anchor="t">
            <a:spAutoFit/>
          </a:bodyPr>
          <a:lstStyle/>
          <a:p>
            <a:pPr algn="ctr">
              <a:lnSpc>
                <a:spcPts val="3000"/>
              </a:lnSpc>
            </a:pPr>
            <a:r>
              <a:rPr lang="en-US" sz="2500" b="1" spc="50" dirty="0" err="1">
                <a:gradFill>
                  <a:gsLst>
                    <a:gs pos="0">
                      <a:srgbClr val="000000">
                        <a:alpha val="100000"/>
                      </a:srgbClr>
                    </a:gs>
                    <a:gs pos="100000">
                      <a:srgbClr val="C89116">
                        <a:alpha val="100000"/>
                      </a:srgbClr>
                    </a:gs>
                  </a:gsLst>
                  <a:lin ang="0"/>
                </a:gradFill>
                <a:latin typeface="Montserrat Bold"/>
                <a:ea typeface="Montserrat Bold"/>
                <a:cs typeface="Montserrat Bold"/>
                <a:sym typeface="Montserrat Bold"/>
              </a:rPr>
              <a:t>Atelaj</a:t>
            </a:r>
            <a:r>
              <a:rPr lang="en-US" sz="2500" b="1" spc="50" dirty="0">
                <a:gradFill>
                  <a:gsLst>
                    <a:gs pos="0">
                      <a:srgbClr val="000000">
                        <a:alpha val="100000"/>
                      </a:srgbClr>
                    </a:gs>
                    <a:gs pos="100000">
                      <a:srgbClr val="C89116">
                        <a:alpha val="100000"/>
                      </a:srgbClr>
                    </a:gs>
                  </a:gsLst>
                  <a:lin ang="0"/>
                </a:gradFill>
                <a:latin typeface="Montserrat Bold"/>
                <a:ea typeface="Montserrat Bold"/>
                <a:cs typeface="Montserrat Bold"/>
                <a:sym typeface="Montserrat Bold"/>
              </a:rPr>
              <a:t> </a:t>
            </a:r>
            <a:r>
              <a:rPr lang="en-US" sz="2500" b="1" spc="50" dirty="0" err="1">
                <a:gradFill>
                  <a:gsLst>
                    <a:gs pos="0">
                      <a:srgbClr val="000000">
                        <a:alpha val="100000"/>
                      </a:srgbClr>
                    </a:gs>
                    <a:gs pos="100000">
                      <a:srgbClr val="C89116">
                        <a:alpha val="100000"/>
                      </a:srgbClr>
                    </a:gs>
                  </a:gsLst>
                  <a:lin ang="0"/>
                </a:gradFill>
                <a:latin typeface="Montserrat Bold"/>
                <a:ea typeface="Montserrat Bold"/>
                <a:cs typeface="Montserrat Bold"/>
                <a:sym typeface="Montserrat Bold"/>
              </a:rPr>
              <a:t>simplu</a:t>
            </a:r>
            <a:endParaRPr lang="en-US" sz="2500" b="1" spc="50" dirty="0">
              <a:gradFill>
                <a:gsLst>
                  <a:gs pos="0">
                    <a:srgbClr val="000000">
                      <a:alpha val="100000"/>
                    </a:srgbClr>
                  </a:gs>
                  <a:gs pos="100000">
                    <a:srgbClr val="C89116">
                      <a:alpha val="100000"/>
                    </a:srgbClr>
                  </a:gs>
                </a:gsLst>
                <a:lin ang="0"/>
              </a:gradFill>
              <a:latin typeface="Montserrat Bold"/>
              <a:ea typeface="Montserrat Bold"/>
              <a:cs typeface="Montserrat Bold"/>
              <a:sym typeface="Montserrat Bold"/>
            </a:endParaRPr>
          </a:p>
        </p:txBody>
      </p:sp>
      <p:sp>
        <p:nvSpPr>
          <p:cNvPr id="20" name="TextBox 20"/>
          <p:cNvSpPr txBox="1"/>
          <p:nvPr/>
        </p:nvSpPr>
        <p:spPr>
          <a:xfrm>
            <a:off x="5159045" y="1584309"/>
            <a:ext cx="3207327" cy="381000"/>
          </a:xfrm>
          <a:prstGeom prst="rect">
            <a:avLst/>
          </a:prstGeom>
        </p:spPr>
        <p:txBody>
          <a:bodyPr lIns="0" tIns="0" rIns="0" bIns="0" rtlCol="0" anchor="t">
            <a:spAutoFit/>
          </a:bodyPr>
          <a:lstStyle/>
          <a:p>
            <a:pPr algn="ctr">
              <a:lnSpc>
                <a:spcPts val="3000"/>
              </a:lnSpc>
            </a:pPr>
            <a:r>
              <a:rPr lang="en-US" sz="2500" b="1" spc="50" dirty="0" err="1">
                <a:gradFill>
                  <a:gsLst>
                    <a:gs pos="0">
                      <a:srgbClr val="000000">
                        <a:alpha val="100000"/>
                      </a:srgbClr>
                    </a:gs>
                    <a:gs pos="100000">
                      <a:srgbClr val="C89116">
                        <a:alpha val="100000"/>
                      </a:srgbClr>
                    </a:gs>
                  </a:gsLst>
                  <a:lin ang="0"/>
                </a:gradFill>
                <a:latin typeface="Montserrat Bold"/>
                <a:ea typeface="Montserrat Bold"/>
                <a:cs typeface="Montserrat Bold"/>
                <a:sym typeface="Montserrat Bold"/>
              </a:rPr>
              <a:t>Atelaj</a:t>
            </a:r>
            <a:r>
              <a:rPr lang="en-US" sz="2500" b="1" spc="50" dirty="0">
                <a:gradFill>
                  <a:gsLst>
                    <a:gs pos="0">
                      <a:srgbClr val="000000">
                        <a:alpha val="100000"/>
                      </a:srgbClr>
                    </a:gs>
                    <a:gs pos="100000">
                      <a:srgbClr val="C89116">
                        <a:alpha val="100000"/>
                      </a:srgbClr>
                    </a:gs>
                  </a:gsLst>
                  <a:lin ang="0"/>
                </a:gradFill>
                <a:latin typeface="Montserrat Bold"/>
                <a:ea typeface="Montserrat Bold"/>
                <a:cs typeface="Montserrat Bold"/>
                <a:sym typeface="Montserrat Bold"/>
              </a:rPr>
              <a:t> </a:t>
            </a:r>
            <a:r>
              <a:rPr lang="en-US" sz="2500" b="1" spc="50" dirty="0" err="1">
                <a:gradFill>
                  <a:gsLst>
                    <a:gs pos="0">
                      <a:srgbClr val="000000">
                        <a:alpha val="100000"/>
                      </a:srgbClr>
                    </a:gs>
                    <a:gs pos="100000">
                      <a:srgbClr val="C89116">
                        <a:alpha val="100000"/>
                      </a:srgbClr>
                    </a:gs>
                  </a:gsLst>
                  <a:lin ang="0"/>
                </a:gradFill>
                <a:latin typeface="Montserrat Bold"/>
                <a:ea typeface="Montserrat Bold"/>
                <a:cs typeface="Montserrat Bold"/>
                <a:sym typeface="Montserrat Bold"/>
              </a:rPr>
              <a:t>dublu</a:t>
            </a:r>
            <a:endParaRPr lang="en-US" sz="2500" b="1" spc="50" dirty="0">
              <a:gradFill>
                <a:gsLst>
                  <a:gs pos="0">
                    <a:srgbClr val="000000">
                      <a:alpha val="100000"/>
                    </a:srgbClr>
                  </a:gs>
                  <a:gs pos="100000">
                    <a:srgbClr val="C89116">
                      <a:alpha val="100000"/>
                    </a:srgbClr>
                  </a:gs>
                </a:gsLst>
                <a:lin ang="0"/>
              </a:gradFill>
              <a:latin typeface="Montserrat Bold"/>
              <a:ea typeface="Montserrat Bold"/>
              <a:cs typeface="Montserrat Bold"/>
              <a:sym typeface="Montserrat Bold"/>
            </a:endParaRPr>
          </a:p>
        </p:txBody>
      </p:sp>
      <p:sp>
        <p:nvSpPr>
          <p:cNvPr id="21" name="TextBox 21"/>
          <p:cNvSpPr txBox="1"/>
          <p:nvPr/>
        </p:nvSpPr>
        <p:spPr>
          <a:xfrm>
            <a:off x="9493378" y="1584309"/>
            <a:ext cx="3207327" cy="381000"/>
          </a:xfrm>
          <a:prstGeom prst="rect">
            <a:avLst/>
          </a:prstGeom>
        </p:spPr>
        <p:txBody>
          <a:bodyPr lIns="0" tIns="0" rIns="0" bIns="0" rtlCol="0" anchor="t">
            <a:spAutoFit/>
          </a:bodyPr>
          <a:lstStyle/>
          <a:p>
            <a:pPr algn="ctr">
              <a:lnSpc>
                <a:spcPts val="3000"/>
              </a:lnSpc>
            </a:pPr>
            <a:r>
              <a:rPr lang="en-US" sz="2500" b="1" spc="50" dirty="0" err="1">
                <a:gradFill>
                  <a:gsLst>
                    <a:gs pos="0">
                      <a:srgbClr val="000000">
                        <a:alpha val="100000"/>
                      </a:srgbClr>
                    </a:gs>
                    <a:gs pos="100000">
                      <a:srgbClr val="C89116">
                        <a:alpha val="100000"/>
                      </a:srgbClr>
                    </a:gs>
                  </a:gsLst>
                  <a:lin ang="0"/>
                </a:gradFill>
                <a:latin typeface="Montserrat Bold"/>
                <a:ea typeface="Montserrat Bold"/>
                <a:cs typeface="Montserrat Bold"/>
                <a:sym typeface="Montserrat Bold"/>
              </a:rPr>
              <a:t>Atelaj</a:t>
            </a:r>
            <a:r>
              <a:rPr lang="en-US" sz="2500" b="1" spc="50" dirty="0">
                <a:gradFill>
                  <a:gsLst>
                    <a:gs pos="0">
                      <a:srgbClr val="000000">
                        <a:alpha val="100000"/>
                      </a:srgbClr>
                    </a:gs>
                    <a:gs pos="100000">
                      <a:srgbClr val="C89116">
                        <a:alpha val="100000"/>
                      </a:srgbClr>
                    </a:gs>
                  </a:gsLst>
                  <a:lin ang="0"/>
                </a:gradFill>
                <a:latin typeface="Montserrat Bold"/>
                <a:ea typeface="Montserrat Bold"/>
                <a:cs typeface="Montserrat Bold"/>
                <a:sym typeface="Montserrat Bold"/>
              </a:rPr>
              <a:t> </a:t>
            </a:r>
            <a:r>
              <a:rPr lang="en-US" sz="2500" b="1" spc="50" dirty="0" err="1">
                <a:gradFill>
                  <a:gsLst>
                    <a:gs pos="0">
                      <a:srgbClr val="000000">
                        <a:alpha val="100000"/>
                      </a:srgbClr>
                    </a:gs>
                    <a:gs pos="100000">
                      <a:srgbClr val="C89116">
                        <a:alpha val="100000"/>
                      </a:srgbClr>
                    </a:gs>
                  </a:gsLst>
                  <a:lin ang="0"/>
                </a:gradFill>
                <a:latin typeface="Montserrat Bold"/>
                <a:ea typeface="Montserrat Bold"/>
                <a:cs typeface="Montserrat Bold"/>
                <a:sym typeface="Montserrat Bold"/>
              </a:rPr>
              <a:t>triplu</a:t>
            </a:r>
            <a:r>
              <a:rPr lang="en-US" sz="2500" b="1" spc="50" dirty="0">
                <a:gradFill>
                  <a:gsLst>
                    <a:gs pos="0">
                      <a:srgbClr val="000000">
                        <a:alpha val="100000"/>
                      </a:srgbClr>
                    </a:gs>
                    <a:gs pos="100000">
                      <a:srgbClr val="C89116">
                        <a:alpha val="100000"/>
                      </a:srgbClr>
                    </a:gs>
                  </a:gsLst>
                  <a:lin ang="0"/>
                </a:gradFill>
                <a:latin typeface="Montserrat Bold"/>
                <a:ea typeface="Montserrat Bold"/>
                <a:cs typeface="Montserrat Bold"/>
                <a:sym typeface="Montserrat Bold"/>
              </a:rPr>
              <a:t> </a:t>
            </a:r>
          </a:p>
        </p:txBody>
      </p:sp>
      <p:sp>
        <p:nvSpPr>
          <p:cNvPr id="22" name="TextBox 22"/>
          <p:cNvSpPr txBox="1"/>
          <p:nvPr/>
        </p:nvSpPr>
        <p:spPr>
          <a:xfrm>
            <a:off x="14003927" y="1584309"/>
            <a:ext cx="3207327" cy="381000"/>
          </a:xfrm>
          <a:prstGeom prst="rect">
            <a:avLst/>
          </a:prstGeom>
        </p:spPr>
        <p:txBody>
          <a:bodyPr lIns="0" tIns="0" rIns="0" bIns="0" rtlCol="0" anchor="t">
            <a:spAutoFit/>
          </a:bodyPr>
          <a:lstStyle/>
          <a:p>
            <a:pPr algn="ctr">
              <a:lnSpc>
                <a:spcPts val="3000"/>
              </a:lnSpc>
            </a:pPr>
            <a:r>
              <a:rPr lang="en-US" sz="2500" b="1" spc="50">
                <a:gradFill>
                  <a:gsLst>
                    <a:gs pos="0">
                      <a:srgbClr val="000000">
                        <a:alpha val="100000"/>
                      </a:srgbClr>
                    </a:gs>
                    <a:gs pos="100000">
                      <a:srgbClr val="C89116">
                        <a:alpha val="100000"/>
                      </a:srgbClr>
                    </a:gs>
                  </a:gsLst>
                  <a:lin ang="0"/>
                </a:gradFill>
                <a:latin typeface="Montserrat Bold"/>
                <a:ea typeface="Montserrat Bold"/>
                <a:cs typeface="Montserrat Bold"/>
                <a:sym typeface="Montserrat Bold"/>
              </a:rPr>
              <a:t>NÉGYESFOGAT</a:t>
            </a:r>
          </a:p>
        </p:txBody>
      </p:sp>
      <p:sp>
        <p:nvSpPr>
          <p:cNvPr id="23" name="TextBox 23"/>
          <p:cNvSpPr txBox="1"/>
          <p:nvPr/>
        </p:nvSpPr>
        <p:spPr>
          <a:xfrm>
            <a:off x="572940" y="6974712"/>
            <a:ext cx="3845362" cy="1412246"/>
          </a:xfrm>
          <a:prstGeom prst="rect">
            <a:avLst/>
          </a:prstGeom>
        </p:spPr>
        <p:txBody>
          <a:bodyPr lIns="0" tIns="0" rIns="0" bIns="0" rtlCol="0" anchor="t">
            <a:spAutoFit/>
          </a:bodyPr>
          <a:lstStyle/>
          <a:p>
            <a:pPr algn="ctr">
              <a:lnSpc>
                <a:spcPts val="2799"/>
              </a:lnSpc>
            </a:pPr>
            <a:r>
              <a:rPr lang="vi-VN" sz="1999" dirty="0">
                <a:solidFill>
                  <a:srgbClr val="000000"/>
                </a:solidFill>
                <a:latin typeface="Open Sans"/>
                <a:ea typeface="Open Sans"/>
                <a:cs typeface="Open Sans"/>
                <a:sym typeface="Open Sans"/>
              </a:rPr>
              <a:t>dacă există un singur timon, calul este înhămat pe partea stângă; uneori este înhămat și între două timoane.</a:t>
            </a:r>
            <a:endParaRPr dirty="0"/>
          </a:p>
        </p:txBody>
      </p:sp>
      <p:sp>
        <p:nvSpPr>
          <p:cNvPr id="24" name="TextBox 24"/>
          <p:cNvSpPr txBox="1"/>
          <p:nvPr/>
        </p:nvSpPr>
        <p:spPr>
          <a:xfrm>
            <a:off x="5159045" y="7016838"/>
            <a:ext cx="1471664" cy="1051570"/>
          </a:xfrm>
          <a:prstGeom prst="rect">
            <a:avLst/>
          </a:prstGeom>
        </p:spPr>
        <p:txBody>
          <a:bodyPr wrap="square" lIns="0" tIns="0" rIns="0" bIns="0" rtlCol="0" anchor="t">
            <a:spAutoFit/>
          </a:bodyPr>
          <a:lstStyle/>
          <a:p>
            <a:pPr algn="ctr">
              <a:lnSpc>
                <a:spcPts val="4052"/>
              </a:lnSpc>
            </a:pPr>
            <a:r>
              <a:rPr lang="en-US" sz="2894" b="1" dirty="0">
                <a:solidFill>
                  <a:srgbClr val="000000"/>
                </a:solidFill>
                <a:latin typeface="Open Sans Bold"/>
                <a:ea typeface="Open Sans Bold"/>
                <a:cs typeface="Open Sans Bold"/>
                <a:sym typeface="Open Sans Bold"/>
              </a:rPr>
              <a:t>cu </a:t>
            </a:r>
            <a:r>
              <a:rPr lang="en-US" sz="2894" b="1" dirty="0" err="1">
                <a:solidFill>
                  <a:srgbClr val="000000"/>
                </a:solidFill>
                <a:latin typeface="Open Sans Bold"/>
                <a:ea typeface="Open Sans Bold"/>
                <a:cs typeface="Open Sans Bold"/>
                <a:sym typeface="Open Sans Bold"/>
              </a:rPr>
              <a:t>timon</a:t>
            </a:r>
            <a:endParaRPr lang="en-US" sz="2894" b="1" dirty="0">
              <a:solidFill>
                <a:srgbClr val="000000"/>
              </a:solidFill>
              <a:latin typeface="Open Sans Bold"/>
              <a:ea typeface="Open Sans Bold"/>
              <a:cs typeface="Open Sans Bold"/>
              <a:sym typeface="Open Sans Bold"/>
            </a:endParaRPr>
          </a:p>
        </p:txBody>
      </p:sp>
      <p:sp>
        <p:nvSpPr>
          <p:cNvPr id="25" name="TextBox 25"/>
          <p:cNvSpPr txBox="1"/>
          <p:nvPr/>
        </p:nvSpPr>
        <p:spPr>
          <a:xfrm>
            <a:off x="7278409" y="6955662"/>
            <a:ext cx="1342549" cy="939809"/>
          </a:xfrm>
          <a:prstGeom prst="rect">
            <a:avLst/>
          </a:prstGeom>
        </p:spPr>
        <p:txBody>
          <a:bodyPr lIns="0" tIns="0" rIns="0" bIns="0" rtlCol="0" anchor="t">
            <a:spAutoFit/>
          </a:bodyPr>
          <a:lstStyle/>
          <a:p>
            <a:pPr algn="ctr">
              <a:lnSpc>
                <a:spcPts val="3772"/>
              </a:lnSpc>
            </a:pPr>
            <a:r>
              <a:rPr lang="en-US" sz="2694" b="1" dirty="0" err="1">
                <a:solidFill>
                  <a:srgbClr val="000000"/>
                </a:solidFill>
                <a:latin typeface="Open Sans Bold"/>
                <a:ea typeface="Open Sans Bold"/>
                <a:cs typeface="Open Sans Bold"/>
                <a:sym typeface="Open Sans Bold"/>
              </a:rPr>
              <a:t>în</a:t>
            </a:r>
            <a:r>
              <a:rPr lang="en-US" sz="2694" b="1" dirty="0">
                <a:solidFill>
                  <a:srgbClr val="000000"/>
                </a:solidFill>
                <a:latin typeface="Open Sans Bold"/>
                <a:ea typeface="Open Sans Bold"/>
                <a:cs typeface="Open Sans Bold"/>
                <a:sym typeface="Open Sans Bold"/>
              </a:rPr>
              <a:t> ham de </a:t>
            </a:r>
            <a:r>
              <a:rPr lang="en-US" sz="2694" b="1" dirty="0" err="1">
                <a:solidFill>
                  <a:srgbClr val="000000"/>
                </a:solidFill>
                <a:latin typeface="Open Sans Bold"/>
                <a:ea typeface="Open Sans Bold"/>
                <a:cs typeface="Open Sans Bold"/>
                <a:sym typeface="Open Sans Bold"/>
              </a:rPr>
              <a:t>șa</a:t>
            </a:r>
            <a:r>
              <a:rPr lang="en-US" sz="2694" b="1" dirty="0">
                <a:solidFill>
                  <a:srgbClr val="000000"/>
                </a:solidFill>
                <a:latin typeface="Open Sans Bold"/>
                <a:ea typeface="Open Sans Bold"/>
                <a:cs typeface="Open Sans Bold"/>
                <a:sym typeface="Open Sans Bold"/>
              </a:rPr>
              <a:t> </a:t>
            </a:r>
          </a:p>
        </p:txBody>
      </p:sp>
      <p:sp>
        <p:nvSpPr>
          <p:cNvPr id="26" name="TextBox 26"/>
          <p:cNvSpPr txBox="1"/>
          <p:nvPr/>
        </p:nvSpPr>
        <p:spPr>
          <a:xfrm>
            <a:off x="9539026" y="6608294"/>
            <a:ext cx="3532942" cy="3718967"/>
          </a:xfrm>
          <a:prstGeom prst="rect">
            <a:avLst/>
          </a:prstGeom>
        </p:spPr>
        <p:txBody>
          <a:bodyPr lIns="0" tIns="0" rIns="0" bIns="0" rtlCol="0" anchor="t">
            <a:spAutoFit/>
          </a:bodyPr>
          <a:lstStyle/>
          <a:p>
            <a:pPr>
              <a:lnSpc>
                <a:spcPts val="2875"/>
              </a:lnSpc>
            </a:pPr>
            <a:r>
              <a:rPr lang="vi-VN" sz="2054" dirty="0">
                <a:solidFill>
                  <a:srgbClr val="000000"/>
                </a:solidFill>
                <a:latin typeface="Open Sans"/>
                <a:ea typeface="Open Sans"/>
                <a:cs typeface="Open Sans"/>
                <a:sym typeface="Open Sans"/>
              </a:rPr>
              <a:t>mânzul aflat în dresaj este înhămat lângă calul cu timon al atelajului dublu, la o bară de ham auxiliară </a:t>
            </a:r>
            <a:endParaRPr lang="en-US" sz="2054" dirty="0" smtClean="0">
              <a:solidFill>
                <a:srgbClr val="000000"/>
              </a:solidFill>
              <a:latin typeface="Open Sans"/>
              <a:ea typeface="Open Sans"/>
              <a:cs typeface="Open Sans"/>
              <a:sym typeface="Open Sans"/>
            </a:endParaRPr>
          </a:p>
          <a:p>
            <a:pPr>
              <a:lnSpc>
                <a:spcPts val="2875"/>
              </a:lnSpc>
            </a:pPr>
            <a:endParaRPr lang="en-US" sz="2054" b="1" dirty="0">
              <a:solidFill>
                <a:srgbClr val="000000"/>
              </a:solidFill>
              <a:latin typeface="Open Sans"/>
              <a:ea typeface="Open Sans"/>
              <a:cs typeface="Open Sans"/>
              <a:sym typeface="Open Sans"/>
            </a:endParaRPr>
          </a:p>
          <a:p>
            <a:pPr>
              <a:lnSpc>
                <a:spcPts val="2875"/>
              </a:lnSpc>
            </a:pPr>
            <a:r>
              <a:rPr lang="en-US" sz="2454" b="1" dirty="0" smtClean="0">
                <a:solidFill>
                  <a:srgbClr val="000000"/>
                </a:solidFill>
                <a:latin typeface="Open Sans Bold"/>
                <a:ea typeface="Open Sans Bold"/>
                <a:cs typeface="Open Sans Bold"/>
                <a:sym typeface="Open Sans Bold"/>
              </a:rPr>
              <a:t> </a:t>
            </a:r>
            <a:r>
              <a:rPr lang="vi-VN" sz="2454" dirty="0">
                <a:solidFill>
                  <a:srgbClr val="000000"/>
                </a:solidFill>
                <a:latin typeface="Open Sans" panose="020B0604020202020204" charset="0"/>
                <a:ea typeface="Open Sans" panose="020B0604020202020204" charset="0"/>
                <a:cs typeface="Open Sans" panose="020B0604020202020204" charset="0"/>
                <a:sym typeface="Open Sans Bold"/>
              </a:rPr>
              <a:t>Dacă bara de ham a celui de-al treilea cal este legată de capătul timonului</a:t>
            </a:r>
            <a:endParaRPr dirty="0">
              <a:latin typeface="Open Sans" panose="020B0604020202020204" charset="0"/>
              <a:ea typeface="Open Sans" panose="020B0604020202020204" charset="0"/>
              <a:cs typeface="Open Sans" panose="020B0604020202020204" charset="0"/>
            </a:endParaRPr>
          </a:p>
          <a:p>
            <a:pPr algn="l">
              <a:lnSpc>
                <a:spcPts val="2875"/>
              </a:lnSpc>
            </a:pPr>
            <a:endParaRPr dirty="0"/>
          </a:p>
        </p:txBody>
      </p:sp>
      <p:sp>
        <p:nvSpPr>
          <p:cNvPr id="27" name="TextBox 27"/>
          <p:cNvSpPr txBox="1"/>
          <p:nvPr/>
        </p:nvSpPr>
        <p:spPr>
          <a:xfrm>
            <a:off x="16480922" y="6159453"/>
            <a:ext cx="1793042" cy="897682"/>
          </a:xfrm>
          <a:prstGeom prst="rect">
            <a:avLst/>
          </a:prstGeom>
        </p:spPr>
        <p:txBody>
          <a:bodyPr wrap="square" lIns="0" tIns="0" rIns="0" bIns="0" rtlCol="0" anchor="t">
            <a:spAutoFit/>
          </a:bodyPr>
          <a:lstStyle/>
          <a:p>
            <a:pPr algn="ctr">
              <a:lnSpc>
                <a:spcPts val="3494"/>
              </a:lnSpc>
            </a:pPr>
            <a:r>
              <a:rPr lang="en-US" sz="2496" b="1" dirty="0">
                <a:solidFill>
                  <a:srgbClr val="000000"/>
                </a:solidFill>
                <a:latin typeface="Open Sans Bold"/>
                <a:ea typeface="Open Sans Bold"/>
                <a:cs typeface="Open Sans Bold"/>
                <a:sym typeface="Open Sans Bold"/>
              </a:rPr>
              <a:t>cu </a:t>
            </a:r>
            <a:r>
              <a:rPr lang="en-US" sz="2496" b="1" dirty="0" err="1">
                <a:solidFill>
                  <a:srgbClr val="000000"/>
                </a:solidFill>
                <a:latin typeface="Open Sans Bold"/>
                <a:ea typeface="Open Sans Bold"/>
                <a:cs typeface="Open Sans Bold"/>
                <a:sym typeface="Open Sans Bold"/>
              </a:rPr>
              <a:t>biciul</a:t>
            </a:r>
            <a:r>
              <a:rPr lang="en-US" sz="2496" b="1" dirty="0">
                <a:solidFill>
                  <a:srgbClr val="000000"/>
                </a:solidFill>
                <a:latin typeface="Open Sans Bold"/>
                <a:ea typeface="Open Sans Bold"/>
                <a:cs typeface="Open Sans Bold"/>
                <a:sym typeface="Open Sans Bold"/>
              </a:rPr>
              <a:t> </a:t>
            </a:r>
            <a:r>
              <a:rPr lang="en-US" sz="2496" b="1" dirty="0" err="1" smtClean="0">
                <a:solidFill>
                  <a:srgbClr val="000000"/>
                </a:solidFill>
                <a:latin typeface="Open Sans Bold"/>
                <a:ea typeface="Open Sans Bold"/>
                <a:cs typeface="Open Sans Bold"/>
                <a:sym typeface="Open Sans Bold"/>
              </a:rPr>
              <a:t>ridicat</a:t>
            </a:r>
            <a:endParaRPr lang="en-US" sz="2496" b="1" dirty="0">
              <a:solidFill>
                <a:srgbClr val="000000"/>
              </a:solidFill>
              <a:latin typeface="Open Sans Bold"/>
              <a:ea typeface="Open Sans Bold"/>
              <a:cs typeface="Open Sans Bold"/>
              <a:sym typeface="Open Sans Bold"/>
            </a:endParaRPr>
          </a:p>
        </p:txBody>
      </p:sp>
      <p:sp>
        <p:nvSpPr>
          <p:cNvPr id="28" name="TextBox 28"/>
          <p:cNvSpPr txBox="1"/>
          <p:nvPr/>
        </p:nvSpPr>
        <p:spPr>
          <a:xfrm>
            <a:off x="15929751" y="7279782"/>
            <a:ext cx="1353613" cy="461665"/>
          </a:xfrm>
          <a:prstGeom prst="rect">
            <a:avLst/>
          </a:prstGeom>
        </p:spPr>
        <p:txBody>
          <a:bodyPr wrap="square" lIns="0" tIns="0" rIns="0" bIns="0" rtlCol="0" anchor="t">
            <a:spAutoFit/>
          </a:bodyPr>
          <a:lstStyle/>
          <a:p>
            <a:pPr algn="ctr">
              <a:lnSpc>
                <a:spcPts val="3577"/>
              </a:lnSpc>
            </a:pPr>
            <a:r>
              <a:rPr lang="en-US" sz="2555" b="1" dirty="0">
                <a:solidFill>
                  <a:srgbClr val="000000"/>
                </a:solidFill>
                <a:latin typeface="Open Sans Bold"/>
                <a:ea typeface="Open Sans Bold"/>
                <a:cs typeface="Open Sans Bold"/>
                <a:sym typeface="Open Sans Bold"/>
              </a:rPr>
              <a:t>cu </a:t>
            </a:r>
            <a:r>
              <a:rPr lang="en-US" sz="2555" b="1" dirty="0" err="1">
                <a:solidFill>
                  <a:srgbClr val="000000"/>
                </a:solidFill>
                <a:latin typeface="Open Sans Bold"/>
                <a:ea typeface="Open Sans Bold"/>
                <a:cs typeface="Open Sans Bold"/>
                <a:sym typeface="Open Sans Bold"/>
              </a:rPr>
              <a:t>frâie</a:t>
            </a:r>
            <a:endParaRPr lang="en-US" sz="2555" b="1" dirty="0">
              <a:solidFill>
                <a:srgbClr val="000000"/>
              </a:solidFill>
              <a:latin typeface="Open Sans Bold"/>
              <a:ea typeface="Open Sans Bold"/>
              <a:cs typeface="Open Sans Bold"/>
              <a:sym typeface="Open Sans Bold"/>
            </a:endParaRPr>
          </a:p>
        </p:txBody>
      </p:sp>
      <p:sp>
        <p:nvSpPr>
          <p:cNvPr id="29" name="TextBox 29"/>
          <p:cNvSpPr txBox="1"/>
          <p:nvPr/>
        </p:nvSpPr>
        <p:spPr>
          <a:xfrm>
            <a:off x="14400585" y="6616618"/>
            <a:ext cx="1529166" cy="436017"/>
          </a:xfrm>
          <a:prstGeom prst="rect">
            <a:avLst/>
          </a:prstGeom>
        </p:spPr>
        <p:txBody>
          <a:bodyPr wrap="square" lIns="0" tIns="0" rIns="0" bIns="0" rtlCol="0" anchor="t">
            <a:spAutoFit/>
          </a:bodyPr>
          <a:lstStyle/>
          <a:p>
            <a:pPr algn="ctr">
              <a:lnSpc>
                <a:spcPts val="3362"/>
              </a:lnSpc>
            </a:pPr>
            <a:r>
              <a:rPr lang="en-US" sz="2401" b="1" dirty="0">
                <a:solidFill>
                  <a:srgbClr val="000000"/>
                </a:solidFill>
                <a:latin typeface="Open Sans Bold"/>
                <a:ea typeface="Open Sans Bold"/>
                <a:cs typeface="Open Sans Bold"/>
                <a:sym typeface="Open Sans Bold"/>
              </a:rPr>
              <a:t>cu </a:t>
            </a:r>
            <a:r>
              <a:rPr lang="en-US" sz="2401" b="1" dirty="0" err="1" smtClean="0">
                <a:solidFill>
                  <a:srgbClr val="000000"/>
                </a:solidFill>
                <a:latin typeface="Open Sans Bold"/>
                <a:ea typeface="Open Sans Bold"/>
                <a:cs typeface="Open Sans Bold"/>
                <a:sym typeface="Open Sans Bold"/>
              </a:rPr>
              <a:t>timon</a:t>
            </a:r>
            <a:endParaRPr lang="en-US" sz="2401" b="1" dirty="0">
              <a:solidFill>
                <a:srgbClr val="000000"/>
              </a:solidFill>
              <a:latin typeface="Open Sans Bold"/>
              <a:ea typeface="Open Sans Bold"/>
              <a:cs typeface="Open Sans Bold"/>
              <a:sym typeface="Open Sans Bold"/>
            </a:endParaRPr>
          </a:p>
        </p:txBody>
      </p:sp>
      <p:sp>
        <p:nvSpPr>
          <p:cNvPr id="30" name="TextBox 30"/>
          <p:cNvSpPr txBox="1"/>
          <p:nvPr/>
        </p:nvSpPr>
        <p:spPr>
          <a:xfrm>
            <a:off x="14111428" y="7606771"/>
            <a:ext cx="1818323" cy="393249"/>
          </a:xfrm>
          <a:prstGeom prst="rect">
            <a:avLst/>
          </a:prstGeom>
        </p:spPr>
        <p:txBody>
          <a:bodyPr lIns="0" tIns="0" rIns="0" bIns="0" rtlCol="0" anchor="t">
            <a:spAutoFit/>
          </a:bodyPr>
          <a:lstStyle/>
          <a:p>
            <a:pPr algn="ctr">
              <a:lnSpc>
                <a:spcPts val="3289"/>
              </a:lnSpc>
            </a:pPr>
            <a:r>
              <a:rPr lang="en-US" sz="2349" b="1" dirty="0">
                <a:solidFill>
                  <a:srgbClr val="000000"/>
                </a:solidFill>
                <a:latin typeface="Open Sans Bold"/>
                <a:ea typeface="Open Sans Bold"/>
                <a:cs typeface="Open Sans Bold"/>
                <a:sym typeface="Open Sans Bold"/>
              </a:rPr>
              <a:t>cu </a:t>
            </a:r>
            <a:r>
              <a:rPr lang="en-US" sz="2349" b="1" dirty="0" err="1">
                <a:solidFill>
                  <a:srgbClr val="000000"/>
                </a:solidFill>
                <a:latin typeface="Open Sans Bold"/>
                <a:ea typeface="Open Sans Bold"/>
                <a:cs typeface="Open Sans Bold"/>
                <a:sym typeface="Open Sans Bold"/>
              </a:rPr>
              <a:t>cai</a:t>
            </a:r>
            <a:r>
              <a:rPr lang="en-US" sz="2349" b="1" dirty="0">
                <a:solidFill>
                  <a:srgbClr val="000000"/>
                </a:solidFill>
                <a:latin typeface="Open Sans Bold"/>
                <a:ea typeface="Open Sans Bold"/>
                <a:cs typeface="Open Sans Bold"/>
                <a:sym typeface="Open Sans Bold"/>
              </a:rPr>
              <a:t> de </a:t>
            </a:r>
            <a:r>
              <a:rPr lang="en-US" sz="2349" b="1" dirty="0" err="1">
                <a:solidFill>
                  <a:srgbClr val="000000"/>
                </a:solidFill>
                <a:latin typeface="Open Sans Bold"/>
                <a:ea typeface="Open Sans Bold"/>
                <a:cs typeface="Open Sans Bold"/>
                <a:sym typeface="Open Sans Bold"/>
              </a:rPr>
              <a:t>șa</a:t>
            </a:r>
            <a:endParaRPr lang="en-US" sz="2349" b="1" dirty="0">
              <a:solidFill>
                <a:srgbClr val="000000"/>
              </a:solidFill>
              <a:latin typeface="Open Sans Bold"/>
              <a:ea typeface="Open Sans Bold"/>
              <a:cs typeface="Open Sans Bold"/>
              <a:sym typeface="Open Sans Bold"/>
            </a:endParaRPr>
          </a:p>
        </p:txBody>
      </p:sp>
      <p:sp>
        <p:nvSpPr>
          <p:cNvPr id="31" name="Freeform 31"/>
          <p:cNvSpPr/>
          <p:nvPr/>
        </p:nvSpPr>
        <p:spPr>
          <a:xfrm rot="5400000">
            <a:off x="15002350" y="5572419"/>
            <a:ext cx="2715606" cy="451470"/>
          </a:xfrm>
          <a:custGeom>
            <a:avLst/>
            <a:gdLst/>
            <a:ahLst/>
            <a:cxnLst/>
            <a:rect l="l" t="t" r="r" b="b"/>
            <a:pathLst>
              <a:path w="2715606" h="451470">
                <a:moveTo>
                  <a:pt x="0" y="0"/>
                </a:moveTo>
                <a:lnTo>
                  <a:pt x="2715607" y="0"/>
                </a:lnTo>
                <a:lnTo>
                  <a:pt x="2715607" y="451470"/>
                </a:lnTo>
                <a:lnTo>
                  <a:pt x="0" y="451470"/>
                </a:lnTo>
                <a:lnTo>
                  <a:pt x="0" y="0"/>
                </a:lnTo>
                <a:close/>
              </a:path>
            </a:pathLst>
          </a:custGeom>
          <a:blipFill>
            <a:blip r:embed="rId19" cstate="print">
              <a:extLst>
                <a:ext uri="{96DAC541-7B7A-43D3-8B79-37D633B846F1}">
                  <asvg:svgBlip xmlns:asvg="http://schemas.microsoft.com/office/drawing/2016/SVG/main" xmlns="" r:embed="rId18"/>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1B673"/>
        </a:solidFill>
        <a:effectLst/>
      </p:bgPr>
    </p:bg>
    <p:spTree>
      <p:nvGrpSpPr>
        <p:cNvPr id="1" name=""/>
        <p:cNvGrpSpPr/>
        <p:nvPr/>
      </p:nvGrpSpPr>
      <p:grpSpPr>
        <a:xfrm>
          <a:off x="0" y="0"/>
          <a:ext cx="0" cy="0"/>
          <a:chOff x="0" y="0"/>
          <a:chExt cx="0" cy="0"/>
        </a:xfrm>
      </p:grpSpPr>
      <p:sp>
        <p:nvSpPr>
          <p:cNvPr id="2" name="AutoShape 2"/>
          <p:cNvSpPr/>
          <p:nvPr/>
        </p:nvSpPr>
        <p:spPr>
          <a:xfrm>
            <a:off x="-114277" y="-183908"/>
            <a:ext cx="18402277" cy="3976516"/>
          </a:xfrm>
          <a:prstGeom prst="rect">
            <a:avLst/>
          </a:prstGeom>
          <a:solidFill>
            <a:srgbClr val="EEF8EB"/>
          </a:solidFill>
        </p:spPr>
      </p:sp>
      <p:grpSp>
        <p:nvGrpSpPr>
          <p:cNvPr id="3" name="Group 3"/>
          <p:cNvGrpSpPr/>
          <p:nvPr/>
        </p:nvGrpSpPr>
        <p:grpSpPr>
          <a:xfrm rot="5400000">
            <a:off x="4634447" y="3758389"/>
            <a:ext cx="1559159" cy="436255"/>
            <a:chOff x="0" y="0"/>
            <a:chExt cx="1815574" cy="508000"/>
          </a:xfrm>
        </p:grpSpPr>
        <p:sp>
          <p:nvSpPr>
            <p:cNvPr id="4" name="Freeform 4"/>
            <p:cNvSpPr/>
            <p:nvPr/>
          </p:nvSpPr>
          <p:spPr>
            <a:xfrm>
              <a:off x="1367264"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EEF8EB"/>
            </a:solidFill>
          </p:spPr>
        </p:sp>
        <p:sp>
          <p:nvSpPr>
            <p:cNvPr id="5" name="Freeform 5"/>
            <p:cNvSpPr/>
            <p:nvPr/>
          </p:nvSpPr>
          <p:spPr>
            <a:xfrm>
              <a:off x="0" y="11430"/>
              <a:ext cx="1815574" cy="485140"/>
            </a:xfrm>
            <a:custGeom>
              <a:avLst/>
              <a:gdLst/>
              <a:ahLst/>
              <a:cxnLst/>
              <a:rect l="l" t="t" r="r" b="b"/>
              <a:pathLst>
                <a:path w="1815574" h="485140">
                  <a:moveTo>
                    <a:pt x="1571734" y="0"/>
                  </a:moveTo>
                  <a:cubicBezTo>
                    <a:pt x="1451084" y="0"/>
                    <a:pt x="1350754" y="88900"/>
                    <a:pt x="1331704" y="204470"/>
                  </a:cubicBezTo>
                  <a:lnTo>
                    <a:pt x="0" y="204470"/>
                  </a:lnTo>
                  <a:lnTo>
                    <a:pt x="0" y="280670"/>
                  </a:lnTo>
                  <a:lnTo>
                    <a:pt x="1332974" y="280670"/>
                  </a:lnTo>
                  <a:cubicBezTo>
                    <a:pt x="1350754" y="396240"/>
                    <a:pt x="1452354" y="485140"/>
                    <a:pt x="1573004" y="485140"/>
                  </a:cubicBezTo>
                  <a:cubicBezTo>
                    <a:pt x="1707624" y="485140"/>
                    <a:pt x="1815574" y="375920"/>
                    <a:pt x="1815574" y="242570"/>
                  </a:cubicBezTo>
                  <a:cubicBezTo>
                    <a:pt x="1815574" y="107950"/>
                    <a:pt x="1706354" y="0"/>
                    <a:pt x="1571734" y="0"/>
                  </a:cubicBezTo>
                  <a:close/>
                  <a:moveTo>
                    <a:pt x="1571734" y="408940"/>
                  </a:moveTo>
                  <a:cubicBezTo>
                    <a:pt x="1480294" y="408940"/>
                    <a:pt x="1405364" y="334010"/>
                    <a:pt x="1405364" y="242570"/>
                  </a:cubicBezTo>
                  <a:cubicBezTo>
                    <a:pt x="1405364" y="151130"/>
                    <a:pt x="1480294" y="76200"/>
                    <a:pt x="1571734" y="76200"/>
                  </a:cubicBezTo>
                  <a:cubicBezTo>
                    <a:pt x="1663174" y="76200"/>
                    <a:pt x="1738104" y="151130"/>
                    <a:pt x="1738104" y="242570"/>
                  </a:cubicBezTo>
                  <a:cubicBezTo>
                    <a:pt x="1739374" y="334010"/>
                    <a:pt x="1664444" y="408940"/>
                    <a:pt x="1571734" y="408940"/>
                  </a:cubicBezTo>
                  <a:close/>
                </a:path>
              </a:pathLst>
            </a:custGeom>
            <a:solidFill>
              <a:srgbClr val="EEF8EB"/>
            </a:solidFill>
          </p:spPr>
        </p:sp>
      </p:grpSp>
      <p:grpSp>
        <p:nvGrpSpPr>
          <p:cNvPr id="6" name="Group 6"/>
          <p:cNvGrpSpPr/>
          <p:nvPr/>
        </p:nvGrpSpPr>
        <p:grpSpPr>
          <a:xfrm rot="5400000">
            <a:off x="30993" y="3758389"/>
            <a:ext cx="1559159" cy="436255"/>
            <a:chOff x="0" y="0"/>
            <a:chExt cx="1815574" cy="508000"/>
          </a:xfrm>
        </p:grpSpPr>
        <p:sp>
          <p:nvSpPr>
            <p:cNvPr id="7" name="Freeform 7"/>
            <p:cNvSpPr/>
            <p:nvPr/>
          </p:nvSpPr>
          <p:spPr>
            <a:xfrm>
              <a:off x="1367264"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EEF8EB"/>
            </a:solidFill>
          </p:spPr>
        </p:sp>
        <p:sp>
          <p:nvSpPr>
            <p:cNvPr id="8" name="Freeform 8"/>
            <p:cNvSpPr/>
            <p:nvPr/>
          </p:nvSpPr>
          <p:spPr>
            <a:xfrm>
              <a:off x="0" y="11430"/>
              <a:ext cx="1815574" cy="485140"/>
            </a:xfrm>
            <a:custGeom>
              <a:avLst/>
              <a:gdLst/>
              <a:ahLst/>
              <a:cxnLst/>
              <a:rect l="l" t="t" r="r" b="b"/>
              <a:pathLst>
                <a:path w="1815574" h="485140">
                  <a:moveTo>
                    <a:pt x="1571734" y="0"/>
                  </a:moveTo>
                  <a:cubicBezTo>
                    <a:pt x="1451084" y="0"/>
                    <a:pt x="1350754" y="88900"/>
                    <a:pt x="1331704" y="204470"/>
                  </a:cubicBezTo>
                  <a:lnTo>
                    <a:pt x="0" y="204470"/>
                  </a:lnTo>
                  <a:lnTo>
                    <a:pt x="0" y="280670"/>
                  </a:lnTo>
                  <a:lnTo>
                    <a:pt x="1332974" y="280670"/>
                  </a:lnTo>
                  <a:cubicBezTo>
                    <a:pt x="1350754" y="396240"/>
                    <a:pt x="1452354" y="485140"/>
                    <a:pt x="1573004" y="485140"/>
                  </a:cubicBezTo>
                  <a:cubicBezTo>
                    <a:pt x="1707624" y="485140"/>
                    <a:pt x="1815574" y="375920"/>
                    <a:pt x="1815574" y="242570"/>
                  </a:cubicBezTo>
                  <a:cubicBezTo>
                    <a:pt x="1815574" y="107950"/>
                    <a:pt x="1706354" y="0"/>
                    <a:pt x="1571734" y="0"/>
                  </a:cubicBezTo>
                  <a:close/>
                  <a:moveTo>
                    <a:pt x="1571734" y="408940"/>
                  </a:moveTo>
                  <a:cubicBezTo>
                    <a:pt x="1480294" y="408940"/>
                    <a:pt x="1405364" y="334010"/>
                    <a:pt x="1405364" y="242570"/>
                  </a:cubicBezTo>
                  <a:cubicBezTo>
                    <a:pt x="1405364" y="151130"/>
                    <a:pt x="1480294" y="76200"/>
                    <a:pt x="1571734" y="76200"/>
                  </a:cubicBezTo>
                  <a:cubicBezTo>
                    <a:pt x="1663174" y="76200"/>
                    <a:pt x="1738104" y="151130"/>
                    <a:pt x="1738104" y="242570"/>
                  </a:cubicBezTo>
                  <a:cubicBezTo>
                    <a:pt x="1739374" y="334010"/>
                    <a:pt x="1664444" y="408940"/>
                    <a:pt x="1571734" y="408940"/>
                  </a:cubicBezTo>
                  <a:close/>
                </a:path>
              </a:pathLst>
            </a:custGeom>
            <a:solidFill>
              <a:srgbClr val="EEF8EB"/>
            </a:solidFill>
          </p:spPr>
        </p:sp>
      </p:grpSp>
      <p:sp>
        <p:nvSpPr>
          <p:cNvPr id="9" name="TextBox 9"/>
          <p:cNvSpPr txBox="1"/>
          <p:nvPr/>
        </p:nvSpPr>
        <p:spPr>
          <a:xfrm>
            <a:off x="3633602" y="5073352"/>
            <a:ext cx="3111267" cy="1154162"/>
          </a:xfrm>
          <a:prstGeom prst="rect">
            <a:avLst/>
          </a:prstGeom>
        </p:spPr>
        <p:txBody>
          <a:bodyPr wrap="square" lIns="0" tIns="0" rIns="0" bIns="0" rtlCol="0" anchor="t">
            <a:spAutoFit/>
          </a:bodyPr>
          <a:lstStyle/>
          <a:p>
            <a:pPr lvl="0" algn="ctr">
              <a:lnSpc>
                <a:spcPts val="2999"/>
              </a:lnSpc>
              <a:spcBef>
                <a:spcPct val="0"/>
              </a:spcBef>
            </a:pPr>
            <a:r>
              <a:rPr lang="en-US" sz="2499" b="1" u="none" strike="noStrike" spc="49" dirty="0">
                <a:solidFill>
                  <a:srgbClr val="010101"/>
                </a:solidFill>
                <a:latin typeface="Montserrat Bold"/>
                <a:ea typeface="Montserrat Bold"/>
                <a:cs typeface="Montserrat Bold"/>
                <a:sym typeface="Montserrat Bold"/>
              </a:rPr>
              <a:t> 1, </a:t>
            </a:r>
            <a:r>
              <a:rPr lang="vi-VN" sz="2499" b="1" spc="49" dirty="0">
                <a:solidFill>
                  <a:srgbClr val="010101"/>
                </a:solidFill>
                <a:latin typeface="Montserrat Bold"/>
                <a:ea typeface="Montserrat Bold"/>
                <a:cs typeface="Montserrat Bold"/>
                <a:sym typeface="Montserrat Bold"/>
              </a:rPr>
              <a:t>Tip simplu cu ramură transversală:</a:t>
            </a:r>
            <a:endParaRPr lang="en-US" sz="2499" b="1" u="none" strike="noStrike" spc="49" dirty="0">
              <a:solidFill>
                <a:srgbClr val="010101"/>
              </a:solidFill>
              <a:latin typeface="Montserrat Bold"/>
              <a:ea typeface="Montserrat Bold"/>
              <a:cs typeface="Montserrat Bold"/>
              <a:sym typeface="Montserrat Bold"/>
            </a:endParaRPr>
          </a:p>
        </p:txBody>
      </p:sp>
      <p:sp>
        <p:nvSpPr>
          <p:cNvPr id="10" name="TextBox 10"/>
          <p:cNvSpPr txBox="1"/>
          <p:nvPr/>
        </p:nvSpPr>
        <p:spPr>
          <a:xfrm>
            <a:off x="7013279" y="5073352"/>
            <a:ext cx="3498904" cy="384721"/>
          </a:xfrm>
          <a:prstGeom prst="rect">
            <a:avLst/>
          </a:prstGeom>
        </p:spPr>
        <p:txBody>
          <a:bodyPr lIns="0" tIns="0" rIns="0" bIns="0" rtlCol="0" anchor="t">
            <a:spAutoFit/>
          </a:bodyPr>
          <a:lstStyle/>
          <a:p>
            <a:pPr algn="ctr">
              <a:lnSpc>
                <a:spcPts val="2999"/>
              </a:lnSpc>
              <a:spcBef>
                <a:spcPct val="0"/>
              </a:spcBef>
            </a:pPr>
            <a:r>
              <a:rPr lang="en-US" sz="2499" b="1" spc="49" dirty="0">
                <a:solidFill>
                  <a:srgbClr val="010101"/>
                </a:solidFill>
                <a:latin typeface="Montserrat Bold"/>
                <a:ea typeface="Montserrat Bold"/>
                <a:cs typeface="Montserrat Bold"/>
                <a:sym typeface="Montserrat Bold"/>
              </a:rPr>
              <a:t>2, </a:t>
            </a:r>
            <a:r>
              <a:rPr lang="en-US" sz="2499" b="1" spc="49" dirty="0" err="1">
                <a:solidFill>
                  <a:srgbClr val="010101"/>
                </a:solidFill>
                <a:latin typeface="Montserrat Bold"/>
                <a:ea typeface="Montserrat Bold"/>
                <a:cs typeface="Montserrat Bold"/>
                <a:sym typeface="Montserrat Bold"/>
              </a:rPr>
              <a:t>Frâul</a:t>
            </a:r>
            <a:r>
              <a:rPr lang="en-US" sz="2499" b="1" spc="49" dirty="0">
                <a:solidFill>
                  <a:srgbClr val="010101"/>
                </a:solidFill>
                <a:latin typeface="Montserrat Bold"/>
                <a:ea typeface="Montserrat Bold"/>
                <a:cs typeface="Montserrat Bold"/>
                <a:sym typeface="Montserrat Bold"/>
              </a:rPr>
              <a:t> </a:t>
            </a:r>
            <a:r>
              <a:rPr lang="en-US" sz="2499" b="1" spc="49" dirty="0" err="1">
                <a:solidFill>
                  <a:srgbClr val="010101"/>
                </a:solidFill>
                <a:latin typeface="Montserrat Bold"/>
                <a:ea typeface="Montserrat Bold"/>
                <a:cs typeface="Montserrat Bold"/>
                <a:sym typeface="Montserrat Bold"/>
              </a:rPr>
              <a:t>Széchenyi</a:t>
            </a:r>
            <a:r>
              <a:rPr lang="en-US" sz="2499" b="1" spc="49" dirty="0">
                <a:solidFill>
                  <a:srgbClr val="010101"/>
                </a:solidFill>
                <a:latin typeface="Montserrat Bold"/>
                <a:ea typeface="Montserrat Bold"/>
                <a:cs typeface="Montserrat Bold"/>
                <a:sym typeface="Montserrat Bold"/>
              </a:rPr>
              <a:t>:</a:t>
            </a:r>
          </a:p>
        </p:txBody>
      </p:sp>
      <p:sp>
        <p:nvSpPr>
          <p:cNvPr id="11" name="TextBox 11"/>
          <p:cNvSpPr txBox="1"/>
          <p:nvPr/>
        </p:nvSpPr>
        <p:spPr>
          <a:xfrm>
            <a:off x="5238434" y="4249808"/>
            <a:ext cx="4481630" cy="384721"/>
          </a:xfrm>
          <a:prstGeom prst="rect">
            <a:avLst/>
          </a:prstGeom>
        </p:spPr>
        <p:txBody>
          <a:bodyPr wrap="square" lIns="0" tIns="0" rIns="0" bIns="0" rtlCol="0" anchor="t">
            <a:spAutoFit/>
          </a:bodyPr>
          <a:lstStyle/>
          <a:p>
            <a:pPr algn="ctr">
              <a:lnSpc>
                <a:spcPts val="2999"/>
              </a:lnSpc>
              <a:spcBef>
                <a:spcPct val="0"/>
              </a:spcBef>
            </a:pPr>
            <a:r>
              <a:rPr lang="en-US" sz="2499" b="1" spc="49" dirty="0" err="1">
                <a:solidFill>
                  <a:srgbClr val="010101"/>
                </a:solidFill>
                <a:latin typeface="Montserrat Bold"/>
                <a:ea typeface="Montserrat Bold"/>
                <a:cs typeface="Montserrat Bold"/>
                <a:sym typeface="Montserrat Bold"/>
              </a:rPr>
              <a:t>PENTRU</a:t>
            </a:r>
            <a:r>
              <a:rPr lang="en-US" sz="2499" b="1" spc="49" dirty="0">
                <a:solidFill>
                  <a:srgbClr val="010101"/>
                </a:solidFill>
                <a:latin typeface="Montserrat Bold"/>
                <a:ea typeface="Montserrat Bold"/>
                <a:cs typeface="Montserrat Bold"/>
                <a:sym typeface="Montserrat Bold"/>
              </a:rPr>
              <a:t> </a:t>
            </a:r>
            <a:r>
              <a:rPr lang="en-US" sz="2499" b="1" spc="49" dirty="0" err="1">
                <a:solidFill>
                  <a:srgbClr val="010101"/>
                </a:solidFill>
                <a:latin typeface="Montserrat Bold"/>
                <a:ea typeface="Montserrat Bold"/>
                <a:cs typeface="Montserrat Bold"/>
                <a:sym typeface="Montserrat Bold"/>
              </a:rPr>
              <a:t>ATELAJ</a:t>
            </a:r>
            <a:r>
              <a:rPr lang="en-US" sz="2499" b="1" spc="49" dirty="0">
                <a:solidFill>
                  <a:srgbClr val="010101"/>
                </a:solidFill>
                <a:latin typeface="Montserrat Bold"/>
                <a:ea typeface="Montserrat Bold"/>
                <a:cs typeface="Montserrat Bold"/>
                <a:sym typeface="Montserrat Bold"/>
              </a:rPr>
              <a:t> </a:t>
            </a:r>
            <a:r>
              <a:rPr lang="en-US" sz="2499" b="1" spc="49" dirty="0" err="1">
                <a:solidFill>
                  <a:srgbClr val="010101"/>
                </a:solidFill>
                <a:latin typeface="Montserrat Bold"/>
                <a:ea typeface="Montserrat Bold"/>
                <a:cs typeface="Montserrat Bold"/>
                <a:sym typeface="Montserrat Bold"/>
              </a:rPr>
              <a:t>DUBLU</a:t>
            </a:r>
            <a:endParaRPr lang="en-US" sz="2499" b="1" spc="49" dirty="0">
              <a:solidFill>
                <a:srgbClr val="010101"/>
              </a:solidFill>
              <a:latin typeface="Montserrat Bold"/>
              <a:ea typeface="Montserrat Bold"/>
              <a:cs typeface="Montserrat Bold"/>
              <a:sym typeface="Montserrat Bold"/>
            </a:endParaRPr>
          </a:p>
        </p:txBody>
      </p:sp>
      <p:sp>
        <p:nvSpPr>
          <p:cNvPr id="12" name="AutoShape 12"/>
          <p:cNvSpPr/>
          <p:nvPr/>
        </p:nvSpPr>
        <p:spPr>
          <a:xfrm flipV="1">
            <a:off x="5632154" y="4426021"/>
            <a:ext cx="581025" cy="637806"/>
          </a:xfrm>
          <a:prstGeom prst="line">
            <a:avLst/>
          </a:prstGeom>
          <a:ln w="38100" cap="flat">
            <a:solidFill>
              <a:srgbClr val="000000"/>
            </a:solidFill>
            <a:prstDash val="solid"/>
            <a:headEnd type="none" w="sm" len="sm"/>
            <a:tailEnd type="none" w="sm" len="sm"/>
          </a:ln>
        </p:spPr>
      </p:sp>
      <p:sp>
        <p:nvSpPr>
          <p:cNvPr id="13" name="AutoShape 13"/>
          <p:cNvSpPr/>
          <p:nvPr/>
        </p:nvSpPr>
        <p:spPr>
          <a:xfrm>
            <a:off x="7510365" y="4426021"/>
            <a:ext cx="576568" cy="637806"/>
          </a:xfrm>
          <a:prstGeom prst="line">
            <a:avLst/>
          </a:prstGeom>
          <a:ln w="38100" cap="flat">
            <a:solidFill>
              <a:srgbClr val="000000"/>
            </a:solidFill>
            <a:prstDash val="solid"/>
            <a:headEnd type="none" w="sm" len="sm"/>
            <a:tailEnd type="none" w="sm" len="sm"/>
          </a:ln>
        </p:spPr>
      </p:sp>
      <p:sp>
        <p:nvSpPr>
          <p:cNvPr id="14" name="Freeform 14"/>
          <p:cNvSpPr/>
          <p:nvPr/>
        </p:nvSpPr>
        <p:spPr>
          <a:xfrm rot="-5400000">
            <a:off x="7870683" y="4086233"/>
            <a:ext cx="10082038" cy="2319495"/>
          </a:xfrm>
          <a:custGeom>
            <a:avLst/>
            <a:gdLst/>
            <a:ahLst/>
            <a:cxnLst/>
            <a:rect l="l" t="t" r="r" b="b"/>
            <a:pathLst>
              <a:path w="10082038" h="2319495">
                <a:moveTo>
                  <a:pt x="0" y="0"/>
                </a:moveTo>
                <a:lnTo>
                  <a:pt x="10082039" y="0"/>
                </a:lnTo>
                <a:lnTo>
                  <a:pt x="10082039" y="2319495"/>
                </a:lnTo>
                <a:lnTo>
                  <a:pt x="0" y="2319495"/>
                </a:lnTo>
                <a:lnTo>
                  <a:pt x="0" y="0"/>
                </a:lnTo>
                <a:close/>
              </a:path>
            </a:pathLst>
          </a:custGeom>
          <a:blipFill>
            <a:blip r:embed="rId2"/>
            <a:stretch>
              <a:fillRect l="-441" r="-370" b="-586"/>
            </a:stretch>
          </a:blipFill>
          <a:ln cap="sq">
            <a:noFill/>
            <a:prstDash val="solid"/>
            <a:miter/>
          </a:ln>
        </p:spPr>
      </p:sp>
      <p:sp>
        <p:nvSpPr>
          <p:cNvPr id="15" name="TextBox 15"/>
          <p:cNvSpPr txBox="1"/>
          <p:nvPr/>
        </p:nvSpPr>
        <p:spPr>
          <a:xfrm>
            <a:off x="14838288" y="1539624"/>
            <a:ext cx="2842858" cy="1137171"/>
          </a:xfrm>
          <a:prstGeom prst="rect">
            <a:avLst/>
          </a:prstGeom>
        </p:spPr>
        <p:txBody>
          <a:bodyPr lIns="0" tIns="0" rIns="0" bIns="0" rtlCol="0" anchor="t">
            <a:spAutoFit/>
          </a:bodyPr>
          <a:lstStyle/>
          <a:p>
            <a:pPr lvl="0" algn="ctr">
              <a:lnSpc>
                <a:spcPts val="2999"/>
              </a:lnSpc>
              <a:spcBef>
                <a:spcPct val="0"/>
              </a:spcBef>
            </a:pPr>
            <a:r>
              <a:rPr lang="en-US" sz="2499" b="1" u="none" strike="noStrike" spc="49" dirty="0">
                <a:solidFill>
                  <a:srgbClr val="010101"/>
                </a:solidFill>
                <a:latin typeface="Montserrat Bold"/>
                <a:ea typeface="Montserrat Bold"/>
                <a:cs typeface="Montserrat Bold"/>
                <a:sym typeface="Montserrat Bold"/>
              </a:rPr>
              <a:t> </a:t>
            </a:r>
            <a:r>
              <a:rPr lang="en-US" sz="2499" b="1" spc="49" dirty="0" err="1">
                <a:solidFill>
                  <a:srgbClr val="010101"/>
                </a:solidFill>
                <a:latin typeface="Montserrat Bold"/>
                <a:ea typeface="Montserrat Bold"/>
                <a:cs typeface="Montserrat Bold"/>
                <a:sym typeface="Montserrat Bold"/>
              </a:rPr>
              <a:t>PENTRU</a:t>
            </a:r>
            <a:r>
              <a:rPr lang="en-US" sz="2499" b="1" spc="49" dirty="0">
                <a:solidFill>
                  <a:srgbClr val="010101"/>
                </a:solidFill>
                <a:latin typeface="Montserrat Bold"/>
                <a:ea typeface="Montserrat Bold"/>
                <a:cs typeface="Montserrat Bold"/>
                <a:sym typeface="Montserrat Bold"/>
              </a:rPr>
              <a:t> </a:t>
            </a:r>
            <a:r>
              <a:rPr lang="en-US" sz="2499" b="1" spc="49" dirty="0" err="1">
                <a:solidFill>
                  <a:srgbClr val="010101"/>
                </a:solidFill>
                <a:latin typeface="Montserrat Bold"/>
                <a:ea typeface="Montserrat Bold"/>
                <a:cs typeface="Montserrat Bold"/>
                <a:sym typeface="Montserrat Bold"/>
              </a:rPr>
              <a:t>ATELAJ</a:t>
            </a:r>
            <a:r>
              <a:rPr lang="en-US" sz="2499" b="1" spc="49" dirty="0">
                <a:solidFill>
                  <a:srgbClr val="010101"/>
                </a:solidFill>
                <a:latin typeface="Montserrat Bold"/>
                <a:ea typeface="Montserrat Bold"/>
                <a:cs typeface="Montserrat Bold"/>
                <a:sym typeface="Montserrat Bold"/>
              </a:rPr>
              <a:t> </a:t>
            </a:r>
            <a:r>
              <a:rPr lang="en-US" sz="2499" b="1" spc="49" dirty="0" err="1">
                <a:solidFill>
                  <a:srgbClr val="010101"/>
                </a:solidFill>
                <a:latin typeface="Montserrat Bold"/>
                <a:ea typeface="Montserrat Bold"/>
                <a:cs typeface="Montserrat Bold"/>
                <a:sym typeface="Montserrat Bold"/>
              </a:rPr>
              <a:t>SIMPLU</a:t>
            </a:r>
            <a:r>
              <a:rPr lang="en-US" sz="2499" b="1" spc="49" dirty="0">
                <a:solidFill>
                  <a:srgbClr val="010101"/>
                </a:solidFill>
                <a:latin typeface="Montserrat Bold"/>
                <a:ea typeface="Montserrat Bold"/>
                <a:cs typeface="Montserrat Bold"/>
                <a:sym typeface="Montserrat Bold"/>
              </a:rPr>
              <a:t> </a:t>
            </a:r>
          </a:p>
          <a:p>
            <a:pPr marL="0" lvl="0" indent="0" algn="ctr">
              <a:lnSpc>
                <a:spcPts val="2999"/>
              </a:lnSpc>
              <a:spcBef>
                <a:spcPct val="0"/>
              </a:spcBef>
            </a:pPr>
            <a:endParaRPr lang="en-US" sz="2499" b="1" u="none" strike="noStrike" spc="49" dirty="0">
              <a:solidFill>
                <a:srgbClr val="010101"/>
              </a:solidFill>
              <a:latin typeface="Montserrat Bold"/>
              <a:ea typeface="Montserrat Bold"/>
              <a:cs typeface="Montserrat Bold"/>
              <a:sym typeface="Montserrat Bold"/>
            </a:endParaRPr>
          </a:p>
        </p:txBody>
      </p:sp>
      <p:sp>
        <p:nvSpPr>
          <p:cNvPr id="16" name="TextBox 16"/>
          <p:cNvSpPr txBox="1"/>
          <p:nvPr/>
        </p:nvSpPr>
        <p:spPr>
          <a:xfrm>
            <a:off x="14410177" y="4249808"/>
            <a:ext cx="3498904" cy="366895"/>
          </a:xfrm>
          <a:prstGeom prst="rect">
            <a:avLst/>
          </a:prstGeom>
        </p:spPr>
        <p:txBody>
          <a:bodyPr lIns="0" tIns="0" rIns="0" bIns="0" rtlCol="0" anchor="t">
            <a:spAutoFit/>
          </a:bodyPr>
          <a:lstStyle/>
          <a:p>
            <a:pPr algn="ctr">
              <a:lnSpc>
                <a:spcPts val="2999"/>
              </a:lnSpc>
              <a:spcBef>
                <a:spcPct val="0"/>
              </a:spcBef>
            </a:pPr>
            <a:r>
              <a:rPr lang="en-US" sz="2499" b="1" spc="49" dirty="0" err="1">
                <a:solidFill>
                  <a:srgbClr val="010101"/>
                </a:solidFill>
                <a:latin typeface="Montserrat Bold"/>
                <a:ea typeface="Montserrat Bold"/>
                <a:cs typeface="Montserrat Bold"/>
                <a:sym typeface="Montserrat Bold"/>
              </a:rPr>
              <a:t>Frâul</a:t>
            </a:r>
            <a:r>
              <a:rPr lang="en-US" sz="2499" b="1" spc="49" dirty="0">
                <a:solidFill>
                  <a:srgbClr val="010101"/>
                </a:solidFill>
                <a:latin typeface="Montserrat Bold"/>
                <a:ea typeface="Montserrat Bold"/>
                <a:cs typeface="Montserrat Bold"/>
                <a:sym typeface="Montserrat Bold"/>
              </a:rPr>
              <a:t> </a:t>
            </a:r>
            <a:r>
              <a:rPr lang="en-US" sz="2499" b="1" spc="49" dirty="0" err="1">
                <a:solidFill>
                  <a:srgbClr val="010101"/>
                </a:solidFill>
                <a:latin typeface="Montserrat Bold"/>
                <a:ea typeface="Montserrat Bold"/>
                <a:cs typeface="Montserrat Bold"/>
                <a:sym typeface="Montserrat Bold"/>
              </a:rPr>
              <a:t>Széchenyi</a:t>
            </a:r>
            <a:endParaRPr lang="en-US" sz="2499" b="1" spc="49" dirty="0">
              <a:solidFill>
                <a:srgbClr val="010101"/>
              </a:solidFill>
              <a:latin typeface="Montserrat Bold"/>
              <a:ea typeface="Montserrat Bold"/>
              <a:cs typeface="Montserrat Bold"/>
              <a:sym typeface="Montserrat Bold"/>
            </a:endParaRPr>
          </a:p>
        </p:txBody>
      </p:sp>
      <p:sp>
        <p:nvSpPr>
          <p:cNvPr id="17" name="AutoShape 17"/>
          <p:cNvSpPr/>
          <p:nvPr/>
        </p:nvSpPr>
        <p:spPr>
          <a:xfrm flipH="1">
            <a:off x="12414043" y="1901574"/>
            <a:ext cx="2424245" cy="3905202"/>
          </a:xfrm>
          <a:prstGeom prst="line">
            <a:avLst/>
          </a:prstGeom>
          <a:ln w="38100" cap="flat">
            <a:solidFill>
              <a:srgbClr val="000000"/>
            </a:solidFill>
            <a:prstDash val="solid"/>
            <a:headEnd type="none" w="sm" len="sm"/>
            <a:tailEnd type="none" w="sm" len="sm"/>
          </a:ln>
        </p:spPr>
      </p:sp>
      <p:sp>
        <p:nvSpPr>
          <p:cNvPr id="18" name="AutoShape 18"/>
          <p:cNvSpPr/>
          <p:nvPr/>
        </p:nvSpPr>
        <p:spPr>
          <a:xfrm flipH="1">
            <a:off x="13753758" y="4611758"/>
            <a:ext cx="1949939" cy="3546100"/>
          </a:xfrm>
          <a:prstGeom prst="line">
            <a:avLst/>
          </a:prstGeom>
          <a:ln w="38100" cap="flat">
            <a:solidFill>
              <a:srgbClr val="000000"/>
            </a:solidFill>
            <a:prstDash val="solid"/>
            <a:headEnd type="none" w="sm" len="sm"/>
            <a:tailEnd type="none" w="sm" len="sm"/>
          </a:ln>
        </p:spPr>
      </p:sp>
      <p:sp>
        <p:nvSpPr>
          <p:cNvPr id="19" name="Freeform 19"/>
          <p:cNvSpPr/>
          <p:nvPr/>
        </p:nvSpPr>
        <p:spPr>
          <a:xfrm rot="5400000">
            <a:off x="1218385" y="-411111"/>
            <a:ext cx="1974828" cy="4155416"/>
          </a:xfrm>
          <a:custGeom>
            <a:avLst/>
            <a:gdLst/>
            <a:ahLst/>
            <a:cxnLst/>
            <a:rect l="l" t="t" r="r" b="b"/>
            <a:pathLst>
              <a:path w="1974828" h="4155416">
                <a:moveTo>
                  <a:pt x="0" y="0"/>
                </a:moveTo>
                <a:lnTo>
                  <a:pt x="1974828" y="0"/>
                </a:lnTo>
                <a:lnTo>
                  <a:pt x="1974828" y="4155416"/>
                </a:lnTo>
                <a:lnTo>
                  <a:pt x="0" y="4155416"/>
                </a:lnTo>
                <a:lnTo>
                  <a:pt x="0" y="0"/>
                </a:lnTo>
                <a:close/>
              </a:path>
            </a:pathLst>
          </a:custGeom>
          <a:blipFill>
            <a:blip r:embed="rId3"/>
            <a:stretch>
              <a:fillRect t="-8498" b="-8498"/>
            </a:stretch>
          </a:blipFill>
        </p:spPr>
      </p:sp>
      <p:sp>
        <p:nvSpPr>
          <p:cNvPr id="20" name="Freeform 20"/>
          <p:cNvSpPr/>
          <p:nvPr/>
        </p:nvSpPr>
        <p:spPr>
          <a:xfrm rot="5400000">
            <a:off x="6559086" y="-1223054"/>
            <a:ext cx="2289963" cy="5464168"/>
          </a:xfrm>
          <a:custGeom>
            <a:avLst/>
            <a:gdLst/>
            <a:ahLst/>
            <a:cxnLst/>
            <a:rect l="l" t="t" r="r" b="b"/>
            <a:pathLst>
              <a:path w="2289963" h="5464168">
                <a:moveTo>
                  <a:pt x="0" y="0"/>
                </a:moveTo>
                <a:lnTo>
                  <a:pt x="2289962" y="0"/>
                </a:lnTo>
                <a:lnTo>
                  <a:pt x="2289962" y="5464168"/>
                </a:lnTo>
                <a:lnTo>
                  <a:pt x="0" y="5464168"/>
                </a:lnTo>
                <a:lnTo>
                  <a:pt x="0" y="0"/>
                </a:lnTo>
                <a:close/>
              </a:path>
            </a:pathLst>
          </a:custGeom>
          <a:blipFill>
            <a:blip r:embed="rId4"/>
            <a:stretch>
              <a:fillRect/>
            </a:stretch>
          </a:blipFill>
        </p:spPr>
      </p:sp>
      <p:grpSp>
        <p:nvGrpSpPr>
          <p:cNvPr id="21" name="Group 21"/>
          <p:cNvGrpSpPr/>
          <p:nvPr/>
        </p:nvGrpSpPr>
        <p:grpSpPr>
          <a:xfrm>
            <a:off x="128091" y="5101944"/>
            <a:ext cx="3505512" cy="4511946"/>
            <a:chOff x="0" y="9525"/>
            <a:chExt cx="4674016" cy="6015927"/>
          </a:xfrm>
        </p:grpSpPr>
        <p:sp>
          <p:nvSpPr>
            <p:cNvPr id="22" name="TextBox 22"/>
            <p:cNvSpPr txBox="1"/>
            <p:nvPr/>
          </p:nvSpPr>
          <p:spPr>
            <a:xfrm>
              <a:off x="20991" y="9525"/>
              <a:ext cx="4632036" cy="1025921"/>
            </a:xfrm>
            <a:prstGeom prst="rect">
              <a:avLst/>
            </a:prstGeom>
          </p:spPr>
          <p:txBody>
            <a:bodyPr lIns="0" tIns="0" rIns="0" bIns="0" rtlCol="0" anchor="t">
              <a:spAutoFit/>
            </a:bodyPr>
            <a:lstStyle/>
            <a:p>
              <a:pPr algn="ctr">
                <a:lnSpc>
                  <a:spcPts val="2999"/>
                </a:lnSpc>
              </a:pPr>
              <a:r>
                <a:rPr lang="en-US" sz="2499" b="1" spc="49" dirty="0" err="1">
                  <a:solidFill>
                    <a:srgbClr val="010101"/>
                  </a:solidFill>
                  <a:latin typeface="Montserrat Bold"/>
                  <a:ea typeface="Montserrat Bold"/>
                  <a:cs typeface="Montserrat Bold"/>
                  <a:sym typeface="Montserrat Bold"/>
                </a:rPr>
                <a:t>PENTRU</a:t>
              </a:r>
              <a:r>
                <a:rPr lang="en-US" sz="2499" b="1" spc="49" dirty="0">
                  <a:solidFill>
                    <a:srgbClr val="010101"/>
                  </a:solidFill>
                  <a:latin typeface="Montserrat Bold"/>
                  <a:ea typeface="Montserrat Bold"/>
                  <a:cs typeface="Montserrat Bold"/>
                  <a:sym typeface="Montserrat Bold"/>
                </a:rPr>
                <a:t> </a:t>
              </a:r>
              <a:r>
                <a:rPr lang="en-US" sz="2499" b="1" spc="49" dirty="0" err="1">
                  <a:solidFill>
                    <a:srgbClr val="010101"/>
                  </a:solidFill>
                  <a:latin typeface="Montserrat Bold"/>
                  <a:ea typeface="Montserrat Bold"/>
                  <a:cs typeface="Montserrat Bold"/>
                  <a:sym typeface="Montserrat Bold"/>
                </a:rPr>
                <a:t>ATELAJ</a:t>
              </a:r>
              <a:r>
                <a:rPr lang="en-US" sz="2499" b="1" spc="49" dirty="0">
                  <a:solidFill>
                    <a:srgbClr val="010101"/>
                  </a:solidFill>
                  <a:latin typeface="Montserrat Bold"/>
                  <a:ea typeface="Montserrat Bold"/>
                  <a:cs typeface="Montserrat Bold"/>
                  <a:sym typeface="Montserrat Bold"/>
                </a:rPr>
                <a:t> </a:t>
              </a:r>
              <a:r>
                <a:rPr lang="en-US" sz="2499" b="1" spc="49" dirty="0" err="1">
                  <a:solidFill>
                    <a:srgbClr val="010101"/>
                  </a:solidFill>
                  <a:latin typeface="Montserrat Bold"/>
                  <a:ea typeface="Montserrat Bold"/>
                  <a:cs typeface="Montserrat Bold"/>
                  <a:sym typeface="Montserrat Bold"/>
                </a:rPr>
                <a:t>SIMPLU</a:t>
              </a:r>
              <a:r>
                <a:rPr lang="en-US" sz="2500" b="1" spc="50" dirty="0" smtClean="0">
                  <a:solidFill>
                    <a:srgbClr val="010101"/>
                  </a:solidFill>
                  <a:latin typeface="Montserrat Bold"/>
                  <a:ea typeface="Montserrat Bold"/>
                  <a:cs typeface="Montserrat Bold"/>
                  <a:sym typeface="Montserrat Bold"/>
                </a:rPr>
                <a:t> </a:t>
              </a:r>
              <a:endParaRPr lang="en-US" sz="2500" b="1" spc="50" dirty="0">
                <a:solidFill>
                  <a:srgbClr val="010101"/>
                </a:solidFill>
                <a:latin typeface="Montserrat Bold"/>
                <a:ea typeface="Montserrat Bold"/>
                <a:cs typeface="Montserrat Bold"/>
                <a:sym typeface="Montserrat Bold"/>
              </a:endParaRPr>
            </a:p>
          </p:txBody>
        </p:sp>
        <p:sp>
          <p:nvSpPr>
            <p:cNvPr id="23" name="TextBox 23"/>
            <p:cNvSpPr txBox="1"/>
            <p:nvPr/>
          </p:nvSpPr>
          <p:spPr>
            <a:xfrm>
              <a:off x="0" y="1165147"/>
              <a:ext cx="4674016" cy="4860305"/>
            </a:xfrm>
            <a:prstGeom prst="rect">
              <a:avLst/>
            </a:prstGeom>
          </p:spPr>
          <p:txBody>
            <a:bodyPr lIns="0" tIns="0" rIns="0" bIns="0" rtlCol="0" anchor="t">
              <a:spAutoFit/>
            </a:bodyPr>
            <a:lstStyle/>
            <a:p>
              <a:pPr marL="399416" lvl="1" indent="-199708" algn="ctr">
                <a:lnSpc>
                  <a:spcPts val="2590"/>
                </a:lnSpc>
                <a:buFont typeface="Arial"/>
                <a:buChar char="•"/>
              </a:pPr>
              <a:r>
                <a:rPr lang="vi-VN" sz="1850" b="1" spc="55" dirty="0" smtClean="0">
                  <a:solidFill>
                    <a:srgbClr val="010101"/>
                  </a:solidFill>
                  <a:latin typeface="Montserrat Bold"/>
                  <a:ea typeface="Montserrat Bold"/>
                  <a:cs typeface="Montserrat Bold"/>
                  <a:sym typeface="Montserrat Bold"/>
                </a:rPr>
                <a:t>Este </a:t>
              </a:r>
              <a:r>
                <a:rPr lang="vi-VN" sz="1850" b="1" spc="55" dirty="0">
                  <a:solidFill>
                    <a:srgbClr val="010101"/>
                  </a:solidFill>
                  <a:latin typeface="Montserrat Bold"/>
                  <a:ea typeface="Montserrat Bold"/>
                  <a:cs typeface="Montserrat Bold"/>
                  <a:sym typeface="Montserrat Bold"/>
                </a:rPr>
                <a:t>alcătuit din două bucăți, fiecare având lungimea de 4,5–5 m.</a:t>
              </a:r>
            </a:p>
            <a:p>
              <a:pPr marL="399416" lvl="1" indent="-199708" algn="ctr">
                <a:lnSpc>
                  <a:spcPts val="2590"/>
                </a:lnSpc>
                <a:buFont typeface="Arial"/>
                <a:buChar char="•"/>
              </a:pPr>
              <a:r>
                <a:rPr lang="vi-VN" sz="1850" b="1" spc="55" dirty="0" smtClean="0">
                  <a:solidFill>
                    <a:srgbClr val="010101"/>
                  </a:solidFill>
                  <a:latin typeface="Montserrat Bold"/>
                  <a:ea typeface="Montserrat Bold"/>
                  <a:cs typeface="Montserrat Bold"/>
                  <a:sym typeface="Montserrat Bold"/>
                </a:rPr>
                <a:t>La </a:t>
              </a:r>
              <a:r>
                <a:rPr lang="vi-VN" sz="1850" b="1" spc="55" dirty="0">
                  <a:solidFill>
                    <a:srgbClr val="010101"/>
                  </a:solidFill>
                  <a:latin typeface="Montserrat Bold"/>
                  <a:ea typeface="Montserrat Bold"/>
                  <a:cs typeface="Montserrat Bold"/>
                  <a:sym typeface="Montserrat Bold"/>
                </a:rPr>
                <a:t>un capăt se află o cataramă pentru prinderea la zăbală, iar la celălalt capăt o cataramă pentru unirea celor două capete ale frâielor.</a:t>
              </a:r>
            </a:p>
            <a:p>
              <a:pPr algn="ctr">
                <a:lnSpc>
                  <a:spcPts val="2590"/>
                </a:lnSpc>
              </a:pPr>
              <a:endParaRPr dirty="0"/>
            </a:p>
          </p:txBody>
        </p:sp>
      </p:grpSp>
      <p:sp>
        <p:nvSpPr>
          <p:cNvPr id="24" name="TextBox 24"/>
          <p:cNvSpPr txBox="1"/>
          <p:nvPr/>
        </p:nvSpPr>
        <p:spPr>
          <a:xfrm>
            <a:off x="3617861" y="6401246"/>
            <a:ext cx="3395418" cy="4001095"/>
          </a:xfrm>
          <a:prstGeom prst="rect">
            <a:avLst/>
          </a:prstGeom>
        </p:spPr>
        <p:txBody>
          <a:bodyPr wrap="square" lIns="0" tIns="0" rIns="0" bIns="0" rtlCol="0" anchor="t">
            <a:spAutoFit/>
          </a:bodyPr>
          <a:lstStyle/>
          <a:p>
            <a:pPr marL="199708" lvl="1" algn="ctr">
              <a:lnSpc>
                <a:spcPts val="2590"/>
              </a:lnSpc>
              <a:spcBef>
                <a:spcPct val="0"/>
              </a:spcBef>
            </a:pPr>
            <a:r>
              <a:rPr lang="vi-VN" sz="1850" b="1" spc="55" dirty="0" smtClean="0">
                <a:solidFill>
                  <a:srgbClr val="010101"/>
                </a:solidFill>
                <a:latin typeface="Montserrat Bold"/>
                <a:ea typeface="Montserrat Bold"/>
                <a:cs typeface="Montserrat Bold"/>
                <a:sym typeface="Montserrat Bold"/>
              </a:rPr>
              <a:t>Cel </a:t>
            </a:r>
            <a:r>
              <a:rPr lang="vi-VN" sz="1850" b="1" spc="55" dirty="0">
                <a:solidFill>
                  <a:srgbClr val="010101"/>
                </a:solidFill>
                <a:latin typeface="Montserrat Bold"/>
                <a:ea typeface="Montserrat Bold"/>
                <a:cs typeface="Montserrat Bold"/>
                <a:sym typeface="Montserrat Bold"/>
              </a:rPr>
              <a:t>mai răspândit tip </a:t>
            </a:r>
            <a:r>
              <a:rPr lang="vi-VN" sz="1850" b="1" spc="55" dirty="0" smtClean="0">
                <a:solidFill>
                  <a:srgbClr val="010101"/>
                </a:solidFill>
                <a:latin typeface="Montserrat Bold"/>
                <a:ea typeface="Montserrat Bold"/>
                <a:cs typeface="Montserrat Bold"/>
                <a:sym typeface="Montserrat Bold"/>
              </a:rPr>
              <a:t>utilizat.</a:t>
            </a:r>
            <a:endParaRPr lang="en-US" sz="1850" b="1" spc="55" dirty="0" smtClean="0">
              <a:solidFill>
                <a:srgbClr val="010101"/>
              </a:solidFill>
              <a:latin typeface="Montserrat Bold"/>
              <a:ea typeface="Montserrat Bold"/>
              <a:cs typeface="Montserrat Bold"/>
              <a:sym typeface="Montserrat Bold"/>
            </a:endParaRPr>
          </a:p>
          <a:p>
            <a:pPr marL="199708" lvl="1" algn="ctr">
              <a:lnSpc>
                <a:spcPts val="2590"/>
              </a:lnSpc>
              <a:spcBef>
                <a:spcPct val="0"/>
              </a:spcBef>
            </a:pPr>
            <a:r>
              <a:rPr lang="vi-VN" sz="1850" b="1" spc="55" dirty="0" smtClean="0">
                <a:solidFill>
                  <a:srgbClr val="010101"/>
                </a:solidFill>
                <a:latin typeface="Montserrat Bold"/>
                <a:ea typeface="Montserrat Bold"/>
                <a:cs typeface="Montserrat Bold"/>
                <a:sym typeface="Montserrat Bold"/>
              </a:rPr>
              <a:t>Prin </a:t>
            </a:r>
            <a:r>
              <a:rPr lang="vi-VN" sz="1850" b="1" spc="55" dirty="0">
                <a:solidFill>
                  <a:srgbClr val="010101"/>
                </a:solidFill>
                <a:latin typeface="Montserrat Bold"/>
                <a:ea typeface="Montserrat Bold"/>
                <a:cs typeface="Montserrat Bold"/>
                <a:sym typeface="Montserrat Bold"/>
              </a:rPr>
              <a:t>introducerea ramurii transversale, cu ajutorul unei singure frâii se poate acționa asupra ambilor cai </a:t>
            </a:r>
            <a:r>
              <a:rPr lang="vi-VN" sz="1850" b="1" spc="55" dirty="0" smtClean="0">
                <a:solidFill>
                  <a:srgbClr val="010101"/>
                </a:solidFill>
                <a:latin typeface="Montserrat Bold"/>
                <a:ea typeface="Montserrat Bold"/>
                <a:cs typeface="Montserrat Bold"/>
                <a:sym typeface="Montserrat Bold"/>
              </a:rPr>
              <a:t>simultan.</a:t>
            </a:r>
            <a:endParaRPr lang="en-US" sz="1850" b="1" spc="55" dirty="0" smtClean="0">
              <a:solidFill>
                <a:srgbClr val="010101"/>
              </a:solidFill>
              <a:latin typeface="Montserrat Bold"/>
              <a:ea typeface="Montserrat Bold"/>
              <a:cs typeface="Montserrat Bold"/>
              <a:sym typeface="Montserrat Bold"/>
            </a:endParaRPr>
          </a:p>
          <a:p>
            <a:pPr marL="199708" lvl="1" algn="ctr">
              <a:lnSpc>
                <a:spcPts val="2590"/>
              </a:lnSpc>
              <a:spcBef>
                <a:spcPct val="0"/>
              </a:spcBef>
            </a:pPr>
            <a:r>
              <a:rPr lang="vi-VN" sz="1850" b="1" spc="55" dirty="0" smtClean="0">
                <a:solidFill>
                  <a:srgbClr val="010101"/>
                </a:solidFill>
                <a:latin typeface="Montserrat Bold"/>
                <a:ea typeface="Montserrat Bold"/>
                <a:cs typeface="Montserrat Bold"/>
                <a:sym typeface="Montserrat Bold"/>
              </a:rPr>
              <a:t>Lungimea </a:t>
            </a:r>
            <a:r>
              <a:rPr lang="vi-VN" sz="1850" b="1" spc="55" dirty="0">
                <a:solidFill>
                  <a:srgbClr val="010101"/>
                </a:solidFill>
                <a:latin typeface="Montserrat Bold"/>
                <a:ea typeface="Montserrat Bold"/>
                <a:cs typeface="Montserrat Bold"/>
                <a:sym typeface="Montserrat Bold"/>
              </a:rPr>
              <a:t>celor două ramuri transversale este de 2,16–2,16 m</a:t>
            </a:r>
            <a:r>
              <a:rPr lang="vi-VN" sz="1850" b="1" spc="55" dirty="0" smtClean="0">
                <a:solidFill>
                  <a:srgbClr val="010101"/>
                </a:solidFill>
                <a:latin typeface="Montserrat Bold"/>
                <a:ea typeface="Montserrat Bold"/>
                <a:cs typeface="Montserrat Bold"/>
                <a:sym typeface="Montserrat Bold"/>
              </a:rPr>
              <a:t>.</a:t>
            </a:r>
            <a:endParaRPr lang="en-US" sz="1850" b="1" u="none" strike="noStrike" spc="55" dirty="0">
              <a:solidFill>
                <a:srgbClr val="010101"/>
              </a:solidFill>
              <a:latin typeface="Montserrat Bold"/>
              <a:ea typeface="Montserrat Bold"/>
              <a:cs typeface="Montserrat Bold"/>
              <a:sym typeface="Montserrat Bold"/>
            </a:endParaRPr>
          </a:p>
          <a:p>
            <a:pPr algn="ctr">
              <a:lnSpc>
                <a:spcPts val="2590"/>
              </a:lnSpc>
              <a:spcBef>
                <a:spcPct val="0"/>
              </a:spcBef>
            </a:pPr>
            <a:endParaRPr dirty="0"/>
          </a:p>
        </p:txBody>
      </p:sp>
      <p:grpSp>
        <p:nvGrpSpPr>
          <p:cNvPr id="25" name="Group 25"/>
          <p:cNvGrpSpPr/>
          <p:nvPr/>
        </p:nvGrpSpPr>
        <p:grpSpPr>
          <a:xfrm>
            <a:off x="14395146" y="7449317"/>
            <a:ext cx="3768976" cy="2520691"/>
            <a:chOff x="129075" y="-299477"/>
            <a:chExt cx="5025301" cy="3360921"/>
          </a:xfrm>
        </p:grpSpPr>
        <p:sp>
          <p:nvSpPr>
            <p:cNvPr id="26" name="TextBox 26"/>
            <p:cNvSpPr txBox="1"/>
            <p:nvPr/>
          </p:nvSpPr>
          <p:spPr>
            <a:xfrm rot="20978228">
              <a:off x="187084" y="-299477"/>
              <a:ext cx="4908692" cy="3360921"/>
            </a:xfrm>
            <a:prstGeom prst="rect">
              <a:avLst/>
            </a:prstGeom>
          </p:spPr>
          <p:txBody>
            <a:bodyPr lIns="0" tIns="0" rIns="0" bIns="0" rtlCol="0" anchor="t">
              <a:spAutoFit/>
            </a:bodyPr>
            <a:lstStyle/>
            <a:p>
              <a:pPr algn="ctr">
                <a:lnSpc>
                  <a:spcPts val="6366"/>
                </a:lnSpc>
              </a:pPr>
              <a:r>
                <a:rPr lang="en-US" sz="7958" b="1" i="1" dirty="0" err="1">
                  <a:gradFill>
                    <a:gsLst>
                      <a:gs pos="0">
                        <a:srgbClr val="000000">
                          <a:alpha val="100000"/>
                        </a:srgbClr>
                      </a:gs>
                      <a:gs pos="100000">
                        <a:srgbClr val="C89116">
                          <a:alpha val="100000"/>
                        </a:srgbClr>
                      </a:gs>
                    </a:gsLst>
                    <a:lin ang="0"/>
                  </a:gradFill>
                  <a:latin typeface="TT Bluescreens Bold Italics"/>
                  <a:ea typeface="TT Bluescreens Bold Italics"/>
                  <a:cs typeface="TT Bluescreens Bold Italics"/>
                  <a:sym typeface="TT Bluescreens Bold Italics"/>
                </a:rPr>
                <a:t>TIPURI</a:t>
              </a:r>
              <a:r>
                <a:rPr lang="en-US" sz="7958" b="1" i="1" dirty="0">
                  <a:gradFill>
                    <a:gsLst>
                      <a:gs pos="0">
                        <a:srgbClr val="000000">
                          <a:alpha val="100000"/>
                        </a:srgbClr>
                      </a:gs>
                      <a:gs pos="100000">
                        <a:srgbClr val="C89116">
                          <a:alpha val="100000"/>
                        </a:srgbClr>
                      </a:gs>
                    </a:gsLst>
                    <a:lin ang="0"/>
                  </a:gradFill>
                  <a:latin typeface="TT Bluescreens Bold Italics"/>
                  <a:ea typeface="TT Bluescreens Bold Italics"/>
                  <a:cs typeface="TT Bluescreens Bold Italics"/>
                  <a:sym typeface="TT Bluescreens Bold Italics"/>
                </a:rPr>
                <a:t> DE </a:t>
              </a:r>
              <a:r>
                <a:rPr lang="en-US" sz="7958" b="1" i="1" dirty="0" err="1">
                  <a:gradFill>
                    <a:gsLst>
                      <a:gs pos="0">
                        <a:srgbClr val="000000">
                          <a:alpha val="100000"/>
                        </a:srgbClr>
                      </a:gs>
                      <a:gs pos="100000">
                        <a:srgbClr val="C89116">
                          <a:alpha val="100000"/>
                        </a:srgbClr>
                      </a:gs>
                    </a:gsLst>
                    <a:lin ang="0"/>
                  </a:gradFill>
                  <a:latin typeface="TT Bluescreens Bold Italics"/>
                  <a:ea typeface="TT Bluescreens Bold Italics"/>
                  <a:cs typeface="TT Bluescreens Bold Italics"/>
                  <a:sym typeface="TT Bluescreens Bold Italics"/>
                </a:rPr>
                <a:t>FRÂIE</a:t>
              </a:r>
              <a:r>
                <a:rPr lang="en-US" sz="7958" b="1" i="1" dirty="0">
                  <a:gradFill>
                    <a:gsLst>
                      <a:gs pos="0">
                        <a:srgbClr val="000000">
                          <a:alpha val="100000"/>
                        </a:srgbClr>
                      </a:gs>
                      <a:gs pos="100000">
                        <a:srgbClr val="C89116">
                          <a:alpha val="100000"/>
                        </a:srgbClr>
                      </a:gs>
                    </a:gsLst>
                    <a:lin ang="0"/>
                  </a:gradFill>
                  <a:latin typeface="TT Bluescreens Bold Italics"/>
                  <a:ea typeface="TT Bluescreens Bold Italics"/>
                  <a:cs typeface="TT Bluescreens Bold Italics"/>
                  <a:sym typeface="TT Bluescreens Bold Italics"/>
                </a:rPr>
                <a:t> DE </a:t>
              </a:r>
              <a:r>
                <a:rPr lang="en-US" sz="7958" b="1" i="1" dirty="0" err="1">
                  <a:gradFill>
                    <a:gsLst>
                      <a:gs pos="0">
                        <a:srgbClr val="000000">
                          <a:alpha val="100000"/>
                        </a:srgbClr>
                      </a:gs>
                      <a:gs pos="100000">
                        <a:srgbClr val="C89116">
                          <a:alpha val="100000"/>
                        </a:srgbClr>
                      </a:gs>
                    </a:gsLst>
                    <a:lin ang="0"/>
                  </a:gradFill>
                  <a:latin typeface="TT Bluescreens Bold Italics"/>
                  <a:ea typeface="TT Bluescreens Bold Italics"/>
                  <a:cs typeface="TT Bluescreens Bold Italics"/>
                  <a:sym typeface="TT Bluescreens Bold Italics"/>
                </a:rPr>
                <a:t>CONDUCERE</a:t>
              </a:r>
              <a:r>
                <a:rPr lang="en-US" sz="7958" b="1" i="1" dirty="0">
                  <a:gradFill>
                    <a:gsLst>
                      <a:gs pos="0">
                        <a:srgbClr val="000000">
                          <a:alpha val="100000"/>
                        </a:srgbClr>
                      </a:gs>
                      <a:gs pos="100000">
                        <a:srgbClr val="C89116">
                          <a:alpha val="100000"/>
                        </a:srgbClr>
                      </a:gs>
                    </a:gsLst>
                    <a:lin ang="0"/>
                  </a:gradFill>
                  <a:latin typeface="TT Bluescreens Bold Italics"/>
                  <a:ea typeface="TT Bluescreens Bold Italics"/>
                  <a:cs typeface="TT Bluescreens Bold Italics"/>
                  <a:sym typeface="TT Bluescreens Bold Italics"/>
                </a:rPr>
                <a:t> </a:t>
              </a:r>
            </a:p>
          </p:txBody>
        </p:sp>
        <p:sp>
          <p:nvSpPr>
            <p:cNvPr id="27" name="TextBox 27"/>
            <p:cNvSpPr txBox="1"/>
            <p:nvPr/>
          </p:nvSpPr>
          <p:spPr>
            <a:xfrm rot="20978228">
              <a:off x="129075" y="1850883"/>
              <a:ext cx="5025301" cy="1154847"/>
            </a:xfrm>
            <a:prstGeom prst="rect">
              <a:avLst/>
            </a:prstGeom>
          </p:spPr>
          <p:txBody>
            <a:bodyPr lIns="0" tIns="0" rIns="0" bIns="0" rtlCol="0" anchor="t">
              <a:spAutoFit/>
            </a:bodyPr>
            <a:lstStyle/>
            <a:p>
              <a:pPr algn="ctr">
                <a:lnSpc>
                  <a:spcPts val="6283"/>
                </a:lnSpc>
              </a:pPr>
              <a:endParaRPr lang="en-US" sz="7854" b="1" i="1" dirty="0">
                <a:gradFill>
                  <a:gsLst>
                    <a:gs pos="0">
                      <a:srgbClr val="000000">
                        <a:alpha val="100000"/>
                      </a:srgbClr>
                    </a:gs>
                    <a:gs pos="100000">
                      <a:srgbClr val="C89116">
                        <a:alpha val="100000"/>
                      </a:srgbClr>
                    </a:gs>
                  </a:gsLst>
                  <a:lin ang="0"/>
                </a:gradFill>
                <a:latin typeface="TT Bluescreens Bold Italics"/>
                <a:ea typeface="TT Bluescreens Bold Italics"/>
                <a:cs typeface="TT Bluescreens Bold Italics"/>
                <a:sym typeface="TT Bluescreens Bold Italics"/>
              </a:endParaRPr>
            </a:p>
          </p:txBody>
        </p:sp>
      </p:grpSp>
      <p:sp>
        <p:nvSpPr>
          <p:cNvPr id="28" name="TextBox 28"/>
          <p:cNvSpPr txBox="1"/>
          <p:nvPr/>
        </p:nvSpPr>
        <p:spPr>
          <a:xfrm>
            <a:off x="6744870" y="5940988"/>
            <a:ext cx="4559370" cy="4001095"/>
          </a:xfrm>
          <a:prstGeom prst="rect">
            <a:avLst/>
          </a:prstGeom>
        </p:spPr>
        <p:txBody>
          <a:bodyPr wrap="square" lIns="0" tIns="0" rIns="0" bIns="0" rtlCol="0" anchor="t">
            <a:spAutoFit/>
          </a:bodyPr>
          <a:lstStyle/>
          <a:p>
            <a:pPr marL="399416" lvl="1" indent="-199708" algn="ctr">
              <a:lnSpc>
                <a:spcPts val="2590"/>
              </a:lnSpc>
              <a:buFont typeface="Arial"/>
              <a:buChar char="•"/>
            </a:pPr>
            <a:r>
              <a:rPr lang="en-US" sz="1850" b="1" spc="55" dirty="0">
                <a:solidFill>
                  <a:srgbClr val="010101"/>
                </a:solidFill>
                <a:latin typeface="Montserrat Bold"/>
                <a:ea typeface="Montserrat Bold"/>
                <a:cs typeface="Montserrat Bold"/>
                <a:sym typeface="Montserrat Bold"/>
              </a:rPr>
              <a:t>S</a:t>
            </a:r>
            <a:r>
              <a:rPr lang="vi-VN" sz="1850" b="1" spc="55" dirty="0" smtClean="0">
                <a:solidFill>
                  <a:srgbClr val="010101"/>
                </a:solidFill>
                <a:latin typeface="Montserrat Bold"/>
                <a:ea typeface="Montserrat Bold"/>
                <a:cs typeface="Montserrat Bold"/>
                <a:sym typeface="Montserrat Bold"/>
              </a:rPr>
              <a:t>i </a:t>
            </a:r>
            <a:r>
              <a:rPr lang="vi-VN" sz="1850" b="1" spc="55" dirty="0">
                <a:solidFill>
                  <a:srgbClr val="010101"/>
                </a:solidFill>
                <a:latin typeface="Montserrat Bold"/>
                <a:ea typeface="Montserrat Bold"/>
                <a:cs typeface="Montserrat Bold"/>
                <a:sym typeface="Montserrat Bold"/>
              </a:rPr>
              <a:t>ramurile transversale interioare sunt lungi, iar ramificarea pornește din frâul aflat în mâna vizitiului.</a:t>
            </a:r>
          </a:p>
          <a:p>
            <a:pPr marL="399416" lvl="1" indent="-199708" algn="ctr">
              <a:lnSpc>
                <a:spcPts val="2590"/>
              </a:lnSpc>
              <a:buFont typeface="Arial"/>
              <a:buChar char="•"/>
            </a:pPr>
            <a:r>
              <a:rPr lang="vi-VN" sz="1850" b="1" spc="55" dirty="0" smtClean="0">
                <a:solidFill>
                  <a:srgbClr val="010101"/>
                </a:solidFill>
                <a:latin typeface="Montserrat Bold"/>
                <a:ea typeface="Montserrat Bold"/>
                <a:cs typeface="Montserrat Bold"/>
                <a:sym typeface="Montserrat Bold"/>
              </a:rPr>
              <a:t>stfel</a:t>
            </a:r>
            <a:r>
              <a:rPr lang="vi-VN" sz="1850" b="1" spc="55" dirty="0">
                <a:solidFill>
                  <a:srgbClr val="010101"/>
                </a:solidFill>
                <a:latin typeface="Montserrat Bold"/>
                <a:ea typeface="Montserrat Bold"/>
                <a:cs typeface="Montserrat Bold"/>
                <a:sym typeface="Montserrat Bold"/>
              </a:rPr>
              <a:t>, lungimea ramurilor transversale poate fi modificată și în timpul mersului, iar caii pot fi dirijați/conduși și separat.</a:t>
            </a:r>
          </a:p>
          <a:p>
            <a:pPr marL="399416" lvl="1" indent="-199708" algn="ctr">
              <a:lnSpc>
                <a:spcPts val="2590"/>
              </a:lnSpc>
              <a:buFont typeface="Arial"/>
              <a:buChar char="•"/>
            </a:pPr>
            <a:r>
              <a:rPr lang="vi-VN" sz="1850" b="1" spc="55" dirty="0" smtClean="0">
                <a:solidFill>
                  <a:srgbClr val="010101"/>
                </a:solidFill>
                <a:latin typeface="Montserrat Bold"/>
                <a:ea typeface="Montserrat Bold"/>
                <a:cs typeface="Montserrat Bold"/>
                <a:sym typeface="Montserrat Bold"/>
              </a:rPr>
              <a:t>În </a:t>
            </a:r>
            <a:r>
              <a:rPr lang="vi-VN" sz="1850" b="1" spc="55" dirty="0">
                <a:solidFill>
                  <a:srgbClr val="010101"/>
                </a:solidFill>
                <a:latin typeface="Montserrat Bold"/>
                <a:ea typeface="Montserrat Bold"/>
                <a:cs typeface="Montserrat Bold"/>
                <a:sym typeface="Montserrat Bold"/>
              </a:rPr>
              <a:t>sportul de atelaje din Ungaria, acest tip de frâu este cel mai frecvent utilizat de vizitii.</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1B673"/>
        </a:solidFill>
        <a:effectLst/>
      </p:bgPr>
    </p:bg>
    <p:spTree>
      <p:nvGrpSpPr>
        <p:cNvPr id="1" name=""/>
        <p:cNvGrpSpPr/>
        <p:nvPr/>
      </p:nvGrpSpPr>
      <p:grpSpPr>
        <a:xfrm>
          <a:off x="0" y="0"/>
          <a:ext cx="0" cy="0"/>
          <a:chOff x="0" y="0"/>
          <a:chExt cx="0" cy="0"/>
        </a:xfrm>
      </p:grpSpPr>
      <p:sp>
        <p:nvSpPr>
          <p:cNvPr id="2" name="AutoShape 2"/>
          <p:cNvSpPr/>
          <p:nvPr/>
        </p:nvSpPr>
        <p:spPr>
          <a:xfrm>
            <a:off x="-114277" y="0"/>
            <a:ext cx="18402277" cy="3976516"/>
          </a:xfrm>
          <a:prstGeom prst="rect">
            <a:avLst/>
          </a:prstGeom>
          <a:solidFill>
            <a:srgbClr val="EEF8EB"/>
          </a:solidFill>
        </p:spPr>
      </p:sp>
      <p:grpSp>
        <p:nvGrpSpPr>
          <p:cNvPr id="3" name="Group 3"/>
          <p:cNvGrpSpPr/>
          <p:nvPr/>
        </p:nvGrpSpPr>
        <p:grpSpPr>
          <a:xfrm rot="5400000">
            <a:off x="1791981" y="3828808"/>
            <a:ext cx="1559159" cy="436255"/>
            <a:chOff x="0" y="0"/>
            <a:chExt cx="1815574" cy="508000"/>
          </a:xfrm>
        </p:grpSpPr>
        <p:sp>
          <p:nvSpPr>
            <p:cNvPr id="4" name="Freeform 4"/>
            <p:cNvSpPr/>
            <p:nvPr/>
          </p:nvSpPr>
          <p:spPr>
            <a:xfrm>
              <a:off x="1367264"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EEF8EB"/>
            </a:solidFill>
          </p:spPr>
        </p:sp>
        <p:sp>
          <p:nvSpPr>
            <p:cNvPr id="5" name="Freeform 5"/>
            <p:cNvSpPr/>
            <p:nvPr/>
          </p:nvSpPr>
          <p:spPr>
            <a:xfrm>
              <a:off x="0" y="11430"/>
              <a:ext cx="1815574" cy="485140"/>
            </a:xfrm>
            <a:custGeom>
              <a:avLst/>
              <a:gdLst/>
              <a:ahLst/>
              <a:cxnLst/>
              <a:rect l="l" t="t" r="r" b="b"/>
              <a:pathLst>
                <a:path w="1815574" h="485140">
                  <a:moveTo>
                    <a:pt x="1571734" y="0"/>
                  </a:moveTo>
                  <a:cubicBezTo>
                    <a:pt x="1451084" y="0"/>
                    <a:pt x="1350754" y="88900"/>
                    <a:pt x="1331704" y="204470"/>
                  </a:cubicBezTo>
                  <a:lnTo>
                    <a:pt x="0" y="204470"/>
                  </a:lnTo>
                  <a:lnTo>
                    <a:pt x="0" y="280670"/>
                  </a:lnTo>
                  <a:lnTo>
                    <a:pt x="1332974" y="280670"/>
                  </a:lnTo>
                  <a:cubicBezTo>
                    <a:pt x="1350754" y="396240"/>
                    <a:pt x="1452354" y="485140"/>
                    <a:pt x="1573004" y="485140"/>
                  </a:cubicBezTo>
                  <a:cubicBezTo>
                    <a:pt x="1707624" y="485140"/>
                    <a:pt x="1815574" y="375920"/>
                    <a:pt x="1815574" y="242570"/>
                  </a:cubicBezTo>
                  <a:cubicBezTo>
                    <a:pt x="1815574" y="107950"/>
                    <a:pt x="1706354" y="0"/>
                    <a:pt x="1571734" y="0"/>
                  </a:cubicBezTo>
                  <a:close/>
                  <a:moveTo>
                    <a:pt x="1571734" y="408940"/>
                  </a:moveTo>
                  <a:cubicBezTo>
                    <a:pt x="1480294" y="408940"/>
                    <a:pt x="1405364" y="334010"/>
                    <a:pt x="1405364" y="242570"/>
                  </a:cubicBezTo>
                  <a:cubicBezTo>
                    <a:pt x="1405364" y="151130"/>
                    <a:pt x="1480294" y="76200"/>
                    <a:pt x="1571734" y="76200"/>
                  </a:cubicBezTo>
                  <a:cubicBezTo>
                    <a:pt x="1663174" y="76200"/>
                    <a:pt x="1738104" y="151130"/>
                    <a:pt x="1738104" y="242570"/>
                  </a:cubicBezTo>
                  <a:cubicBezTo>
                    <a:pt x="1739374" y="334010"/>
                    <a:pt x="1664444" y="408940"/>
                    <a:pt x="1571734" y="408940"/>
                  </a:cubicBezTo>
                  <a:close/>
                </a:path>
              </a:pathLst>
            </a:custGeom>
            <a:solidFill>
              <a:srgbClr val="EEF8EB"/>
            </a:solidFill>
          </p:spPr>
        </p:sp>
      </p:grpSp>
      <p:grpSp>
        <p:nvGrpSpPr>
          <p:cNvPr id="6" name="Group 6"/>
          <p:cNvGrpSpPr/>
          <p:nvPr/>
        </p:nvGrpSpPr>
        <p:grpSpPr>
          <a:xfrm rot="5400000">
            <a:off x="9063940" y="3758389"/>
            <a:ext cx="1559159" cy="436255"/>
            <a:chOff x="0" y="0"/>
            <a:chExt cx="1815574" cy="508000"/>
          </a:xfrm>
        </p:grpSpPr>
        <p:sp>
          <p:nvSpPr>
            <p:cNvPr id="7" name="Freeform 7"/>
            <p:cNvSpPr/>
            <p:nvPr/>
          </p:nvSpPr>
          <p:spPr>
            <a:xfrm>
              <a:off x="1367264"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5" y="408940"/>
                    <a:pt x="408940" y="317396"/>
                    <a:pt x="408940" y="204470"/>
                  </a:cubicBezTo>
                  <a:cubicBezTo>
                    <a:pt x="408940" y="91544"/>
                    <a:pt x="317395" y="0"/>
                    <a:pt x="204470" y="0"/>
                  </a:cubicBezTo>
                  <a:close/>
                </a:path>
              </a:pathLst>
            </a:custGeom>
            <a:solidFill>
              <a:srgbClr val="EEF8EB"/>
            </a:solidFill>
          </p:spPr>
        </p:sp>
        <p:sp>
          <p:nvSpPr>
            <p:cNvPr id="8" name="Freeform 8"/>
            <p:cNvSpPr/>
            <p:nvPr/>
          </p:nvSpPr>
          <p:spPr>
            <a:xfrm>
              <a:off x="0" y="11430"/>
              <a:ext cx="1815574" cy="485140"/>
            </a:xfrm>
            <a:custGeom>
              <a:avLst/>
              <a:gdLst/>
              <a:ahLst/>
              <a:cxnLst/>
              <a:rect l="l" t="t" r="r" b="b"/>
              <a:pathLst>
                <a:path w="1815574" h="485140">
                  <a:moveTo>
                    <a:pt x="1571734" y="0"/>
                  </a:moveTo>
                  <a:cubicBezTo>
                    <a:pt x="1451084" y="0"/>
                    <a:pt x="1350754" y="88900"/>
                    <a:pt x="1331704" y="204470"/>
                  </a:cubicBezTo>
                  <a:lnTo>
                    <a:pt x="0" y="204470"/>
                  </a:lnTo>
                  <a:lnTo>
                    <a:pt x="0" y="280670"/>
                  </a:lnTo>
                  <a:lnTo>
                    <a:pt x="1332974" y="280670"/>
                  </a:lnTo>
                  <a:cubicBezTo>
                    <a:pt x="1350754" y="396240"/>
                    <a:pt x="1452354" y="485140"/>
                    <a:pt x="1573004" y="485140"/>
                  </a:cubicBezTo>
                  <a:cubicBezTo>
                    <a:pt x="1707624" y="485140"/>
                    <a:pt x="1815574" y="375920"/>
                    <a:pt x="1815574" y="242570"/>
                  </a:cubicBezTo>
                  <a:cubicBezTo>
                    <a:pt x="1815574" y="107950"/>
                    <a:pt x="1706354" y="0"/>
                    <a:pt x="1571734" y="0"/>
                  </a:cubicBezTo>
                  <a:close/>
                  <a:moveTo>
                    <a:pt x="1571734" y="408940"/>
                  </a:moveTo>
                  <a:cubicBezTo>
                    <a:pt x="1480294" y="408940"/>
                    <a:pt x="1405364" y="334010"/>
                    <a:pt x="1405364" y="242570"/>
                  </a:cubicBezTo>
                  <a:cubicBezTo>
                    <a:pt x="1405364" y="151130"/>
                    <a:pt x="1480294" y="76200"/>
                    <a:pt x="1571734" y="76200"/>
                  </a:cubicBezTo>
                  <a:cubicBezTo>
                    <a:pt x="1663174" y="76200"/>
                    <a:pt x="1738104" y="151130"/>
                    <a:pt x="1738104" y="242570"/>
                  </a:cubicBezTo>
                  <a:cubicBezTo>
                    <a:pt x="1739374" y="334010"/>
                    <a:pt x="1664444" y="408940"/>
                    <a:pt x="1571734" y="408940"/>
                  </a:cubicBezTo>
                  <a:close/>
                </a:path>
              </a:pathLst>
            </a:custGeom>
            <a:solidFill>
              <a:srgbClr val="EEF8EB"/>
            </a:solidFill>
          </p:spPr>
        </p:sp>
      </p:grpSp>
      <p:sp>
        <p:nvSpPr>
          <p:cNvPr id="9" name="Freeform 9"/>
          <p:cNvSpPr/>
          <p:nvPr/>
        </p:nvSpPr>
        <p:spPr>
          <a:xfrm>
            <a:off x="280502" y="660288"/>
            <a:ext cx="8325410" cy="2536648"/>
          </a:xfrm>
          <a:custGeom>
            <a:avLst/>
            <a:gdLst/>
            <a:ahLst/>
            <a:cxnLst/>
            <a:rect l="l" t="t" r="r" b="b"/>
            <a:pathLst>
              <a:path w="8325410" h="2536648">
                <a:moveTo>
                  <a:pt x="0" y="0"/>
                </a:moveTo>
                <a:lnTo>
                  <a:pt x="8325410" y="0"/>
                </a:lnTo>
                <a:lnTo>
                  <a:pt x="8325410" y="2536648"/>
                </a:lnTo>
                <a:lnTo>
                  <a:pt x="0" y="2536648"/>
                </a:lnTo>
                <a:lnTo>
                  <a:pt x="0" y="0"/>
                </a:lnTo>
                <a:close/>
              </a:path>
            </a:pathLst>
          </a:custGeom>
          <a:blipFill>
            <a:blip r:embed="rId2"/>
            <a:stretch>
              <a:fillRect/>
            </a:stretch>
          </a:blipFill>
        </p:spPr>
      </p:sp>
      <p:sp>
        <p:nvSpPr>
          <p:cNvPr id="10" name="Freeform 10"/>
          <p:cNvSpPr/>
          <p:nvPr/>
        </p:nvSpPr>
        <p:spPr>
          <a:xfrm>
            <a:off x="9625392" y="640321"/>
            <a:ext cx="7633908" cy="2627035"/>
          </a:xfrm>
          <a:custGeom>
            <a:avLst/>
            <a:gdLst/>
            <a:ahLst/>
            <a:cxnLst/>
            <a:rect l="l" t="t" r="r" b="b"/>
            <a:pathLst>
              <a:path w="7633908" h="2627035">
                <a:moveTo>
                  <a:pt x="0" y="0"/>
                </a:moveTo>
                <a:lnTo>
                  <a:pt x="7633908" y="0"/>
                </a:lnTo>
                <a:lnTo>
                  <a:pt x="7633908" y="2627035"/>
                </a:lnTo>
                <a:lnTo>
                  <a:pt x="0" y="2627035"/>
                </a:lnTo>
                <a:lnTo>
                  <a:pt x="0" y="0"/>
                </a:lnTo>
                <a:close/>
              </a:path>
            </a:pathLst>
          </a:custGeom>
          <a:blipFill>
            <a:blip r:embed="rId3"/>
            <a:stretch>
              <a:fillRect l="-7054"/>
            </a:stretch>
          </a:blipFill>
        </p:spPr>
      </p:sp>
      <p:grpSp>
        <p:nvGrpSpPr>
          <p:cNvPr id="11" name="Group 11"/>
          <p:cNvGrpSpPr/>
          <p:nvPr/>
        </p:nvGrpSpPr>
        <p:grpSpPr>
          <a:xfrm>
            <a:off x="1243744" y="4503293"/>
            <a:ext cx="5208477" cy="5147805"/>
            <a:chOff x="0" y="0"/>
            <a:chExt cx="6944636" cy="6863740"/>
          </a:xfrm>
        </p:grpSpPr>
        <p:sp>
          <p:nvSpPr>
            <p:cNvPr id="12" name="TextBox 12"/>
            <p:cNvSpPr txBox="1"/>
            <p:nvPr/>
          </p:nvSpPr>
          <p:spPr>
            <a:xfrm>
              <a:off x="31187" y="0"/>
              <a:ext cx="6882263" cy="1243588"/>
            </a:xfrm>
            <a:prstGeom prst="rect">
              <a:avLst/>
            </a:prstGeom>
          </p:spPr>
          <p:txBody>
            <a:bodyPr lIns="0" tIns="0" rIns="0" bIns="0" rtlCol="0" anchor="t">
              <a:spAutoFit/>
            </a:bodyPr>
            <a:lstStyle/>
            <a:p>
              <a:pPr algn="ctr">
                <a:lnSpc>
                  <a:spcPts val="3679"/>
                </a:lnSpc>
              </a:pPr>
              <a:r>
                <a:rPr lang="en-US" sz="3065" b="1" spc="61" dirty="0">
                  <a:solidFill>
                    <a:srgbClr val="010101"/>
                  </a:solidFill>
                  <a:latin typeface="Montserrat Bold"/>
                  <a:ea typeface="Montserrat Bold"/>
                  <a:cs typeface="Montserrat Bold"/>
                  <a:sym typeface="Montserrat Bold"/>
                </a:rPr>
                <a:t>•	</a:t>
              </a:r>
              <a:r>
                <a:rPr lang="en-US" sz="3065" b="1" spc="61" dirty="0" err="1">
                  <a:solidFill>
                    <a:srgbClr val="010101"/>
                  </a:solidFill>
                  <a:latin typeface="Montserrat Bold"/>
                  <a:ea typeface="Montserrat Bold"/>
                  <a:cs typeface="Montserrat Bold"/>
                  <a:sym typeface="Montserrat Bold"/>
                </a:rPr>
                <a:t>PENTRU</a:t>
              </a:r>
              <a:r>
                <a:rPr lang="en-US" sz="3065" b="1" spc="61" dirty="0">
                  <a:solidFill>
                    <a:srgbClr val="010101"/>
                  </a:solidFill>
                  <a:latin typeface="Montserrat Bold"/>
                  <a:ea typeface="Montserrat Bold"/>
                  <a:cs typeface="Montserrat Bold"/>
                  <a:sym typeface="Montserrat Bold"/>
                </a:rPr>
                <a:t> </a:t>
              </a:r>
              <a:r>
                <a:rPr lang="en-US" sz="3065" b="1" spc="61" dirty="0" err="1">
                  <a:solidFill>
                    <a:srgbClr val="010101"/>
                  </a:solidFill>
                  <a:latin typeface="Montserrat Bold"/>
                  <a:ea typeface="Montserrat Bold"/>
                  <a:cs typeface="Montserrat Bold"/>
                  <a:sym typeface="Montserrat Bold"/>
                </a:rPr>
                <a:t>ATELAJ</a:t>
              </a:r>
              <a:r>
                <a:rPr lang="en-US" sz="3065" b="1" spc="61" dirty="0">
                  <a:solidFill>
                    <a:srgbClr val="010101"/>
                  </a:solidFill>
                  <a:latin typeface="Montserrat Bold"/>
                  <a:ea typeface="Montserrat Bold"/>
                  <a:cs typeface="Montserrat Bold"/>
                  <a:sym typeface="Montserrat Bold"/>
                </a:rPr>
                <a:t> </a:t>
              </a:r>
              <a:r>
                <a:rPr lang="en-US" sz="3065" b="1" spc="61" dirty="0" err="1">
                  <a:solidFill>
                    <a:srgbClr val="010101"/>
                  </a:solidFill>
                  <a:latin typeface="Montserrat Bold"/>
                  <a:ea typeface="Montserrat Bold"/>
                  <a:cs typeface="Montserrat Bold"/>
                  <a:sym typeface="Montserrat Bold"/>
                </a:rPr>
                <a:t>ÎN</a:t>
              </a:r>
              <a:r>
                <a:rPr lang="en-US" sz="3065" b="1" spc="61" dirty="0">
                  <a:solidFill>
                    <a:srgbClr val="010101"/>
                  </a:solidFill>
                  <a:latin typeface="Montserrat Bold"/>
                  <a:ea typeface="Montserrat Bold"/>
                  <a:cs typeface="Montserrat Bold"/>
                  <a:sym typeface="Montserrat Bold"/>
                </a:rPr>
                <a:t> </a:t>
              </a:r>
              <a:r>
                <a:rPr lang="en-US" sz="3065" b="1" spc="61" dirty="0" err="1">
                  <a:solidFill>
                    <a:srgbClr val="010101"/>
                  </a:solidFill>
                  <a:latin typeface="Montserrat Bold"/>
                  <a:ea typeface="Montserrat Bold"/>
                  <a:cs typeface="Montserrat Bold"/>
                  <a:sym typeface="Montserrat Bold"/>
                </a:rPr>
                <a:t>PATRU</a:t>
              </a:r>
              <a:r>
                <a:rPr lang="en-US" sz="3065" b="1" spc="61" dirty="0">
                  <a:solidFill>
                    <a:srgbClr val="010101"/>
                  </a:solidFill>
                  <a:latin typeface="Montserrat Bold"/>
                  <a:ea typeface="Montserrat Bold"/>
                  <a:cs typeface="Montserrat Bold"/>
                  <a:sym typeface="Montserrat Bold"/>
                </a:rPr>
                <a:t> </a:t>
              </a:r>
              <a:endParaRPr dirty="0"/>
            </a:p>
          </p:txBody>
        </p:sp>
        <p:sp>
          <p:nvSpPr>
            <p:cNvPr id="13" name="TextBox 13"/>
            <p:cNvSpPr txBox="1"/>
            <p:nvPr/>
          </p:nvSpPr>
          <p:spPr>
            <a:xfrm>
              <a:off x="0" y="1427977"/>
              <a:ext cx="6944636" cy="5435763"/>
            </a:xfrm>
            <a:prstGeom prst="rect">
              <a:avLst/>
            </a:prstGeom>
          </p:spPr>
          <p:txBody>
            <a:bodyPr lIns="0" tIns="0" rIns="0" bIns="0" rtlCol="0" anchor="t">
              <a:spAutoFit/>
            </a:bodyPr>
            <a:lstStyle/>
            <a:p>
              <a:pPr marL="489823" lvl="1" indent="-244911">
                <a:lnSpc>
                  <a:spcPts val="3176"/>
                </a:lnSpc>
                <a:buFont typeface="Arial"/>
                <a:buChar char="•"/>
              </a:pPr>
              <a:r>
                <a:rPr lang="vi-VN" sz="2268" b="1" spc="68" dirty="0" smtClean="0">
                  <a:solidFill>
                    <a:srgbClr val="010101"/>
                  </a:solidFill>
                  <a:latin typeface="Montserrat Bold"/>
                  <a:ea typeface="Montserrat Bold"/>
                  <a:cs typeface="Montserrat Bold"/>
                  <a:sym typeface="Montserrat Bold"/>
                </a:rPr>
                <a:t>Frâiele </a:t>
              </a:r>
              <a:r>
                <a:rPr lang="vi-VN" sz="2268" b="1" spc="68" dirty="0">
                  <a:solidFill>
                    <a:srgbClr val="010101"/>
                  </a:solidFill>
                  <a:latin typeface="Montserrat Bold"/>
                  <a:ea typeface="Montserrat Bold"/>
                  <a:cs typeface="Montserrat Bold"/>
                  <a:sym typeface="Montserrat Bold"/>
                </a:rPr>
                <a:t>cailor din spate sunt identice cu frâiele simple cu ramură transversală ale atelajului dublu; frâiele celor doi cai din față sunt mai lungi și, trecute prin inelele laterale ale cailor din spate, merg în paralel cu frâiele acestora până la mâna vizitiului.</a:t>
              </a:r>
              <a:endParaRPr dirty="0"/>
            </a:p>
          </p:txBody>
        </p:sp>
      </p:grpSp>
      <p:grpSp>
        <p:nvGrpSpPr>
          <p:cNvPr id="14" name="Group 14"/>
          <p:cNvGrpSpPr/>
          <p:nvPr/>
        </p:nvGrpSpPr>
        <p:grpSpPr>
          <a:xfrm>
            <a:off x="9625392" y="4503293"/>
            <a:ext cx="4739855" cy="4741414"/>
            <a:chOff x="0" y="0"/>
            <a:chExt cx="6319807" cy="6321886"/>
          </a:xfrm>
        </p:grpSpPr>
        <p:sp>
          <p:nvSpPr>
            <p:cNvPr id="15" name="TextBox 15"/>
            <p:cNvSpPr txBox="1"/>
            <p:nvPr/>
          </p:nvSpPr>
          <p:spPr>
            <a:xfrm>
              <a:off x="28381" y="0"/>
              <a:ext cx="6263046" cy="1375676"/>
            </a:xfrm>
            <a:prstGeom prst="rect">
              <a:avLst/>
            </a:prstGeom>
          </p:spPr>
          <p:txBody>
            <a:bodyPr lIns="0" tIns="0" rIns="0" bIns="0" rtlCol="0" anchor="t">
              <a:spAutoFit/>
            </a:bodyPr>
            <a:lstStyle/>
            <a:p>
              <a:pPr algn="ctr">
                <a:lnSpc>
                  <a:spcPts val="4056"/>
                </a:lnSpc>
              </a:pPr>
              <a:r>
                <a:rPr lang="en-US" sz="3380" b="1" spc="67" dirty="0">
                  <a:solidFill>
                    <a:srgbClr val="010101"/>
                  </a:solidFill>
                  <a:latin typeface="Montserrat Bold"/>
                  <a:ea typeface="Montserrat Bold"/>
                  <a:cs typeface="Montserrat Bold"/>
                  <a:sym typeface="Montserrat Bold"/>
                </a:rPr>
                <a:t>•	</a:t>
              </a:r>
              <a:r>
                <a:rPr lang="en-US" sz="3380" b="1" spc="67" dirty="0" err="1">
                  <a:solidFill>
                    <a:srgbClr val="010101"/>
                  </a:solidFill>
                  <a:latin typeface="Montserrat Bold"/>
                  <a:ea typeface="Montserrat Bold"/>
                  <a:cs typeface="Montserrat Bold"/>
                  <a:sym typeface="Montserrat Bold"/>
                </a:rPr>
                <a:t>PENTRU</a:t>
              </a:r>
              <a:r>
                <a:rPr lang="en-US" sz="3380" b="1" spc="67" dirty="0">
                  <a:solidFill>
                    <a:srgbClr val="010101"/>
                  </a:solidFill>
                  <a:latin typeface="Montserrat Bold"/>
                  <a:ea typeface="Montserrat Bold"/>
                  <a:cs typeface="Montserrat Bold"/>
                  <a:sym typeface="Montserrat Bold"/>
                </a:rPr>
                <a:t> </a:t>
              </a:r>
              <a:r>
                <a:rPr lang="en-US" sz="3380" b="1" spc="67" dirty="0" err="1">
                  <a:solidFill>
                    <a:srgbClr val="010101"/>
                  </a:solidFill>
                  <a:latin typeface="Montserrat Bold"/>
                  <a:ea typeface="Montserrat Bold"/>
                  <a:cs typeface="Montserrat Bold"/>
                  <a:sym typeface="Montserrat Bold"/>
                </a:rPr>
                <a:t>ATELAJ</a:t>
              </a:r>
              <a:r>
                <a:rPr lang="en-US" sz="3380" b="1" spc="67" dirty="0">
                  <a:solidFill>
                    <a:srgbClr val="010101"/>
                  </a:solidFill>
                  <a:latin typeface="Montserrat Bold"/>
                  <a:ea typeface="Montserrat Bold"/>
                  <a:cs typeface="Montserrat Bold"/>
                  <a:sym typeface="Montserrat Bold"/>
                </a:rPr>
                <a:t> </a:t>
              </a:r>
              <a:r>
                <a:rPr lang="en-US" sz="3380" b="1" spc="67" dirty="0" err="1">
                  <a:solidFill>
                    <a:srgbClr val="010101"/>
                  </a:solidFill>
                  <a:latin typeface="Montserrat Bold"/>
                  <a:ea typeface="Montserrat Bold"/>
                  <a:cs typeface="Montserrat Bold"/>
                  <a:sym typeface="Montserrat Bold"/>
                </a:rPr>
                <a:t>ÎN</a:t>
              </a:r>
              <a:r>
                <a:rPr lang="en-US" sz="3380" b="1" spc="67" dirty="0">
                  <a:solidFill>
                    <a:srgbClr val="010101"/>
                  </a:solidFill>
                  <a:latin typeface="Montserrat Bold"/>
                  <a:ea typeface="Montserrat Bold"/>
                  <a:cs typeface="Montserrat Bold"/>
                  <a:sym typeface="Montserrat Bold"/>
                </a:rPr>
                <a:t> </a:t>
              </a:r>
              <a:r>
                <a:rPr lang="en-US" sz="3380" b="1" spc="67" dirty="0" err="1">
                  <a:solidFill>
                    <a:srgbClr val="010101"/>
                  </a:solidFill>
                  <a:latin typeface="Montserrat Bold"/>
                  <a:ea typeface="Montserrat Bold"/>
                  <a:cs typeface="Montserrat Bold"/>
                  <a:sym typeface="Montserrat Bold"/>
                </a:rPr>
                <a:t>CINCI</a:t>
              </a:r>
              <a:r>
                <a:rPr lang="en-US" sz="3380" b="1" spc="67" dirty="0">
                  <a:solidFill>
                    <a:srgbClr val="010101"/>
                  </a:solidFill>
                  <a:latin typeface="Montserrat Bold"/>
                  <a:ea typeface="Montserrat Bold"/>
                  <a:cs typeface="Montserrat Bold"/>
                  <a:sym typeface="Montserrat Bold"/>
                </a:rPr>
                <a:t> </a:t>
              </a:r>
              <a:endParaRPr dirty="0"/>
            </a:p>
          </p:txBody>
        </p:sp>
        <p:sp>
          <p:nvSpPr>
            <p:cNvPr id="16" name="TextBox 16"/>
            <p:cNvSpPr txBox="1"/>
            <p:nvPr/>
          </p:nvSpPr>
          <p:spPr>
            <a:xfrm>
              <a:off x="0" y="1579304"/>
              <a:ext cx="6319807" cy="4742582"/>
            </a:xfrm>
            <a:prstGeom prst="rect">
              <a:avLst/>
            </a:prstGeom>
          </p:spPr>
          <p:txBody>
            <a:bodyPr lIns="0" tIns="0" rIns="0" bIns="0" rtlCol="0" anchor="t">
              <a:spAutoFit/>
            </a:bodyPr>
            <a:lstStyle/>
            <a:p>
              <a:pPr marL="540055" lvl="1" indent="-270027">
                <a:lnSpc>
                  <a:spcPts val="3501"/>
                </a:lnSpc>
                <a:buFont typeface="Arial"/>
                <a:buChar char="•"/>
              </a:pPr>
              <a:r>
                <a:rPr lang="vi-VN" sz="2501" b="1" spc="75" dirty="0" smtClean="0">
                  <a:solidFill>
                    <a:srgbClr val="010101"/>
                  </a:solidFill>
                  <a:latin typeface="Montserrat Bold"/>
                  <a:ea typeface="Montserrat Bold"/>
                  <a:cs typeface="Montserrat Bold"/>
                  <a:sym typeface="Montserrat Bold"/>
                </a:rPr>
                <a:t>Este </a:t>
              </a:r>
              <a:r>
                <a:rPr lang="vi-VN" sz="2501" b="1" spc="75" dirty="0">
                  <a:solidFill>
                    <a:srgbClr val="010101"/>
                  </a:solidFill>
                  <a:latin typeface="Montserrat Bold"/>
                  <a:ea typeface="Montserrat Bold"/>
                  <a:cs typeface="Montserrat Bold"/>
                  <a:sym typeface="Montserrat Bold"/>
                </a:rPr>
                <a:t>realizat pe baza frâielor pentru atelaj în patru, prin atașarea câte unei ramuri auxiliare (vendégág) lângă ramurile transversale ale cailor din față.</a:t>
              </a:r>
              <a:endParaRPr lang="en-US" sz="2501" b="1" spc="75" dirty="0">
                <a:solidFill>
                  <a:srgbClr val="010101"/>
                </a:solidFill>
                <a:latin typeface="Montserrat Bold"/>
                <a:ea typeface="Montserrat Bold"/>
                <a:cs typeface="Montserrat Bold"/>
                <a:sym typeface="Montserrat Bold"/>
              </a:endParaRP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6907" y="5362757"/>
            <a:ext cx="3961093" cy="416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1B673"/>
        </a:solidFill>
        <a:effectLst/>
      </p:bgPr>
    </p:bg>
    <p:spTree>
      <p:nvGrpSpPr>
        <p:cNvPr id="1" name=""/>
        <p:cNvGrpSpPr/>
        <p:nvPr/>
      </p:nvGrpSpPr>
      <p:grpSpPr>
        <a:xfrm>
          <a:off x="0" y="0"/>
          <a:ext cx="0" cy="0"/>
          <a:chOff x="0" y="0"/>
          <a:chExt cx="0" cy="0"/>
        </a:xfrm>
      </p:grpSpPr>
      <p:sp>
        <p:nvSpPr>
          <p:cNvPr id="2" name="AutoShape 2"/>
          <p:cNvSpPr/>
          <p:nvPr/>
        </p:nvSpPr>
        <p:spPr>
          <a:xfrm>
            <a:off x="228600" y="218209"/>
            <a:ext cx="8853055" cy="9850582"/>
          </a:xfrm>
          <a:prstGeom prst="rect">
            <a:avLst/>
          </a:prstGeom>
          <a:solidFill>
            <a:srgbClr val="EEF8EB"/>
          </a:solidFill>
        </p:spPr>
      </p:sp>
      <p:sp>
        <p:nvSpPr>
          <p:cNvPr id="3" name="AutoShape 3">
            <a:hlinkClick r:id="rId2" tooltip="https://wordwall.net/hu/resource/95088825"/>
          </p:cNvPr>
          <p:cNvSpPr/>
          <p:nvPr/>
        </p:nvSpPr>
        <p:spPr>
          <a:xfrm>
            <a:off x="9173598" y="218209"/>
            <a:ext cx="8853055" cy="9850582"/>
          </a:xfrm>
          <a:prstGeom prst="rect">
            <a:avLst/>
          </a:prstGeom>
          <a:solidFill>
            <a:srgbClr val="EEF8EB"/>
          </a:solidFill>
        </p:spPr>
      </p:sp>
      <p:sp>
        <p:nvSpPr>
          <p:cNvPr id="4" name="AutoShape 4"/>
          <p:cNvSpPr/>
          <p:nvPr/>
        </p:nvSpPr>
        <p:spPr>
          <a:xfrm>
            <a:off x="1028700" y="9258300"/>
            <a:ext cx="16230600" cy="38100"/>
          </a:xfrm>
          <a:prstGeom prst="rect">
            <a:avLst/>
          </a:prstGeom>
          <a:solidFill>
            <a:srgbClr val="81B673"/>
          </a:solidFill>
        </p:spPr>
      </p:sp>
      <p:sp>
        <p:nvSpPr>
          <p:cNvPr id="5" name="AutoShape 5"/>
          <p:cNvSpPr/>
          <p:nvPr/>
        </p:nvSpPr>
        <p:spPr>
          <a:xfrm>
            <a:off x="1028700" y="990600"/>
            <a:ext cx="16230600" cy="38100"/>
          </a:xfrm>
          <a:prstGeom prst="rect">
            <a:avLst/>
          </a:prstGeom>
          <a:solidFill>
            <a:srgbClr val="81B673"/>
          </a:solidFill>
        </p:spPr>
      </p:sp>
      <p:sp>
        <p:nvSpPr>
          <p:cNvPr id="6" name="Freeform 6"/>
          <p:cNvSpPr/>
          <p:nvPr/>
        </p:nvSpPr>
        <p:spPr>
          <a:xfrm>
            <a:off x="11207481" y="2415513"/>
            <a:ext cx="4785288" cy="3622685"/>
          </a:xfrm>
          <a:custGeom>
            <a:avLst/>
            <a:gdLst/>
            <a:ahLst/>
            <a:cxnLst/>
            <a:rect l="l" t="t" r="r" b="b"/>
            <a:pathLst>
              <a:path w="4785288" h="3622685">
                <a:moveTo>
                  <a:pt x="0" y="0"/>
                </a:moveTo>
                <a:lnTo>
                  <a:pt x="4785288" y="0"/>
                </a:lnTo>
                <a:lnTo>
                  <a:pt x="4785288" y="3622685"/>
                </a:lnTo>
                <a:lnTo>
                  <a:pt x="0" y="3622685"/>
                </a:lnTo>
                <a:lnTo>
                  <a:pt x="0" y="0"/>
                </a:lnTo>
                <a:close/>
              </a:path>
            </a:pathLst>
          </a:custGeom>
          <a:blipFill>
            <a:blip r:embed="rId3" cstate="print"/>
            <a:stretch>
              <a:fillRect t="-5201" r="-12602" b="-6055"/>
            </a:stretch>
          </a:blipFill>
        </p:spPr>
      </p:sp>
      <p:sp>
        <p:nvSpPr>
          <p:cNvPr id="7" name="TextBox 7"/>
          <p:cNvSpPr txBox="1"/>
          <p:nvPr/>
        </p:nvSpPr>
        <p:spPr>
          <a:xfrm>
            <a:off x="9685497" y="6150404"/>
            <a:ext cx="7829256" cy="3320268"/>
          </a:xfrm>
          <a:prstGeom prst="rect">
            <a:avLst/>
          </a:prstGeom>
        </p:spPr>
        <p:txBody>
          <a:bodyPr lIns="0" tIns="0" rIns="0" bIns="0" rtlCol="0" anchor="t">
            <a:spAutoFit/>
          </a:bodyPr>
          <a:lstStyle/>
          <a:p>
            <a:pPr marL="442616" lvl="1" indent="-221308">
              <a:lnSpc>
                <a:spcPts val="2870"/>
              </a:lnSpc>
              <a:buFont typeface="Arial"/>
              <a:buChar char="•"/>
            </a:pPr>
            <a:r>
              <a:rPr lang="vi-VN" sz="2050" dirty="0" smtClean="0">
                <a:solidFill>
                  <a:srgbClr val="000000"/>
                </a:solidFill>
                <a:latin typeface="Open Sans"/>
                <a:ea typeface="Open Sans"/>
                <a:cs typeface="Open Sans"/>
                <a:sym typeface="Open Sans"/>
              </a:rPr>
              <a:t>Este </a:t>
            </a:r>
            <a:r>
              <a:rPr lang="vi-VN" sz="2050" dirty="0">
                <a:solidFill>
                  <a:srgbClr val="000000"/>
                </a:solidFill>
                <a:latin typeface="Open Sans"/>
                <a:ea typeface="Open Sans"/>
                <a:cs typeface="Open Sans"/>
                <a:sym typeface="Open Sans"/>
              </a:rPr>
              <a:t>un cadru rezistent din lemn sau oțel, așezat pe gâtul calului, realizat conform particularităților anatomice ale acestuia.</a:t>
            </a:r>
          </a:p>
          <a:p>
            <a:pPr marL="442616" lvl="1" indent="-221308">
              <a:lnSpc>
                <a:spcPts val="2870"/>
              </a:lnSpc>
              <a:buFont typeface="Arial"/>
              <a:buChar char="•"/>
            </a:pPr>
            <a:r>
              <a:rPr lang="vi-VN" sz="2050" dirty="0" smtClean="0">
                <a:solidFill>
                  <a:srgbClr val="000000"/>
                </a:solidFill>
                <a:latin typeface="Open Sans"/>
                <a:ea typeface="Open Sans"/>
                <a:cs typeface="Open Sans"/>
                <a:sym typeface="Open Sans"/>
              </a:rPr>
              <a:t>Presiunea </a:t>
            </a:r>
            <a:r>
              <a:rPr lang="vi-VN" sz="2050" dirty="0">
                <a:solidFill>
                  <a:srgbClr val="000000"/>
                </a:solidFill>
                <a:latin typeface="Open Sans"/>
                <a:ea typeface="Open Sans"/>
                <a:cs typeface="Open Sans"/>
                <a:sym typeface="Open Sans"/>
              </a:rPr>
              <a:t>hamului se distribuie pe o suprafață mai mare și nu împiedică funcționarea plămânilor.</a:t>
            </a:r>
          </a:p>
          <a:p>
            <a:pPr marL="442616" lvl="1" indent="-221308">
              <a:lnSpc>
                <a:spcPts val="2870"/>
              </a:lnSpc>
              <a:buFont typeface="Arial"/>
              <a:buChar char="•"/>
            </a:pPr>
            <a:r>
              <a:rPr lang="vi-VN" sz="2050" dirty="0" smtClean="0">
                <a:solidFill>
                  <a:srgbClr val="000000"/>
                </a:solidFill>
                <a:latin typeface="Open Sans"/>
                <a:ea typeface="Open Sans"/>
                <a:cs typeface="Open Sans"/>
                <a:sym typeface="Open Sans"/>
              </a:rPr>
              <a:t>Este </a:t>
            </a:r>
            <a:r>
              <a:rPr lang="vi-VN" sz="2050" dirty="0">
                <a:solidFill>
                  <a:srgbClr val="000000"/>
                </a:solidFill>
                <a:latin typeface="Open Sans"/>
                <a:ea typeface="Open Sans"/>
                <a:cs typeface="Open Sans"/>
                <a:sym typeface="Open Sans"/>
              </a:rPr>
              <a:t>folosit pentru muncă grea de tracțiune, în special la rasele cu sânge rece.</a:t>
            </a:r>
          </a:p>
          <a:p>
            <a:pPr marL="442616" lvl="1" indent="-221308">
              <a:lnSpc>
                <a:spcPts val="2870"/>
              </a:lnSpc>
              <a:buFont typeface="Arial"/>
              <a:buChar char="•"/>
            </a:pPr>
            <a:r>
              <a:rPr lang="vi-VN" sz="2050" dirty="0" smtClean="0">
                <a:solidFill>
                  <a:srgbClr val="000000"/>
                </a:solidFill>
                <a:latin typeface="Open Sans"/>
                <a:ea typeface="Open Sans"/>
                <a:cs typeface="Open Sans"/>
                <a:sym typeface="Open Sans"/>
              </a:rPr>
              <a:t>Partea </a:t>
            </a:r>
            <a:r>
              <a:rPr lang="vi-VN" sz="2050" dirty="0">
                <a:solidFill>
                  <a:srgbClr val="000000"/>
                </a:solidFill>
                <a:latin typeface="Open Sans"/>
                <a:ea typeface="Open Sans"/>
                <a:cs typeface="Open Sans"/>
                <a:sym typeface="Open Sans"/>
              </a:rPr>
              <a:t>orientată spre gâtul, pieptul și umărul calului este bine căptușită, pentru a proteja umerii animalului.</a:t>
            </a:r>
          </a:p>
        </p:txBody>
      </p:sp>
      <p:sp>
        <p:nvSpPr>
          <p:cNvPr id="8" name="Freeform 8"/>
          <p:cNvSpPr/>
          <p:nvPr/>
        </p:nvSpPr>
        <p:spPr>
          <a:xfrm>
            <a:off x="5010068" y="8487941"/>
            <a:ext cx="4930882" cy="1616918"/>
          </a:xfrm>
          <a:custGeom>
            <a:avLst/>
            <a:gdLst/>
            <a:ahLst/>
            <a:cxnLst/>
            <a:rect l="l" t="t" r="r" b="b"/>
            <a:pathLst>
              <a:path w="4930882" h="1616918">
                <a:moveTo>
                  <a:pt x="0" y="0"/>
                </a:moveTo>
                <a:lnTo>
                  <a:pt x="4930882" y="0"/>
                </a:lnTo>
                <a:lnTo>
                  <a:pt x="4930882" y="1616918"/>
                </a:lnTo>
                <a:lnTo>
                  <a:pt x="0" y="16169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3931859" y="8752769"/>
            <a:ext cx="937665" cy="1316022"/>
          </a:xfrm>
          <a:custGeom>
            <a:avLst/>
            <a:gdLst/>
            <a:ahLst/>
            <a:cxnLst/>
            <a:rect l="l" t="t" r="r" b="b"/>
            <a:pathLst>
              <a:path w="937665" h="1316022">
                <a:moveTo>
                  <a:pt x="0" y="0"/>
                </a:moveTo>
                <a:lnTo>
                  <a:pt x="937665" y="0"/>
                </a:lnTo>
                <a:lnTo>
                  <a:pt x="937665" y="1316022"/>
                </a:lnTo>
                <a:lnTo>
                  <a:pt x="0" y="1316022"/>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2312166" y="2415513"/>
            <a:ext cx="4900597" cy="3622685"/>
          </a:xfrm>
          <a:custGeom>
            <a:avLst/>
            <a:gdLst/>
            <a:ahLst/>
            <a:cxnLst/>
            <a:rect l="l" t="t" r="r" b="b"/>
            <a:pathLst>
              <a:path w="4900597" h="3622685">
                <a:moveTo>
                  <a:pt x="0" y="0"/>
                </a:moveTo>
                <a:lnTo>
                  <a:pt x="4900597" y="0"/>
                </a:lnTo>
                <a:lnTo>
                  <a:pt x="4900597" y="3622685"/>
                </a:lnTo>
                <a:lnTo>
                  <a:pt x="0" y="3622685"/>
                </a:lnTo>
                <a:lnTo>
                  <a:pt x="0" y="0"/>
                </a:lnTo>
                <a:close/>
              </a:path>
            </a:pathLst>
          </a:custGeom>
          <a:blipFill>
            <a:blip r:embed="rId8"/>
            <a:stretch>
              <a:fillRect l="-38832" t="-154427" b="-152154"/>
            </a:stretch>
          </a:blipFill>
        </p:spPr>
      </p:sp>
      <p:sp>
        <p:nvSpPr>
          <p:cNvPr id="11" name="TextBox 11"/>
          <p:cNvSpPr txBox="1"/>
          <p:nvPr/>
        </p:nvSpPr>
        <p:spPr>
          <a:xfrm>
            <a:off x="1028700" y="1286471"/>
            <a:ext cx="7288094" cy="1154162"/>
          </a:xfrm>
          <a:prstGeom prst="rect">
            <a:avLst/>
          </a:prstGeom>
        </p:spPr>
        <p:txBody>
          <a:bodyPr lIns="0" tIns="0" rIns="0" bIns="0" rtlCol="0" anchor="t">
            <a:spAutoFit/>
          </a:bodyPr>
          <a:lstStyle/>
          <a:p>
            <a:pPr algn="ctr">
              <a:lnSpc>
                <a:spcPts val="9000"/>
              </a:lnSpc>
            </a:pPr>
            <a:r>
              <a:rPr lang="en-US" sz="9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	</a:t>
            </a:r>
            <a:r>
              <a:rPr lang="en-US" sz="6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HAM DE </a:t>
            </a:r>
            <a:r>
              <a:rPr lang="en-US" sz="6000" spc="270" dirty="0" err="1">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PIEPT</a:t>
            </a:r>
            <a:r>
              <a:rPr lang="en-US" sz="6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 </a:t>
            </a:r>
          </a:p>
        </p:txBody>
      </p:sp>
      <p:sp>
        <p:nvSpPr>
          <p:cNvPr id="12" name="TextBox 12"/>
          <p:cNvSpPr txBox="1"/>
          <p:nvPr/>
        </p:nvSpPr>
        <p:spPr>
          <a:xfrm>
            <a:off x="9940950" y="1286471"/>
            <a:ext cx="7318350" cy="2308324"/>
          </a:xfrm>
          <a:prstGeom prst="rect">
            <a:avLst/>
          </a:prstGeom>
        </p:spPr>
        <p:txBody>
          <a:bodyPr lIns="0" tIns="0" rIns="0" bIns="0" rtlCol="0" anchor="t">
            <a:spAutoFit/>
          </a:bodyPr>
          <a:lstStyle/>
          <a:p>
            <a:pPr algn="ctr">
              <a:lnSpc>
                <a:spcPts val="9000"/>
              </a:lnSpc>
            </a:pPr>
            <a:r>
              <a:rPr lang="en-US" sz="9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	</a:t>
            </a:r>
            <a:r>
              <a:rPr lang="en-US" sz="6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HAM TIP </a:t>
            </a:r>
            <a:r>
              <a:rPr lang="en-US" sz="6000" spc="270" dirty="0" err="1">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GULER</a:t>
            </a:r>
            <a:r>
              <a:rPr lang="en-US" sz="6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 (</a:t>
            </a:r>
            <a:r>
              <a:rPr lang="en-US" sz="6000" spc="270" dirty="0" err="1">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KUMETHÁM</a:t>
            </a:r>
            <a:r>
              <a:rPr lang="en-US" sz="9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a:t>
            </a:r>
          </a:p>
        </p:txBody>
      </p:sp>
      <p:sp>
        <p:nvSpPr>
          <p:cNvPr id="13" name="TextBox 13"/>
          <p:cNvSpPr txBox="1"/>
          <p:nvPr/>
        </p:nvSpPr>
        <p:spPr>
          <a:xfrm>
            <a:off x="1028700" y="6394335"/>
            <a:ext cx="7681648" cy="1899958"/>
          </a:xfrm>
          <a:prstGeom prst="rect">
            <a:avLst/>
          </a:prstGeom>
        </p:spPr>
        <p:txBody>
          <a:bodyPr lIns="0" tIns="0" rIns="0" bIns="0" rtlCol="0" anchor="t">
            <a:spAutoFit/>
          </a:bodyPr>
          <a:lstStyle/>
          <a:p>
            <a:pPr marL="469014" lvl="1" indent="-234507">
              <a:lnSpc>
                <a:spcPts val="3041"/>
              </a:lnSpc>
              <a:buFont typeface="Arial"/>
              <a:buChar char="•"/>
            </a:pPr>
            <a:r>
              <a:rPr lang="vi-VN" sz="2172" dirty="0" smtClean="0">
                <a:solidFill>
                  <a:srgbClr val="010101"/>
                </a:solidFill>
                <a:latin typeface="Open Sans"/>
                <a:ea typeface="Open Sans"/>
                <a:cs typeface="Open Sans"/>
                <a:sym typeface="Open Sans"/>
              </a:rPr>
              <a:t>Hamul </a:t>
            </a:r>
            <a:r>
              <a:rPr lang="vi-VN" sz="2172" dirty="0">
                <a:solidFill>
                  <a:srgbClr val="010101"/>
                </a:solidFill>
                <a:latin typeface="Open Sans"/>
                <a:ea typeface="Open Sans"/>
                <a:cs typeface="Open Sans"/>
                <a:sym typeface="Open Sans"/>
              </a:rPr>
              <a:t>de piept poate fi pentru atelaj simplu sau dublu și diferă și în funcție de proba de concurs.</a:t>
            </a:r>
          </a:p>
          <a:p>
            <a:pPr marL="469014" lvl="1" indent="-234507">
              <a:lnSpc>
                <a:spcPts val="3041"/>
              </a:lnSpc>
              <a:buFont typeface="Arial"/>
              <a:buChar char="•"/>
            </a:pPr>
            <a:r>
              <a:rPr lang="vi-VN" sz="2172" dirty="0" smtClean="0">
                <a:solidFill>
                  <a:srgbClr val="010101"/>
                </a:solidFill>
                <a:latin typeface="Open Sans"/>
                <a:ea typeface="Open Sans"/>
                <a:cs typeface="Open Sans"/>
                <a:sym typeface="Open Sans"/>
              </a:rPr>
              <a:t>La </a:t>
            </a:r>
            <a:r>
              <a:rPr lang="vi-VN" sz="2172" dirty="0">
                <a:solidFill>
                  <a:srgbClr val="010101"/>
                </a:solidFill>
                <a:latin typeface="Open Sans"/>
                <a:ea typeface="Open Sans"/>
                <a:cs typeface="Open Sans"/>
                <a:sym typeface="Open Sans"/>
              </a:rPr>
              <a:t>probele de obstacole și dresaj se folosesc hamuri cu stil elegant, iar la maraton se utilizează hamuri întărite și capitonate.</a:t>
            </a:r>
          </a:p>
        </p:txBody>
      </p:sp>
      <p:sp>
        <p:nvSpPr>
          <p:cNvPr id="14" name="TextBox 14"/>
          <p:cNvSpPr txBox="1"/>
          <p:nvPr/>
        </p:nvSpPr>
        <p:spPr>
          <a:xfrm>
            <a:off x="5127249" y="8828969"/>
            <a:ext cx="4046348" cy="1128514"/>
          </a:xfrm>
          <a:prstGeom prst="rect">
            <a:avLst/>
          </a:prstGeom>
        </p:spPr>
        <p:txBody>
          <a:bodyPr lIns="0" tIns="0" rIns="0" bIns="0" rtlCol="0" anchor="t">
            <a:spAutoFit/>
          </a:bodyPr>
          <a:lstStyle/>
          <a:p>
            <a:pPr algn="ctr">
              <a:lnSpc>
                <a:spcPts val="4412"/>
              </a:lnSpc>
              <a:spcBef>
                <a:spcPct val="0"/>
              </a:spcBef>
            </a:pPr>
            <a:r>
              <a:rPr lang="en-US" sz="4412" u="sng" spc="132" dirty="0" err="1">
                <a:solidFill>
                  <a:srgbClr val="000000"/>
                </a:solidFill>
                <a:latin typeface="League Gothic"/>
                <a:ea typeface="League Gothic"/>
                <a:cs typeface="League Gothic"/>
                <a:sym typeface="League Gothic"/>
                <a:hlinkClick r:id="rId2" tooltip="https://wordwall.net/hu/resource/95088825"/>
              </a:rPr>
              <a:t>SARCINA</a:t>
            </a:r>
            <a:r>
              <a:rPr lang="en-US" sz="4412" u="sng" spc="132" dirty="0">
                <a:solidFill>
                  <a:srgbClr val="000000"/>
                </a:solidFill>
                <a:latin typeface="League Gothic"/>
                <a:ea typeface="League Gothic"/>
                <a:cs typeface="League Gothic"/>
                <a:sym typeface="League Gothic"/>
                <a:hlinkClick r:id="rId2" tooltip="https://wordwall.net/hu/resource/95088825"/>
              </a:rPr>
              <a:t> DE CONTROL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F8EB"/>
        </a:solidFill>
        <a:effectLst/>
      </p:bgPr>
    </p:bg>
    <p:spTree>
      <p:nvGrpSpPr>
        <p:cNvPr id="1" name=""/>
        <p:cNvGrpSpPr/>
        <p:nvPr/>
      </p:nvGrpSpPr>
      <p:grpSpPr>
        <a:xfrm>
          <a:off x="0" y="0"/>
          <a:ext cx="0" cy="0"/>
          <a:chOff x="0" y="0"/>
          <a:chExt cx="0" cy="0"/>
        </a:xfrm>
      </p:grpSpPr>
      <p:sp>
        <p:nvSpPr>
          <p:cNvPr id="2" name="AutoShape 2"/>
          <p:cNvSpPr/>
          <p:nvPr/>
        </p:nvSpPr>
        <p:spPr>
          <a:xfrm>
            <a:off x="1028700" y="9258300"/>
            <a:ext cx="16230600" cy="38100"/>
          </a:xfrm>
          <a:prstGeom prst="rect">
            <a:avLst/>
          </a:prstGeom>
          <a:solidFill>
            <a:srgbClr val="81B673"/>
          </a:solidFill>
        </p:spPr>
      </p:sp>
      <p:sp>
        <p:nvSpPr>
          <p:cNvPr id="3" name="AutoShape 3"/>
          <p:cNvSpPr/>
          <p:nvPr/>
        </p:nvSpPr>
        <p:spPr>
          <a:xfrm>
            <a:off x="1028700" y="990600"/>
            <a:ext cx="16230600" cy="38100"/>
          </a:xfrm>
          <a:prstGeom prst="rect">
            <a:avLst/>
          </a:prstGeom>
          <a:solidFill>
            <a:srgbClr val="81B673"/>
          </a:solidFill>
        </p:spPr>
      </p:sp>
      <p:sp>
        <p:nvSpPr>
          <p:cNvPr id="4" name="AutoShape 4"/>
          <p:cNvSpPr/>
          <p:nvPr/>
        </p:nvSpPr>
        <p:spPr>
          <a:xfrm>
            <a:off x="1028700" y="990600"/>
            <a:ext cx="6283411" cy="8317127"/>
          </a:xfrm>
          <a:prstGeom prst="rect">
            <a:avLst/>
          </a:prstGeom>
          <a:solidFill>
            <a:srgbClr val="81B673"/>
          </a:solidFill>
        </p:spPr>
      </p:sp>
      <p:sp>
        <p:nvSpPr>
          <p:cNvPr id="5" name="Freeform 5"/>
          <p:cNvSpPr/>
          <p:nvPr/>
        </p:nvSpPr>
        <p:spPr>
          <a:xfrm>
            <a:off x="9739048" y="1399403"/>
            <a:ext cx="5132413" cy="7299889"/>
          </a:xfrm>
          <a:custGeom>
            <a:avLst/>
            <a:gdLst/>
            <a:ahLst/>
            <a:cxnLst/>
            <a:rect l="l" t="t" r="r" b="b"/>
            <a:pathLst>
              <a:path w="5132413" h="7299889">
                <a:moveTo>
                  <a:pt x="0" y="0"/>
                </a:moveTo>
                <a:lnTo>
                  <a:pt x="5132412" y="0"/>
                </a:lnTo>
                <a:lnTo>
                  <a:pt x="5132412" y="7299889"/>
                </a:lnTo>
                <a:lnTo>
                  <a:pt x="0" y="7299889"/>
                </a:lnTo>
                <a:lnTo>
                  <a:pt x="0" y="0"/>
                </a:lnTo>
                <a:close/>
              </a:path>
            </a:pathLst>
          </a:custGeom>
          <a:blipFill>
            <a:blip r:embed="rId2"/>
            <a:stretch>
              <a:fillRect t="-6475" r="-13278"/>
            </a:stretch>
          </a:blipFill>
        </p:spPr>
      </p:sp>
      <p:sp>
        <p:nvSpPr>
          <p:cNvPr id="6" name="TextBox 6"/>
          <p:cNvSpPr txBox="1"/>
          <p:nvPr/>
        </p:nvSpPr>
        <p:spPr>
          <a:xfrm>
            <a:off x="1223120" y="1121496"/>
            <a:ext cx="6676350" cy="2308324"/>
          </a:xfrm>
          <a:prstGeom prst="rect">
            <a:avLst/>
          </a:prstGeom>
        </p:spPr>
        <p:txBody>
          <a:bodyPr wrap="square" lIns="0" tIns="0" rIns="0" bIns="0" rtlCol="0" anchor="t">
            <a:spAutoFit/>
          </a:bodyPr>
          <a:lstStyle/>
          <a:p>
            <a:pPr>
              <a:lnSpc>
                <a:spcPts val="9000"/>
              </a:lnSpc>
            </a:pPr>
            <a:r>
              <a:rPr lang="vi-VN" sz="9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rPr>
              <a:t>Părțile căpăstrului:</a:t>
            </a:r>
            <a:endParaRPr lang="en-US" sz="9000" spc="270" dirty="0">
              <a:gradFill>
                <a:gsLst>
                  <a:gs pos="0">
                    <a:srgbClr val="000000">
                      <a:alpha val="100000"/>
                    </a:srgbClr>
                  </a:gs>
                  <a:gs pos="100000">
                    <a:srgbClr val="C89116">
                      <a:alpha val="100000"/>
                    </a:srgbClr>
                  </a:gs>
                </a:gsLst>
                <a:lin ang="0"/>
              </a:gradFill>
              <a:latin typeface="League Gothic"/>
              <a:ea typeface="League Gothic"/>
              <a:cs typeface="League Gothic"/>
              <a:sym typeface="League Gothic"/>
            </a:endParaRPr>
          </a:p>
        </p:txBody>
      </p:sp>
      <p:sp>
        <p:nvSpPr>
          <p:cNvPr id="7" name="TextBox 7"/>
          <p:cNvSpPr txBox="1"/>
          <p:nvPr/>
        </p:nvSpPr>
        <p:spPr>
          <a:xfrm>
            <a:off x="1489816" y="3773557"/>
            <a:ext cx="4741454" cy="5847755"/>
          </a:xfrm>
          <a:prstGeom prst="rect">
            <a:avLst/>
          </a:prstGeom>
        </p:spPr>
        <p:txBody>
          <a:bodyPr lIns="0" tIns="0" rIns="0" bIns="0" rtlCol="0" anchor="t">
            <a:spAutoFit/>
          </a:bodyPr>
          <a:lstStyle/>
          <a:p>
            <a:pPr marL="590215" lvl="1" indent="-295108">
              <a:lnSpc>
                <a:spcPts val="3827"/>
              </a:lnSpc>
              <a:buAutoNum type="arabicPeriod"/>
            </a:pPr>
            <a:r>
              <a:rPr lang="vi-VN" sz="2733" dirty="0" smtClean="0">
                <a:solidFill>
                  <a:srgbClr val="000000"/>
                </a:solidFill>
                <a:latin typeface="Open Sans"/>
                <a:ea typeface="Open Sans"/>
                <a:cs typeface="Open Sans"/>
                <a:sym typeface="Open Sans"/>
              </a:rPr>
              <a:t>Curea </a:t>
            </a:r>
            <a:r>
              <a:rPr lang="vi-VN" sz="2733" dirty="0">
                <a:solidFill>
                  <a:srgbClr val="000000"/>
                </a:solidFill>
                <a:latin typeface="Open Sans"/>
                <a:ea typeface="Open Sans"/>
                <a:cs typeface="Open Sans"/>
                <a:sym typeface="Open Sans"/>
              </a:rPr>
              <a:t>de ceafă </a:t>
            </a:r>
          </a:p>
          <a:p>
            <a:pPr marL="590215" lvl="1" indent="-295108">
              <a:lnSpc>
                <a:spcPts val="3827"/>
              </a:lnSpc>
              <a:buAutoNum type="arabicPeriod"/>
            </a:pPr>
            <a:r>
              <a:rPr lang="vi-VN" sz="2733" dirty="0" smtClean="0">
                <a:solidFill>
                  <a:srgbClr val="000000"/>
                </a:solidFill>
                <a:latin typeface="Open Sans"/>
                <a:ea typeface="Open Sans"/>
                <a:cs typeface="Open Sans"/>
                <a:sym typeface="Open Sans"/>
              </a:rPr>
              <a:t>Curea </a:t>
            </a:r>
            <a:r>
              <a:rPr lang="vi-VN" sz="2733" dirty="0">
                <a:solidFill>
                  <a:srgbClr val="000000"/>
                </a:solidFill>
                <a:latin typeface="Open Sans"/>
                <a:ea typeface="Open Sans"/>
                <a:cs typeface="Open Sans"/>
                <a:sym typeface="Open Sans"/>
              </a:rPr>
              <a:t>frontală </a:t>
            </a:r>
          </a:p>
          <a:p>
            <a:pPr marL="590215" lvl="1" indent="-295108">
              <a:lnSpc>
                <a:spcPts val="3827"/>
              </a:lnSpc>
              <a:buAutoNum type="arabicPeriod"/>
            </a:pPr>
            <a:r>
              <a:rPr lang="vi-VN" sz="2733" dirty="0" smtClean="0">
                <a:solidFill>
                  <a:srgbClr val="000000"/>
                </a:solidFill>
                <a:latin typeface="Open Sans"/>
                <a:ea typeface="Open Sans"/>
                <a:cs typeface="Open Sans"/>
                <a:sym typeface="Open Sans"/>
              </a:rPr>
              <a:t>Curea </a:t>
            </a:r>
            <a:r>
              <a:rPr lang="vi-VN" sz="2733" dirty="0">
                <a:solidFill>
                  <a:srgbClr val="000000"/>
                </a:solidFill>
                <a:latin typeface="Open Sans"/>
                <a:ea typeface="Open Sans"/>
                <a:cs typeface="Open Sans"/>
                <a:sym typeface="Open Sans"/>
              </a:rPr>
              <a:t>laterală / de obraz </a:t>
            </a:r>
          </a:p>
          <a:p>
            <a:pPr marL="590215" lvl="1" indent="-295108">
              <a:lnSpc>
                <a:spcPts val="3827"/>
              </a:lnSpc>
              <a:buAutoNum type="arabicPeriod"/>
            </a:pPr>
            <a:r>
              <a:rPr lang="vi-VN" sz="2733" dirty="0" smtClean="0">
                <a:solidFill>
                  <a:srgbClr val="000000"/>
                </a:solidFill>
                <a:latin typeface="Open Sans"/>
                <a:ea typeface="Open Sans"/>
                <a:cs typeface="Open Sans"/>
                <a:sym typeface="Open Sans"/>
              </a:rPr>
              <a:t>Curea </a:t>
            </a:r>
            <a:r>
              <a:rPr lang="vi-VN" sz="2733" dirty="0">
                <a:solidFill>
                  <a:srgbClr val="000000"/>
                </a:solidFill>
                <a:latin typeface="Open Sans"/>
                <a:ea typeface="Open Sans"/>
                <a:cs typeface="Open Sans"/>
                <a:sym typeface="Open Sans"/>
              </a:rPr>
              <a:t>nazală </a:t>
            </a:r>
          </a:p>
          <a:p>
            <a:pPr marL="590215" lvl="1" indent="-295108">
              <a:lnSpc>
                <a:spcPts val="3827"/>
              </a:lnSpc>
              <a:buAutoNum type="arabicPeriod"/>
            </a:pPr>
            <a:r>
              <a:rPr lang="vi-VN" sz="2733" dirty="0" smtClean="0">
                <a:solidFill>
                  <a:srgbClr val="000000"/>
                </a:solidFill>
                <a:latin typeface="Open Sans"/>
                <a:ea typeface="Open Sans"/>
                <a:cs typeface="Open Sans"/>
                <a:sym typeface="Open Sans"/>
              </a:rPr>
              <a:t>Curea </a:t>
            </a:r>
            <a:r>
              <a:rPr lang="vi-VN" sz="2733" dirty="0">
                <a:solidFill>
                  <a:srgbClr val="000000"/>
                </a:solidFill>
                <a:latin typeface="Open Sans"/>
                <a:ea typeface="Open Sans"/>
                <a:cs typeface="Open Sans"/>
                <a:sym typeface="Open Sans"/>
              </a:rPr>
              <a:t>de sub bărbie </a:t>
            </a:r>
          </a:p>
          <a:p>
            <a:pPr marL="590215" lvl="1" indent="-295108">
              <a:lnSpc>
                <a:spcPts val="3827"/>
              </a:lnSpc>
              <a:buAutoNum type="arabicPeriod"/>
            </a:pPr>
            <a:r>
              <a:rPr lang="vi-VN" sz="2733" dirty="0" smtClean="0">
                <a:solidFill>
                  <a:srgbClr val="000000"/>
                </a:solidFill>
                <a:latin typeface="Open Sans"/>
                <a:ea typeface="Open Sans"/>
                <a:cs typeface="Open Sans"/>
                <a:sym typeface="Open Sans"/>
              </a:rPr>
              <a:t>Curea </a:t>
            </a:r>
            <a:r>
              <a:rPr lang="vi-VN" sz="2733" dirty="0">
                <a:solidFill>
                  <a:srgbClr val="000000"/>
                </a:solidFill>
                <a:latin typeface="Open Sans"/>
                <a:ea typeface="Open Sans"/>
                <a:cs typeface="Open Sans"/>
                <a:sym typeface="Open Sans"/>
              </a:rPr>
              <a:t>de gât / sub gât </a:t>
            </a:r>
          </a:p>
          <a:p>
            <a:pPr marL="590215" lvl="1" indent="-295108">
              <a:lnSpc>
                <a:spcPts val="3827"/>
              </a:lnSpc>
              <a:buAutoNum type="arabicPeriod"/>
            </a:pPr>
            <a:r>
              <a:rPr lang="vi-VN" sz="2733" dirty="0" smtClean="0">
                <a:solidFill>
                  <a:srgbClr val="000000"/>
                </a:solidFill>
                <a:latin typeface="Open Sans"/>
                <a:ea typeface="Open Sans"/>
                <a:cs typeface="Open Sans"/>
                <a:sym typeface="Open Sans"/>
              </a:rPr>
              <a:t>Ochelari </a:t>
            </a:r>
            <a:r>
              <a:rPr lang="vi-VN" sz="2733" dirty="0">
                <a:solidFill>
                  <a:srgbClr val="000000"/>
                </a:solidFill>
                <a:latin typeface="Open Sans"/>
                <a:ea typeface="Open Sans"/>
                <a:cs typeface="Open Sans"/>
                <a:sym typeface="Open Sans"/>
              </a:rPr>
              <a:t>laterali / apărători de ochi </a:t>
            </a:r>
          </a:p>
          <a:p>
            <a:pPr marL="590215" lvl="1" indent="-295108">
              <a:lnSpc>
                <a:spcPts val="3827"/>
              </a:lnSpc>
              <a:buAutoNum type="arabicPeriod"/>
            </a:pPr>
            <a:r>
              <a:rPr lang="vi-VN" sz="2733" dirty="0" smtClean="0">
                <a:solidFill>
                  <a:srgbClr val="000000"/>
                </a:solidFill>
                <a:latin typeface="Open Sans"/>
                <a:ea typeface="Open Sans"/>
                <a:cs typeface="Open Sans"/>
                <a:sym typeface="Open Sans"/>
              </a:rPr>
              <a:t>Suport </a:t>
            </a:r>
            <a:r>
              <a:rPr lang="vi-VN" sz="2733" dirty="0">
                <a:solidFill>
                  <a:srgbClr val="000000"/>
                </a:solidFill>
                <a:latin typeface="Open Sans"/>
                <a:ea typeface="Open Sans"/>
                <a:cs typeface="Open Sans"/>
                <a:sym typeface="Open Sans"/>
              </a:rPr>
              <a:t>pentru apărătorile de ochi </a:t>
            </a:r>
          </a:p>
          <a:p>
            <a:pPr marL="590215" lvl="1" indent="-295108">
              <a:lnSpc>
                <a:spcPts val="3827"/>
              </a:lnSpc>
              <a:buAutoNum type="arabicPeriod"/>
            </a:pPr>
            <a:r>
              <a:rPr lang="vi-VN" sz="2733" dirty="0" smtClean="0">
                <a:solidFill>
                  <a:srgbClr val="000000"/>
                </a:solidFill>
                <a:latin typeface="Open Sans"/>
                <a:ea typeface="Open Sans"/>
                <a:cs typeface="Open Sans"/>
                <a:sym typeface="Open Sans"/>
              </a:rPr>
              <a:t>Zăbală </a:t>
            </a:r>
            <a:r>
              <a:rPr lang="vi-VN" sz="2733" dirty="0">
                <a:solidFill>
                  <a:srgbClr val="000000"/>
                </a:solidFill>
                <a:latin typeface="Open Sans"/>
                <a:ea typeface="Open Sans"/>
                <a:cs typeface="Open Sans"/>
                <a:sym typeface="Open Sans"/>
              </a:rPr>
              <a:t>- bit</a:t>
            </a:r>
          </a:p>
          <a:p>
            <a:pPr algn="ctr">
              <a:lnSpc>
                <a:spcPts val="3827"/>
              </a:lnSpc>
            </a:pPr>
            <a:endParaRPr dirty="0"/>
          </a:p>
        </p:txBody>
      </p:sp>
      <p:sp>
        <p:nvSpPr>
          <p:cNvPr id="8" name="TextBox 8"/>
          <p:cNvSpPr txBox="1"/>
          <p:nvPr/>
        </p:nvSpPr>
        <p:spPr>
          <a:xfrm>
            <a:off x="13421876" y="2642108"/>
            <a:ext cx="217602" cy="500370"/>
          </a:xfrm>
          <a:prstGeom prst="rect">
            <a:avLst/>
          </a:prstGeom>
        </p:spPr>
        <p:txBody>
          <a:bodyPr lIns="0" tIns="0" rIns="0" bIns="0" rtlCol="0" anchor="t">
            <a:spAutoFit/>
          </a:bodyPr>
          <a:lstStyle/>
          <a:p>
            <a:pPr algn="ctr">
              <a:lnSpc>
                <a:spcPts val="4195"/>
              </a:lnSpc>
            </a:pPr>
            <a:r>
              <a:rPr lang="en-US" sz="2996">
                <a:solidFill>
                  <a:srgbClr val="C1FF72"/>
                </a:solidFill>
                <a:latin typeface="Open Sans"/>
                <a:ea typeface="Open Sans"/>
                <a:cs typeface="Open Sans"/>
                <a:sym typeface="Open Sans"/>
              </a:rPr>
              <a:t>1</a:t>
            </a:r>
          </a:p>
        </p:txBody>
      </p:sp>
      <p:sp>
        <p:nvSpPr>
          <p:cNvPr id="9" name="TextBox 9"/>
          <p:cNvSpPr txBox="1"/>
          <p:nvPr/>
        </p:nvSpPr>
        <p:spPr>
          <a:xfrm>
            <a:off x="12058348" y="2849430"/>
            <a:ext cx="246906" cy="580390"/>
          </a:xfrm>
          <a:prstGeom prst="rect">
            <a:avLst/>
          </a:prstGeom>
        </p:spPr>
        <p:txBody>
          <a:bodyPr lIns="0" tIns="0" rIns="0" bIns="0" rtlCol="0" anchor="t">
            <a:spAutoFit/>
          </a:bodyPr>
          <a:lstStyle/>
          <a:p>
            <a:pPr algn="ctr">
              <a:lnSpc>
                <a:spcPts val="4759"/>
              </a:lnSpc>
            </a:pPr>
            <a:r>
              <a:rPr lang="en-US" sz="3399">
                <a:solidFill>
                  <a:srgbClr val="C1FF72"/>
                </a:solidFill>
                <a:latin typeface="Open Sans"/>
                <a:ea typeface="Open Sans"/>
                <a:cs typeface="Open Sans"/>
                <a:sym typeface="Open Sans"/>
              </a:rPr>
              <a:t>2</a:t>
            </a:r>
          </a:p>
        </p:txBody>
      </p:sp>
      <p:sp>
        <p:nvSpPr>
          <p:cNvPr id="10" name="TextBox 10"/>
          <p:cNvSpPr txBox="1"/>
          <p:nvPr/>
        </p:nvSpPr>
        <p:spPr>
          <a:xfrm>
            <a:off x="12409245" y="5196657"/>
            <a:ext cx="246906" cy="580390"/>
          </a:xfrm>
          <a:prstGeom prst="rect">
            <a:avLst/>
          </a:prstGeom>
        </p:spPr>
        <p:txBody>
          <a:bodyPr lIns="0" tIns="0" rIns="0" bIns="0" rtlCol="0" anchor="t">
            <a:spAutoFit/>
          </a:bodyPr>
          <a:lstStyle/>
          <a:p>
            <a:pPr algn="ctr">
              <a:lnSpc>
                <a:spcPts val="4759"/>
              </a:lnSpc>
            </a:pPr>
            <a:r>
              <a:rPr lang="en-US" sz="3399">
                <a:solidFill>
                  <a:srgbClr val="C1FF72"/>
                </a:solidFill>
                <a:latin typeface="Open Sans"/>
                <a:ea typeface="Open Sans"/>
                <a:cs typeface="Open Sans"/>
                <a:sym typeface="Open Sans"/>
              </a:rPr>
              <a:t>3</a:t>
            </a:r>
          </a:p>
        </p:txBody>
      </p:sp>
      <p:sp>
        <p:nvSpPr>
          <p:cNvPr id="11" name="TextBox 11"/>
          <p:cNvSpPr txBox="1"/>
          <p:nvPr/>
        </p:nvSpPr>
        <p:spPr>
          <a:xfrm>
            <a:off x="11198996" y="5803295"/>
            <a:ext cx="246906" cy="580390"/>
          </a:xfrm>
          <a:prstGeom prst="rect">
            <a:avLst/>
          </a:prstGeom>
        </p:spPr>
        <p:txBody>
          <a:bodyPr lIns="0" tIns="0" rIns="0" bIns="0" rtlCol="0" anchor="t">
            <a:spAutoFit/>
          </a:bodyPr>
          <a:lstStyle/>
          <a:p>
            <a:pPr algn="ctr">
              <a:lnSpc>
                <a:spcPts val="4759"/>
              </a:lnSpc>
            </a:pPr>
            <a:r>
              <a:rPr lang="en-US" sz="3399">
                <a:solidFill>
                  <a:srgbClr val="C1FF72"/>
                </a:solidFill>
                <a:latin typeface="Open Sans"/>
                <a:ea typeface="Open Sans"/>
                <a:cs typeface="Open Sans"/>
                <a:sym typeface="Open Sans"/>
              </a:rPr>
              <a:t>4</a:t>
            </a:r>
          </a:p>
        </p:txBody>
      </p:sp>
      <p:sp>
        <p:nvSpPr>
          <p:cNvPr id="12" name="TextBox 12"/>
          <p:cNvSpPr txBox="1"/>
          <p:nvPr/>
        </p:nvSpPr>
        <p:spPr>
          <a:xfrm>
            <a:off x="14097555" y="4305612"/>
            <a:ext cx="652314" cy="580390"/>
          </a:xfrm>
          <a:prstGeom prst="rect">
            <a:avLst/>
          </a:prstGeom>
        </p:spPr>
        <p:txBody>
          <a:bodyPr lIns="0" tIns="0" rIns="0" bIns="0" rtlCol="0" anchor="t">
            <a:spAutoFit/>
          </a:bodyPr>
          <a:lstStyle/>
          <a:p>
            <a:pPr algn="ctr">
              <a:lnSpc>
                <a:spcPts val="4759"/>
              </a:lnSpc>
            </a:pPr>
            <a:r>
              <a:rPr lang="en-US" sz="3399">
                <a:solidFill>
                  <a:srgbClr val="C1FF72"/>
                </a:solidFill>
                <a:latin typeface="Open Sans"/>
                <a:ea typeface="Open Sans"/>
                <a:cs typeface="Open Sans"/>
                <a:sym typeface="Open Sans"/>
              </a:rPr>
              <a:t>5/6</a:t>
            </a:r>
          </a:p>
        </p:txBody>
      </p:sp>
      <p:sp>
        <p:nvSpPr>
          <p:cNvPr id="13" name="TextBox 13"/>
          <p:cNvSpPr txBox="1"/>
          <p:nvPr/>
        </p:nvSpPr>
        <p:spPr>
          <a:xfrm>
            <a:off x="11577199" y="3791896"/>
            <a:ext cx="246906" cy="580390"/>
          </a:xfrm>
          <a:prstGeom prst="rect">
            <a:avLst/>
          </a:prstGeom>
        </p:spPr>
        <p:txBody>
          <a:bodyPr lIns="0" tIns="0" rIns="0" bIns="0" rtlCol="0" anchor="t">
            <a:spAutoFit/>
          </a:bodyPr>
          <a:lstStyle/>
          <a:p>
            <a:pPr algn="ctr">
              <a:lnSpc>
                <a:spcPts val="4759"/>
              </a:lnSpc>
            </a:pPr>
            <a:r>
              <a:rPr lang="en-US" sz="3399">
                <a:solidFill>
                  <a:srgbClr val="C1FF72"/>
                </a:solidFill>
                <a:latin typeface="Open Sans"/>
                <a:ea typeface="Open Sans"/>
                <a:cs typeface="Open Sans"/>
                <a:sym typeface="Open Sans"/>
              </a:rPr>
              <a:t>7</a:t>
            </a:r>
          </a:p>
        </p:txBody>
      </p:sp>
      <p:sp>
        <p:nvSpPr>
          <p:cNvPr id="14" name="TextBox 14"/>
          <p:cNvSpPr txBox="1"/>
          <p:nvPr/>
        </p:nvSpPr>
        <p:spPr>
          <a:xfrm>
            <a:off x="12923601" y="4305612"/>
            <a:ext cx="246906" cy="580390"/>
          </a:xfrm>
          <a:prstGeom prst="rect">
            <a:avLst/>
          </a:prstGeom>
        </p:spPr>
        <p:txBody>
          <a:bodyPr lIns="0" tIns="0" rIns="0" bIns="0" rtlCol="0" anchor="t">
            <a:spAutoFit/>
          </a:bodyPr>
          <a:lstStyle/>
          <a:p>
            <a:pPr algn="ctr">
              <a:lnSpc>
                <a:spcPts val="4759"/>
              </a:lnSpc>
            </a:pPr>
            <a:r>
              <a:rPr lang="en-US" sz="3399">
                <a:solidFill>
                  <a:srgbClr val="C1FF72"/>
                </a:solidFill>
                <a:latin typeface="Open Sans"/>
                <a:ea typeface="Open Sans"/>
                <a:cs typeface="Open Sans"/>
                <a:sym typeface="Open Sans"/>
              </a:rPr>
              <a:t>8</a:t>
            </a:r>
          </a:p>
        </p:txBody>
      </p:sp>
      <p:sp>
        <p:nvSpPr>
          <p:cNvPr id="15" name="TextBox 15"/>
          <p:cNvSpPr txBox="1"/>
          <p:nvPr/>
        </p:nvSpPr>
        <p:spPr>
          <a:xfrm>
            <a:off x="11075543" y="6983288"/>
            <a:ext cx="246906" cy="580390"/>
          </a:xfrm>
          <a:prstGeom prst="rect">
            <a:avLst/>
          </a:prstGeom>
        </p:spPr>
        <p:txBody>
          <a:bodyPr lIns="0" tIns="0" rIns="0" bIns="0" rtlCol="0" anchor="t">
            <a:spAutoFit/>
          </a:bodyPr>
          <a:lstStyle/>
          <a:p>
            <a:pPr algn="ctr">
              <a:lnSpc>
                <a:spcPts val="4759"/>
              </a:lnSpc>
            </a:pPr>
            <a:r>
              <a:rPr lang="en-US" sz="3399">
                <a:solidFill>
                  <a:srgbClr val="C1FF72"/>
                </a:solidFill>
                <a:latin typeface="Open Sans"/>
                <a:ea typeface="Open Sans"/>
                <a:cs typeface="Open Sans"/>
                <a:sym typeface="Open Sans"/>
              </a:rPr>
              <a:t>9</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1329</Words>
  <Application>Microsoft Office PowerPoint</Application>
  <PresentationFormat>Custom</PresentationFormat>
  <Paragraphs>149</Paragraphs>
  <Slides>15</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Montserrat Bold</vt:lpstr>
      <vt:lpstr>Distillery Strong</vt:lpstr>
      <vt:lpstr>Open Sans Bold</vt:lpstr>
      <vt:lpstr>Cardo Bold</vt:lpstr>
      <vt:lpstr>Open Sans</vt:lpstr>
      <vt:lpstr>League Gothic</vt:lpstr>
      <vt:lpstr>Montserrat Medium</vt:lpstr>
      <vt:lpstr>TT Bluescreens Bold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52.BFogatló felszerelései</dc:title>
  <dc:creator>User</dc:creator>
  <cp:lastModifiedBy>Poljoprivredna skola</cp:lastModifiedBy>
  <cp:revision>8</cp:revision>
  <dcterms:created xsi:type="dcterms:W3CDTF">2006-08-16T00:00:00Z</dcterms:created>
  <dcterms:modified xsi:type="dcterms:W3CDTF">2026-02-11T13:57:46Z</dcterms:modified>
  <dc:identifier>DAG-43yAmoA</dc:identifier>
</cp:coreProperties>
</file>