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  <p:embeddedFont>
      <p:font typeface="Open Sans Bold" charset="0"/>
      <p:regular r:id="rId15"/>
    </p:embeddedFont>
    <p:embeddedFont>
      <p:font typeface="Open Sans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microsoft.com/office/2007/relationships/media" Target="../media/VAG9LTzczkY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microsoft.com/office/2007/relationships/media" Target="../media/VAG9Lrkhp9s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11" Type="http://schemas.openxmlformats.org/officeDocument/2006/relationships/image" Target="../media/image12.sv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Xm-io6RNTtw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VAG9MJLPTi0.mp4"/><Relationship Id="rId10" Type="http://schemas.openxmlformats.org/officeDocument/2006/relationships/image" Target="../media/image12.sv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21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VAG9MZmI7v4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lovakert-elunk4.webnode.hu/a-lo-jarmodjai/" TargetMode="External"/><Relationship Id="rId7" Type="http://schemas.openxmlformats.org/officeDocument/2006/relationships/hyperlink" Target="https://wordwall.net/hu/resource/10491605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2"/>
            <a:stretch>
              <a:fillRect t="-27788" r="-14868" b="-496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573560" y="3194374"/>
            <a:ext cx="5622370" cy="120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0"/>
              </a:lnSpc>
              <a:spcBef>
                <a:spcPct val="0"/>
              </a:spcBef>
            </a:pPr>
            <a:r>
              <a:rPr lang="en-US" sz="7122">
                <a:solidFill>
                  <a:srgbClr val="FAFAFA"/>
                </a:solidFill>
                <a:latin typeface="RoxboroughCF"/>
                <a:ea typeface="RoxboroughCF"/>
                <a:cs typeface="RoxboroughCF"/>
                <a:sym typeface="RoxboroughCF"/>
              </a:rPr>
              <a:t>A ló mozgása</a:t>
            </a:r>
          </a:p>
        </p:txBody>
      </p:sp>
      <p:sp>
        <p:nvSpPr>
          <p:cNvPr id="4" name="Freeform 4"/>
          <p:cNvSpPr/>
          <p:nvPr/>
        </p:nvSpPr>
        <p:spPr>
          <a:xfrm>
            <a:off x="13524609" y="8333807"/>
            <a:ext cx="4763391" cy="1848987"/>
          </a:xfrm>
          <a:custGeom>
            <a:avLst/>
            <a:gdLst/>
            <a:ahLst/>
            <a:cxnLst/>
            <a:rect l="l" t="t" r="r" b="b"/>
            <a:pathLst>
              <a:path w="4763391" h="1848987">
                <a:moveTo>
                  <a:pt x="0" y="0"/>
                </a:moveTo>
                <a:lnTo>
                  <a:pt x="4763391" y="0"/>
                </a:lnTo>
                <a:lnTo>
                  <a:pt x="4763391" y="1848986"/>
                </a:lnTo>
                <a:lnTo>
                  <a:pt x="0" y="184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75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8724609"/>
            <a:ext cx="6854000" cy="1562391"/>
          </a:xfrm>
          <a:custGeom>
            <a:avLst/>
            <a:gdLst/>
            <a:ahLst/>
            <a:cxnLst/>
            <a:rect l="l" t="t" r="r" b="b"/>
            <a:pathLst>
              <a:path w="6854000" h="1562391">
                <a:moveTo>
                  <a:pt x="0" y="0"/>
                </a:moveTo>
                <a:lnTo>
                  <a:pt x="6854000" y="0"/>
                </a:lnTo>
                <a:lnTo>
                  <a:pt x="6854000" y="1562391"/>
                </a:lnTo>
                <a:lnTo>
                  <a:pt x="0" y="1562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259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3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3483" y="328386"/>
            <a:ext cx="16721035" cy="9844199"/>
          </a:xfrm>
          <a:custGeom>
            <a:avLst/>
            <a:gdLst/>
            <a:ahLst/>
            <a:cxnLst/>
            <a:rect l="l" t="t" r="r" b="b"/>
            <a:pathLst>
              <a:path w="16721035" h="9844199">
                <a:moveTo>
                  <a:pt x="0" y="0"/>
                </a:moveTo>
                <a:lnTo>
                  <a:pt x="16721034" y="0"/>
                </a:lnTo>
                <a:lnTo>
                  <a:pt x="16721034" y="9844199"/>
                </a:lnTo>
                <a:lnTo>
                  <a:pt x="0" y="9844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118" t="-66323" r="-8599" b="-3362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285335" y="3711403"/>
            <a:ext cx="4862595" cy="3240659"/>
          </a:xfrm>
          <a:custGeom>
            <a:avLst/>
            <a:gdLst/>
            <a:ahLst/>
            <a:cxnLst/>
            <a:rect l="l" t="t" r="r" b="b"/>
            <a:pathLst>
              <a:path w="4862595" h="3240659">
                <a:moveTo>
                  <a:pt x="0" y="0"/>
                </a:moveTo>
                <a:lnTo>
                  <a:pt x="4862595" y="0"/>
                </a:lnTo>
                <a:lnTo>
                  <a:pt x="4862595" y="3240659"/>
                </a:lnTo>
                <a:lnTo>
                  <a:pt x="0" y="32406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st="0.0000" end="8073.3330"/>
                </p14:media>
              </p:ext>
            </p:extLst>
          </p:nvPr>
        </p:nvPicPr>
        <p:blipFill>
          <a:blip r:embed="rId8"/>
          <a:srcRect t="35215" b="25268"/>
          <a:stretch>
            <a:fillRect/>
          </a:stretch>
        </p:blipFill>
        <p:spPr>
          <a:xfrm>
            <a:off x="10599378" y="2544553"/>
            <a:ext cx="4629150" cy="325199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0599378" y="5331732"/>
            <a:ext cx="5022843" cy="3174775"/>
          </a:xfrm>
          <a:custGeom>
            <a:avLst/>
            <a:gdLst/>
            <a:ahLst/>
            <a:cxnLst/>
            <a:rect l="l" t="t" r="r" b="b"/>
            <a:pathLst>
              <a:path w="5022843" h="3174775">
                <a:moveTo>
                  <a:pt x="0" y="0"/>
                </a:moveTo>
                <a:lnTo>
                  <a:pt x="5022843" y="0"/>
                </a:lnTo>
                <a:lnTo>
                  <a:pt x="5022843" y="3174776"/>
                </a:lnTo>
                <a:lnTo>
                  <a:pt x="0" y="31747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b="-5439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428780" y="195036"/>
            <a:ext cx="6487120" cy="246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0"/>
              </a:lnSpc>
            </a:pPr>
            <a:r>
              <a:rPr lang="en-US" sz="712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Mozgás típusai</a:t>
            </a:r>
          </a:p>
          <a:p>
            <a:pPr algn="ctr">
              <a:lnSpc>
                <a:spcPts val="9970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3112633" y="1244354"/>
            <a:ext cx="11191475" cy="2467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0"/>
              </a:lnSpc>
              <a:spcBef>
                <a:spcPct val="0"/>
              </a:spcBef>
            </a:pPr>
            <a:r>
              <a:rPr lang="en-US" sz="7122" u="sng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Helyzetváltoztató mozgás:</a:t>
            </a:r>
          </a:p>
          <a:p>
            <a:pPr algn="ctr">
              <a:lnSpc>
                <a:spcPts val="9970"/>
              </a:lnSpc>
              <a:spcBef>
                <a:spcPct val="0"/>
              </a:spcBef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721357" y="2775489"/>
            <a:ext cx="7987013" cy="5440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341309" lvl="1" indent="-670655" algn="l">
              <a:lnSpc>
                <a:spcPts val="8697"/>
              </a:lnSpc>
              <a:buFont typeface="Arial"/>
              <a:buChar char="•"/>
            </a:pPr>
            <a:r>
              <a:rPr lang="en-US" sz="62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lefekvés, </a:t>
            </a:r>
          </a:p>
          <a:p>
            <a:pPr marL="1341309" lvl="1" indent="-670655" algn="l">
              <a:lnSpc>
                <a:spcPts val="8697"/>
              </a:lnSpc>
              <a:buFont typeface="Arial"/>
              <a:buChar char="•"/>
            </a:pPr>
            <a:r>
              <a:rPr lang="en-US" sz="62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hempergés,</a:t>
            </a:r>
          </a:p>
          <a:p>
            <a:pPr marL="1341309" lvl="1" indent="-670655" algn="l">
              <a:lnSpc>
                <a:spcPts val="8697"/>
              </a:lnSpc>
              <a:buFont typeface="Arial"/>
              <a:buChar char="•"/>
            </a:pPr>
            <a:r>
              <a:rPr lang="en-US" sz="62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felkelés,</a:t>
            </a:r>
          </a:p>
          <a:p>
            <a:pPr marL="1341309" lvl="1" indent="-670655" algn="l">
              <a:lnSpc>
                <a:spcPts val="8697"/>
              </a:lnSpc>
              <a:buFont typeface="Arial"/>
              <a:buChar char="•"/>
            </a:pPr>
            <a:r>
              <a:rPr lang="en-US" sz="62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ágaskodás</a:t>
            </a:r>
          </a:p>
          <a:p>
            <a:pPr marL="1341309" lvl="1" indent="-670655" algn="l">
              <a:lnSpc>
                <a:spcPts val="8697"/>
              </a:lnSpc>
              <a:buFont typeface="Arial"/>
              <a:buChar char="•"/>
            </a:pPr>
            <a:r>
              <a:rPr lang="en-US" sz="62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rúgás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8420783"/>
            <a:ext cx="17862723" cy="158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5"/>
              </a:lnSpc>
              <a:spcBef>
                <a:spcPct val="0"/>
              </a:spcBef>
            </a:pPr>
            <a:r>
              <a:rPr lang="en-US" sz="455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Ebben az esetben a ló, „csak” a helyzetét változtatja meg, de alapvetően nem változtat helyet, nem megy arrébb.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3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3355" y="328386"/>
            <a:ext cx="20465027" cy="9681706"/>
          </a:xfrm>
          <a:custGeom>
            <a:avLst/>
            <a:gdLst/>
            <a:ahLst/>
            <a:cxnLst/>
            <a:rect l="l" t="t" r="r" b="b"/>
            <a:pathLst>
              <a:path w="20465027" h="9681706">
                <a:moveTo>
                  <a:pt x="0" y="0"/>
                </a:moveTo>
                <a:lnTo>
                  <a:pt x="20465028" y="0"/>
                </a:lnTo>
                <a:lnTo>
                  <a:pt x="20465028" y="9681706"/>
                </a:lnTo>
                <a:lnTo>
                  <a:pt x="0" y="96817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3842" b="-3753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932393"/>
            <a:ext cx="14712080" cy="668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40"/>
              </a:lnSpc>
              <a:spcBef>
                <a:spcPct val="0"/>
              </a:spcBef>
            </a:pP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Alap jármódok:</a:t>
            </a:r>
          </a:p>
          <a:p>
            <a:pPr algn="l">
              <a:lnSpc>
                <a:spcPts val="6640"/>
              </a:lnSpc>
              <a:spcBef>
                <a:spcPct val="0"/>
              </a:spcBef>
            </a:pPr>
            <a:r>
              <a:rPr lang="en-US" sz="4743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Lépés</a:t>
            </a:r>
          </a:p>
          <a:p>
            <a:pPr algn="l">
              <a:lnSpc>
                <a:spcPts val="6640"/>
              </a:lnSpc>
              <a:spcBef>
                <a:spcPct val="0"/>
              </a:spcBef>
            </a:pPr>
            <a:r>
              <a:rPr lang="en-US" sz="4743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Ügetés</a:t>
            </a:r>
          </a:p>
          <a:p>
            <a:pPr algn="l">
              <a:lnSpc>
                <a:spcPts val="6640"/>
              </a:lnSpc>
              <a:spcBef>
                <a:spcPct val="0"/>
              </a:spcBef>
            </a:pPr>
            <a:r>
              <a:rPr lang="en-US" sz="4743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Vágta</a:t>
            </a:r>
          </a:p>
          <a:p>
            <a:pPr algn="l">
              <a:lnSpc>
                <a:spcPts val="6640"/>
              </a:lnSpc>
              <a:spcBef>
                <a:spcPct val="0"/>
              </a:spcBef>
            </a:pP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Hivatalos jármód a </a:t>
            </a:r>
            <a:r>
              <a:rPr lang="en-US" sz="4743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poroszkálás</a:t>
            </a: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 is.</a:t>
            </a:r>
          </a:p>
          <a:p>
            <a:pPr algn="l">
              <a:lnSpc>
                <a:spcPts val="6640"/>
              </a:lnSpc>
              <a:spcBef>
                <a:spcPct val="0"/>
              </a:spcBef>
            </a:pP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Szabályos helyváltoztató mozgásforma:</a:t>
            </a:r>
          </a:p>
          <a:p>
            <a:pPr algn="l">
              <a:lnSpc>
                <a:spcPts val="6640"/>
              </a:lnSpc>
              <a:spcBef>
                <a:spcPct val="0"/>
              </a:spcBef>
            </a:pP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 </a:t>
            </a:r>
            <a:r>
              <a:rPr lang="en-US" sz="4743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1. ugrás, 2.úszás 3. hátralépés</a:t>
            </a:r>
          </a:p>
          <a:p>
            <a:pPr algn="l">
              <a:lnSpc>
                <a:spcPts val="6640"/>
              </a:lnSpc>
              <a:spcBef>
                <a:spcPct val="0"/>
              </a:spcBef>
            </a:pP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A </a:t>
            </a:r>
            <a:r>
              <a:rPr lang="en-US" sz="4743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bakolást nem</a:t>
            </a:r>
            <a:r>
              <a:rPr lang="en-US" sz="474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 nevezzük szabályosnak.</a:t>
            </a:r>
          </a:p>
        </p:txBody>
      </p:sp>
      <p:sp>
        <p:nvSpPr>
          <p:cNvPr id="5" name="Freeform 5"/>
          <p:cNvSpPr/>
          <p:nvPr/>
        </p:nvSpPr>
        <p:spPr>
          <a:xfrm>
            <a:off x="6279937" y="2585959"/>
            <a:ext cx="5728126" cy="3604435"/>
          </a:xfrm>
          <a:custGeom>
            <a:avLst/>
            <a:gdLst/>
            <a:ahLst/>
            <a:cxnLst/>
            <a:rect l="l" t="t" r="r" b="b"/>
            <a:pathLst>
              <a:path w="5728126" h="3604435">
                <a:moveTo>
                  <a:pt x="0" y="0"/>
                </a:moveTo>
                <a:lnTo>
                  <a:pt x="5728126" y="0"/>
                </a:lnTo>
                <a:lnTo>
                  <a:pt x="5728126" y="3604436"/>
                </a:lnTo>
                <a:lnTo>
                  <a:pt x="0" y="3604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80" t="-18319" r="-13441" b="-6572"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rcRect l="1499" t="26613" r="32799"/>
          <a:stretch>
            <a:fillRect/>
          </a:stretch>
        </p:blipFill>
        <p:spPr>
          <a:xfrm>
            <a:off x="12008063" y="2585959"/>
            <a:ext cx="5736794" cy="3604435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2970905" y="6320201"/>
            <a:ext cx="4773952" cy="3618028"/>
          </a:xfrm>
          <a:custGeom>
            <a:avLst/>
            <a:gdLst/>
            <a:ahLst/>
            <a:cxnLst/>
            <a:rect l="l" t="t" r="r" b="b"/>
            <a:pathLst>
              <a:path w="4773952" h="3618028">
                <a:moveTo>
                  <a:pt x="0" y="0"/>
                </a:moveTo>
                <a:lnTo>
                  <a:pt x="4773952" y="0"/>
                </a:lnTo>
                <a:lnTo>
                  <a:pt x="4773952" y="3618028"/>
                </a:lnTo>
                <a:lnTo>
                  <a:pt x="0" y="3618028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/>
            <a:stretch>
              <a:fillRect l="-54536" t="-35097" r="-33380" b="-5086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44013" y="8996619"/>
            <a:ext cx="726892" cy="523362"/>
          </a:xfrm>
          <a:custGeom>
            <a:avLst/>
            <a:gdLst/>
            <a:ahLst/>
            <a:cxnLst/>
            <a:rect l="l" t="t" r="r" b="b"/>
            <a:pathLst>
              <a:path w="726892" h="523362">
                <a:moveTo>
                  <a:pt x="0" y="0"/>
                </a:moveTo>
                <a:lnTo>
                  <a:pt x="726892" y="0"/>
                </a:lnTo>
                <a:lnTo>
                  <a:pt x="726892" y="523362"/>
                </a:lnTo>
                <a:lnTo>
                  <a:pt x="0" y="523362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428780" y="195036"/>
            <a:ext cx="6487120" cy="1209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70"/>
              </a:lnSpc>
              <a:spcBef>
                <a:spcPct val="0"/>
              </a:spcBef>
            </a:pPr>
            <a:r>
              <a:rPr lang="en-US" sz="712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Mozgás típusai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610401" y="1290486"/>
            <a:ext cx="12123877" cy="1051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7"/>
              </a:lnSpc>
              <a:spcBef>
                <a:spcPct val="0"/>
              </a:spcBef>
            </a:pPr>
            <a:r>
              <a:rPr lang="en-US" sz="6212" u="sng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Helyváltoztató mozgások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2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12997" y="635127"/>
            <a:ext cx="20024607" cy="9470749"/>
          </a:xfrm>
          <a:custGeom>
            <a:avLst/>
            <a:gdLst/>
            <a:ahLst/>
            <a:cxnLst/>
            <a:rect l="l" t="t" r="r" b="b"/>
            <a:pathLst>
              <a:path w="20024607" h="9470749">
                <a:moveTo>
                  <a:pt x="0" y="0"/>
                </a:moveTo>
                <a:lnTo>
                  <a:pt x="20024607" y="0"/>
                </a:lnTo>
                <a:lnTo>
                  <a:pt x="20024607" y="9470749"/>
                </a:lnTo>
                <a:lnTo>
                  <a:pt x="0" y="9470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1561" b="-3987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1387" y="2788795"/>
            <a:ext cx="16296968" cy="5793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1519" lvl="1" indent="-435760" algn="just">
              <a:lnSpc>
                <a:spcPts val="7750"/>
              </a:lnSpc>
              <a:buAutoNum type="arabicPeriod"/>
            </a:pPr>
            <a:r>
              <a:rPr lang="en-US" sz="403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Talajra helyezés</a:t>
            </a:r>
            <a:r>
              <a:rPr lang="en-US" sz="4036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 - különböző jármódok lábsorrendjét, e fázis alapján határozzuk meg.</a:t>
            </a:r>
          </a:p>
          <a:p>
            <a:pPr marL="871519" lvl="1" indent="-435760" algn="just">
              <a:lnSpc>
                <a:spcPts val="7750"/>
              </a:lnSpc>
              <a:buAutoNum type="arabicPeriod"/>
            </a:pPr>
            <a:r>
              <a:rPr lang="en-US" sz="403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Megterhelés</a:t>
            </a:r>
          </a:p>
          <a:p>
            <a:pPr marL="871519" lvl="1" indent="-435760" algn="just">
              <a:lnSpc>
                <a:spcPts val="7750"/>
              </a:lnSpc>
              <a:buAutoNum type="arabicPeriod"/>
            </a:pPr>
            <a:r>
              <a:rPr lang="en-US" sz="403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Súlyeltolás</a:t>
            </a:r>
          </a:p>
          <a:p>
            <a:pPr marL="871519" lvl="1" indent="-435760" algn="just">
              <a:lnSpc>
                <a:spcPts val="7750"/>
              </a:lnSpc>
              <a:buAutoNum type="arabicPeriod"/>
            </a:pPr>
            <a:r>
              <a:rPr lang="en-US" sz="403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Elemelés a talajról</a:t>
            </a:r>
          </a:p>
          <a:p>
            <a:pPr marL="871519" lvl="1" indent="-435760" algn="just">
              <a:lnSpc>
                <a:spcPts val="7750"/>
              </a:lnSpc>
              <a:buAutoNum type="arabicPeriod"/>
            </a:pPr>
            <a:r>
              <a:rPr lang="en-US" sz="403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Előrevitel a levegőben</a:t>
            </a:r>
          </a:p>
        </p:txBody>
      </p:sp>
      <p:sp>
        <p:nvSpPr>
          <p:cNvPr id="5" name="Freeform 5"/>
          <p:cNvSpPr/>
          <p:nvPr/>
        </p:nvSpPr>
        <p:spPr>
          <a:xfrm>
            <a:off x="7440553" y="3850183"/>
            <a:ext cx="4649078" cy="3082867"/>
          </a:xfrm>
          <a:custGeom>
            <a:avLst/>
            <a:gdLst/>
            <a:ahLst/>
            <a:cxnLst/>
            <a:rect l="l" t="t" r="r" b="b"/>
            <a:pathLst>
              <a:path w="4649078" h="3082867">
                <a:moveTo>
                  <a:pt x="0" y="0"/>
                </a:moveTo>
                <a:lnTo>
                  <a:pt x="4649078" y="0"/>
                </a:lnTo>
                <a:lnTo>
                  <a:pt x="4649078" y="3082868"/>
                </a:lnTo>
                <a:lnTo>
                  <a:pt x="0" y="3082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212" r="-19985" b="-1807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089631" y="3864440"/>
            <a:ext cx="4969330" cy="3054355"/>
          </a:xfrm>
          <a:custGeom>
            <a:avLst/>
            <a:gdLst/>
            <a:ahLst/>
            <a:cxnLst/>
            <a:rect l="l" t="t" r="r" b="b"/>
            <a:pathLst>
              <a:path w="4969330" h="3054355">
                <a:moveTo>
                  <a:pt x="0" y="0"/>
                </a:moveTo>
                <a:lnTo>
                  <a:pt x="4969330" y="0"/>
                </a:lnTo>
                <a:lnTo>
                  <a:pt x="4969330" y="3054354"/>
                </a:lnTo>
                <a:lnTo>
                  <a:pt x="0" y="3054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239" t="-14046" r="-40511" b="-2391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49233" y="6918794"/>
            <a:ext cx="5070659" cy="3010100"/>
          </a:xfrm>
          <a:custGeom>
            <a:avLst/>
            <a:gdLst/>
            <a:ahLst/>
            <a:cxnLst/>
            <a:rect l="l" t="t" r="r" b="b"/>
            <a:pathLst>
              <a:path w="5070659" h="3010100">
                <a:moveTo>
                  <a:pt x="0" y="0"/>
                </a:moveTo>
                <a:lnTo>
                  <a:pt x="5070659" y="0"/>
                </a:lnTo>
                <a:lnTo>
                  <a:pt x="5070659" y="3010101"/>
                </a:lnTo>
                <a:lnTo>
                  <a:pt x="0" y="30101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420" r="-12460" b="-1738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55155" y="715296"/>
            <a:ext cx="6381274" cy="1051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7"/>
              </a:lnSpc>
              <a:spcBef>
                <a:spcPct val="0"/>
              </a:spcBef>
            </a:pPr>
            <a:r>
              <a:rPr lang="en-US" sz="621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A mozgás fázisai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68310" y="1904924"/>
            <a:ext cx="12951380" cy="695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7"/>
              </a:lnSpc>
              <a:spcBef>
                <a:spcPct val="0"/>
              </a:spcBef>
            </a:pPr>
            <a:r>
              <a:rPr lang="en-US" sz="41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A mozgás fázisainak elemzésénél egy lábat vizsgálunk!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000">
              <a:srgbClr val="1EBDA5">
                <a:alpha val="100000"/>
              </a:srgbClr>
            </a:gs>
            <a:gs pos="50000">
              <a:srgbClr val="E26A00">
                <a:alpha val="100000"/>
              </a:srgbClr>
            </a:gs>
            <a:gs pos="85000">
              <a:srgbClr val="FFE046">
                <a:alpha val="100000"/>
              </a:srgbClr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1483" y="715772"/>
            <a:ext cx="18686219" cy="9209419"/>
          </a:xfrm>
          <a:custGeom>
            <a:avLst/>
            <a:gdLst/>
            <a:ahLst/>
            <a:cxnLst/>
            <a:rect l="l" t="t" r="r" b="b"/>
            <a:pathLst>
              <a:path w="18686219" h="9209419">
                <a:moveTo>
                  <a:pt x="0" y="0"/>
                </a:moveTo>
                <a:lnTo>
                  <a:pt x="18686219" y="0"/>
                </a:lnTo>
                <a:lnTo>
                  <a:pt x="18686219" y="9209419"/>
                </a:lnTo>
                <a:lnTo>
                  <a:pt x="0" y="9209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396" t="-84069" b="-3587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4833" y="578799"/>
            <a:ext cx="17709093" cy="8971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0"/>
              </a:lnSpc>
              <a:spcBef>
                <a:spcPct val="0"/>
              </a:spcBef>
            </a:pPr>
            <a:r>
              <a:rPr lang="en-US" sz="602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Lépés</a:t>
            </a:r>
          </a:p>
          <a:p>
            <a:pPr algn="ctr">
              <a:lnSpc>
                <a:spcPts val="1991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6918"/>
              </a:lnSpc>
              <a:spcBef>
                <a:spcPct val="0"/>
              </a:spcBef>
            </a:pPr>
            <a:r>
              <a:rPr lang="en-US" sz="3822" u="sng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A ló leggyakrabban használt természetes jármódja</a:t>
            </a:r>
          </a:p>
          <a:p>
            <a:pPr marL="825204" lvl="1" indent="-412602" algn="just">
              <a:lnSpc>
                <a:spcPts val="6918"/>
              </a:lnSpc>
              <a:buFont typeface="Arial"/>
              <a:buChar char="•"/>
            </a:pPr>
            <a:r>
              <a:rPr lang="en-US" sz="382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4 ütemű (négy patadobbanás/talajra helyezés hallható), </a:t>
            </a:r>
          </a:p>
          <a:p>
            <a:pPr marL="825204" lvl="1" indent="-412602" algn="just">
              <a:lnSpc>
                <a:spcPts val="6918"/>
              </a:lnSpc>
              <a:buFont typeface="Arial"/>
              <a:buChar char="•"/>
            </a:pPr>
            <a:r>
              <a:rPr lang="en-US" sz="382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nincs lebegő fázisa (amikor egy láb sem érinti a talajt), </a:t>
            </a:r>
          </a:p>
          <a:p>
            <a:pPr marL="825204" lvl="1" indent="-412602" algn="just">
              <a:lnSpc>
                <a:spcPts val="6918"/>
              </a:lnSpc>
              <a:buFont typeface="Arial"/>
              <a:buChar char="•"/>
            </a:pPr>
            <a:r>
              <a:rPr lang="en-US" sz="382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sebessége 6-8 km/h, </a:t>
            </a:r>
          </a:p>
          <a:p>
            <a:pPr marL="825204" lvl="1" indent="-412602" algn="just">
              <a:lnSpc>
                <a:spcPts val="6918"/>
              </a:lnSpc>
              <a:buFont typeface="Arial"/>
              <a:buChar char="•"/>
            </a:pPr>
            <a:r>
              <a:rPr lang="en-US" sz="382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lépéshossza 1,5-2,2 m, </a:t>
            </a:r>
          </a:p>
          <a:p>
            <a:pPr marL="825204" lvl="1" indent="-412602" algn="just">
              <a:lnSpc>
                <a:spcPts val="6918"/>
              </a:lnSpc>
              <a:buFont typeface="Arial"/>
              <a:buChar char="•"/>
            </a:pPr>
            <a:r>
              <a:rPr lang="en-US" sz="382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lábsorrendje: Bal hátsó – Bal első – Jobb hátsó – Jobb első, </a:t>
            </a:r>
          </a:p>
          <a:p>
            <a:pPr algn="just">
              <a:lnSpc>
                <a:spcPts val="6918"/>
              </a:lnSpc>
              <a:spcBef>
                <a:spcPct val="0"/>
              </a:spcBef>
            </a:pPr>
            <a:r>
              <a:rPr lang="en-US" sz="382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A jó lépés: tért nyerő, élénk, laza, rugalmas, egyenes vonalú, </a:t>
            </a:r>
          </a:p>
          <a:p>
            <a:pPr algn="just">
              <a:lnSpc>
                <a:spcPts val="6918"/>
              </a:lnSpc>
              <a:spcBef>
                <a:spcPct val="0"/>
              </a:spcBef>
            </a:pPr>
            <a:r>
              <a:rPr lang="en-US" sz="382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előre és felfelé irányul.</a:t>
            </a:r>
          </a:p>
          <a:p>
            <a:pPr algn="just">
              <a:lnSpc>
                <a:spcPts val="5832"/>
              </a:lnSpc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744833" y="8894450"/>
            <a:ext cx="15172968" cy="655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Típusai: szabad lépés,  közép lépés,  összeszedett lépés,  nyújtott lépés.</a:t>
            </a:r>
          </a:p>
        </p:txBody>
      </p:sp>
      <p:sp>
        <p:nvSpPr>
          <p:cNvPr id="5" name="Freeform 5">
            <a:hlinkClick r:id="rId3" tooltip="https://www.youtube.com/shorts/Xm-io6RNTtw"/>
          </p:cNvPr>
          <p:cNvSpPr/>
          <p:nvPr/>
        </p:nvSpPr>
        <p:spPr>
          <a:xfrm>
            <a:off x="13858016" y="3442858"/>
            <a:ext cx="3401284" cy="3401284"/>
          </a:xfrm>
          <a:custGeom>
            <a:avLst/>
            <a:gdLst/>
            <a:ahLst/>
            <a:cxnLst/>
            <a:rect l="l" t="t" r="r" b="b"/>
            <a:pathLst>
              <a:path w="3401284" h="3401284">
                <a:moveTo>
                  <a:pt x="0" y="0"/>
                </a:moveTo>
                <a:lnTo>
                  <a:pt x="3401284" y="0"/>
                </a:lnTo>
                <a:lnTo>
                  <a:pt x="3401284" y="3401284"/>
                </a:lnTo>
                <a:lnTo>
                  <a:pt x="0" y="34012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3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89978" y="189452"/>
            <a:ext cx="20356447" cy="9908095"/>
          </a:xfrm>
          <a:custGeom>
            <a:avLst/>
            <a:gdLst/>
            <a:ahLst/>
            <a:cxnLst/>
            <a:rect l="l" t="t" r="r" b="b"/>
            <a:pathLst>
              <a:path w="20356447" h="9908095">
                <a:moveTo>
                  <a:pt x="0" y="0"/>
                </a:moveTo>
                <a:lnTo>
                  <a:pt x="20356447" y="0"/>
                </a:lnTo>
                <a:lnTo>
                  <a:pt x="20356447" y="9908096"/>
                </a:lnTo>
                <a:lnTo>
                  <a:pt x="0" y="99080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6160" b="-39292"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1230.0000" end="789.2920"/>
                </p14:media>
              </p:ext>
            </p:extLst>
          </p:nvPr>
        </p:nvPicPr>
        <p:blipFill>
          <a:blip r:embed="rId7"/>
          <a:srcRect l="16890" t="5294" b="5294"/>
          <a:stretch>
            <a:fillRect/>
          </a:stretch>
        </p:blipFill>
        <p:spPr>
          <a:xfrm>
            <a:off x="10205751" y="331737"/>
            <a:ext cx="7293216" cy="441353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1538704" y="5463987"/>
            <a:ext cx="5526782" cy="4104030"/>
          </a:xfrm>
          <a:custGeom>
            <a:avLst/>
            <a:gdLst/>
            <a:ahLst/>
            <a:cxnLst/>
            <a:rect l="l" t="t" r="r" b="b"/>
            <a:pathLst>
              <a:path w="5526782" h="4104030">
                <a:moveTo>
                  <a:pt x="0" y="0"/>
                </a:moveTo>
                <a:lnTo>
                  <a:pt x="5526781" y="0"/>
                </a:lnTo>
                <a:lnTo>
                  <a:pt x="5526781" y="4104031"/>
                </a:lnTo>
                <a:lnTo>
                  <a:pt x="0" y="4104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191" t="-9759" r="-12362" b="-74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51718" y="84677"/>
            <a:ext cx="11672383" cy="954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8"/>
              </a:lnSpc>
              <a:spcBef>
                <a:spcPct val="0"/>
              </a:spcBef>
            </a:pPr>
            <a:r>
              <a:rPr lang="en-US" sz="5420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Ügetés </a:t>
            </a:r>
          </a:p>
          <a:p>
            <a:pPr marL="652171" lvl="1" indent="-326085" algn="just">
              <a:lnSpc>
                <a:spcPts val="5618"/>
              </a:lnSpc>
              <a:buFont typeface="Arial"/>
              <a:buChar char="•"/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2 ütemű jármód</a:t>
            </a:r>
          </a:p>
          <a:p>
            <a:pPr marL="652171" lvl="1" indent="-326085" algn="just">
              <a:lnSpc>
                <a:spcPts val="5618"/>
              </a:lnSpc>
              <a:buFont typeface="Arial"/>
              <a:buChar char="•"/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Van lebegő fázisa, </a:t>
            </a:r>
          </a:p>
          <a:p>
            <a:pPr marL="652171" lvl="1" indent="-326085" algn="just">
              <a:lnSpc>
                <a:spcPts val="5618"/>
              </a:lnSpc>
              <a:buFont typeface="Arial"/>
              <a:buChar char="•"/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Sebessége 10-17 km/h,</a:t>
            </a:r>
          </a:p>
          <a:p>
            <a:pPr marL="652171" lvl="1" indent="-326085" algn="just">
              <a:lnSpc>
                <a:spcPts val="5618"/>
              </a:lnSpc>
              <a:buFont typeface="Arial"/>
              <a:buChar char="•"/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Lépéshossza (0)2-3(6)m. </a:t>
            </a:r>
          </a:p>
          <a:p>
            <a:pPr algn="just">
              <a:lnSpc>
                <a:spcPts val="5618"/>
              </a:lnSpc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Lábsorrendje: Bal hátsó+Jobb első – Lebegés –</a:t>
            </a:r>
          </a:p>
          <a:p>
            <a:pPr algn="just">
              <a:lnSpc>
                <a:spcPts val="7340"/>
              </a:lnSpc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Jobb hátsó+Bal első (az átlós lábpárok vannak azonos fázisban)</a:t>
            </a:r>
          </a:p>
          <a:p>
            <a:pPr algn="just">
              <a:lnSpc>
                <a:spcPts val="5618"/>
              </a:lnSpc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Ebben a lábsorrendben történik az úszás és</a:t>
            </a:r>
          </a:p>
          <a:p>
            <a:pPr algn="just">
              <a:lnSpc>
                <a:spcPts val="5618"/>
              </a:lnSpc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 a hátraléptetés  (a lebegő fázis kimarad)</a:t>
            </a:r>
          </a:p>
          <a:p>
            <a:pPr algn="just">
              <a:lnSpc>
                <a:spcPts val="5618"/>
              </a:lnSpc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Minősége: rugalmas, tért nyerő, egyenes vonalú,</a:t>
            </a:r>
          </a:p>
          <a:p>
            <a:pPr algn="just">
              <a:lnSpc>
                <a:spcPts val="5618"/>
              </a:lnSpc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hátulról előre irányul.</a:t>
            </a:r>
          </a:p>
          <a:p>
            <a:pPr algn="just">
              <a:lnSpc>
                <a:spcPts val="5618"/>
              </a:lnSpc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Típusai: munka ügetés , közép ügetés, nyújtott ügetés, </a:t>
            </a:r>
          </a:p>
          <a:p>
            <a:pPr algn="just">
              <a:lnSpc>
                <a:spcPts val="5618"/>
              </a:lnSpc>
            </a:pPr>
            <a:r>
              <a:rPr lang="en-US" sz="302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összeszedett ügetés, piaffe, passage.</a:t>
            </a:r>
          </a:p>
        </p:txBody>
      </p:sp>
      <p:sp>
        <p:nvSpPr>
          <p:cNvPr id="7" name="Freeform 7"/>
          <p:cNvSpPr/>
          <p:nvPr/>
        </p:nvSpPr>
        <p:spPr>
          <a:xfrm>
            <a:off x="10205751" y="8421429"/>
            <a:ext cx="883080" cy="635817"/>
          </a:xfrm>
          <a:custGeom>
            <a:avLst/>
            <a:gdLst/>
            <a:ahLst/>
            <a:cxnLst/>
            <a:rect l="l" t="t" r="r" b="b"/>
            <a:pathLst>
              <a:path w="883080" h="635817">
                <a:moveTo>
                  <a:pt x="0" y="0"/>
                </a:moveTo>
                <a:lnTo>
                  <a:pt x="883080" y="0"/>
                </a:lnTo>
                <a:lnTo>
                  <a:pt x="883080" y="635817"/>
                </a:lnTo>
                <a:lnTo>
                  <a:pt x="0" y="635817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2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46629" y="311127"/>
            <a:ext cx="19732746" cy="9765712"/>
          </a:xfrm>
          <a:custGeom>
            <a:avLst/>
            <a:gdLst/>
            <a:ahLst/>
            <a:cxnLst/>
            <a:rect l="l" t="t" r="r" b="b"/>
            <a:pathLst>
              <a:path w="19732746" h="9765712">
                <a:moveTo>
                  <a:pt x="0" y="0"/>
                </a:moveTo>
                <a:lnTo>
                  <a:pt x="19732747" y="0"/>
                </a:lnTo>
                <a:lnTo>
                  <a:pt x="19732747" y="9765713"/>
                </a:lnTo>
                <a:lnTo>
                  <a:pt x="0" y="97657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6194" b="-2586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539005"/>
            <a:ext cx="9810302" cy="9943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7"/>
              </a:lnSpc>
              <a:spcBef>
                <a:spcPct val="0"/>
              </a:spcBef>
            </a:pPr>
            <a:r>
              <a:rPr lang="en-US" sz="621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Poroszkálás</a:t>
            </a:r>
          </a:p>
          <a:p>
            <a:pPr algn="ctr">
              <a:lnSpc>
                <a:spcPts val="6925"/>
              </a:lnSpc>
            </a:pPr>
            <a:r>
              <a:rPr lang="en-US" sz="39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Ez a jármód, csak bizonyos fajtájú lovakra jellemző, náluk elfogadott </a:t>
            </a:r>
          </a:p>
          <a:p>
            <a:pPr algn="ctr">
              <a:lnSpc>
                <a:spcPts val="6925"/>
              </a:lnSpc>
            </a:pPr>
            <a:r>
              <a:rPr lang="en-US" sz="39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egyébként mozgáshibának számít. </a:t>
            </a:r>
          </a:p>
          <a:p>
            <a:pPr algn="just">
              <a:lnSpc>
                <a:spcPts val="2677"/>
              </a:lnSpc>
            </a:pPr>
            <a:endParaRPr/>
          </a:p>
          <a:p>
            <a:pPr marL="844751" lvl="1" indent="-422376" algn="just">
              <a:lnSpc>
                <a:spcPts val="6925"/>
              </a:lnSpc>
              <a:buFont typeface="Arial"/>
              <a:buChar char="•"/>
            </a:pPr>
            <a:r>
              <a:rPr lang="en-US" sz="39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Két ütemű, egy kicsit gyorsabb az ügetésnél.</a:t>
            </a:r>
          </a:p>
          <a:p>
            <a:pPr marL="844751" lvl="1" indent="-422376" algn="just">
              <a:lnSpc>
                <a:spcPts val="6925"/>
              </a:lnSpc>
              <a:buFont typeface="Arial"/>
              <a:buChar char="•"/>
            </a:pPr>
            <a:r>
              <a:rPr lang="en-US" sz="39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Tanítható, a lábak összekötésével. </a:t>
            </a:r>
          </a:p>
          <a:p>
            <a:pPr marL="844751" lvl="1" indent="-422376" algn="just">
              <a:lnSpc>
                <a:spcPts val="6925"/>
              </a:lnSpc>
              <a:buFont typeface="Arial"/>
              <a:buChar char="•"/>
            </a:pPr>
            <a:r>
              <a:rPr lang="en-US" sz="39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Így közlekedik a teve, és a medve is. </a:t>
            </a:r>
          </a:p>
          <a:p>
            <a:pPr marL="844751" lvl="1" indent="-422376" algn="just">
              <a:lnSpc>
                <a:spcPts val="6925"/>
              </a:lnSpc>
              <a:buFont typeface="Arial"/>
              <a:buChar char="•"/>
            </a:pPr>
            <a:r>
              <a:rPr lang="en-US" sz="39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Lábsorrendje: Bal Hátsó + Bal Első – Lebegés – Jobb Hátsó+ Jobb Elsó </a:t>
            </a:r>
          </a:p>
          <a:p>
            <a:pPr algn="just">
              <a:lnSpc>
                <a:spcPts val="5057"/>
              </a:lnSpc>
              <a:spcBef>
                <a:spcPct val="0"/>
              </a:spcBef>
            </a:pPr>
            <a:endParaRPr/>
          </a:p>
        </p:txBody>
      </p:sp>
      <p:sp>
        <p:nvSpPr>
          <p:cNvPr id="5" name="Freeform 5"/>
          <p:cNvSpPr/>
          <p:nvPr/>
        </p:nvSpPr>
        <p:spPr>
          <a:xfrm rot="10737882">
            <a:off x="1039754" y="2879878"/>
            <a:ext cx="716496" cy="1230036"/>
          </a:xfrm>
          <a:custGeom>
            <a:avLst/>
            <a:gdLst/>
            <a:ahLst/>
            <a:cxnLst/>
            <a:rect l="l" t="t" r="r" b="b"/>
            <a:pathLst>
              <a:path w="716496" h="1230036">
                <a:moveTo>
                  <a:pt x="0" y="0"/>
                </a:moveTo>
                <a:lnTo>
                  <a:pt x="716496" y="0"/>
                </a:lnTo>
                <a:lnTo>
                  <a:pt x="716496" y="1230037"/>
                </a:lnTo>
                <a:lnTo>
                  <a:pt x="0" y="12300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839002" y="1037436"/>
            <a:ext cx="5513131" cy="3672139"/>
          </a:xfrm>
          <a:custGeom>
            <a:avLst/>
            <a:gdLst/>
            <a:ahLst/>
            <a:cxnLst/>
            <a:rect l="l" t="t" r="r" b="b"/>
            <a:pathLst>
              <a:path w="5513131" h="3672139">
                <a:moveTo>
                  <a:pt x="0" y="0"/>
                </a:moveTo>
                <a:lnTo>
                  <a:pt x="5513131" y="0"/>
                </a:lnTo>
                <a:lnTo>
                  <a:pt x="5513131" y="3672139"/>
                </a:lnTo>
                <a:lnTo>
                  <a:pt x="0" y="36721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49656" y="5717884"/>
            <a:ext cx="4114925" cy="3703432"/>
          </a:xfrm>
          <a:custGeom>
            <a:avLst/>
            <a:gdLst/>
            <a:ahLst/>
            <a:cxnLst/>
            <a:rect l="l" t="t" r="r" b="b"/>
            <a:pathLst>
              <a:path w="4114925" h="3703432">
                <a:moveTo>
                  <a:pt x="0" y="0"/>
                </a:moveTo>
                <a:lnTo>
                  <a:pt x="4114925" y="0"/>
                </a:lnTo>
                <a:lnTo>
                  <a:pt x="4114925" y="3703433"/>
                </a:lnTo>
                <a:lnTo>
                  <a:pt x="0" y="37034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3"/>
            <a:stretch>
              <a:fillRect t="-27788" r="-14868" b="-49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479691" y="260644"/>
            <a:ext cx="21166986" cy="9765712"/>
          </a:xfrm>
          <a:custGeom>
            <a:avLst/>
            <a:gdLst/>
            <a:ahLst/>
            <a:cxnLst/>
            <a:rect l="l" t="t" r="r" b="b"/>
            <a:pathLst>
              <a:path w="21166986" h="9765712">
                <a:moveTo>
                  <a:pt x="0" y="0"/>
                </a:moveTo>
                <a:lnTo>
                  <a:pt x="21166985" y="0"/>
                </a:lnTo>
                <a:lnTo>
                  <a:pt x="21166985" y="9765712"/>
                </a:lnTo>
                <a:lnTo>
                  <a:pt x="0" y="9765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5366" b="-3138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3980" y="2183275"/>
            <a:ext cx="9694195" cy="8151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7"/>
              </a:lnSpc>
            </a:pPr>
            <a:endParaRPr/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Három ütemű, van lebegő fázisa. </a:t>
            </a:r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Sebessége 30 – 60 km/h, </a:t>
            </a:r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lépéshossza 3-6 m.</a:t>
            </a:r>
          </a:p>
          <a:p>
            <a:pPr marL="903312" lvl="1" indent="-451656" algn="just">
              <a:lnSpc>
                <a:spcPts val="5857"/>
              </a:lnSpc>
              <a:buFont typeface="Arial"/>
              <a:buChar char="•"/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Lábsorrendje:</a:t>
            </a:r>
          </a:p>
          <a:p>
            <a:pPr algn="just">
              <a:lnSpc>
                <a:spcPts val="5857"/>
              </a:lnSpc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1. Külső hátsó </a:t>
            </a:r>
          </a:p>
          <a:p>
            <a:pPr algn="just">
              <a:lnSpc>
                <a:spcPts val="5857"/>
              </a:lnSpc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2. Belső hátsó + Külső első</a:t>
            </a:r>
          </a:p>
          <a:p>
            <a:pPr algn="just">
              <a:lnSpc>
                <a:spcPts val="5857"/>
              </a:lnSpc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3. Belső első </a:t>
            </a:r>
          </a:p>
          <a:p>
            <a:pPr algn="just">
              <a:lnSpc>
                <a:spcPts val="5857"/>
              </a:lnSpc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4. Lebegés</a:t>
            </a:r>
          </a:p>
          <a:p>
            <a:pPr algn="just">
              <a:lnSpc>
                <a:spcPts val="5857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5857"/>
              </a:lnSpc>
              <a:spcBef>
                <a:spcPct val="0"/>
              </a:spcBef>
            </a:pPr>
            <a:r>
              <a:rPr lang="en-US" sz="4183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[</a:t>
            </a:r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16920.0000" end="18815.4550"/>
                </p14:media>
              </p:ext>
            </p:extLst>
          </p:nvPr>
        </p:nvPicPr>
        <p:blipFill>
          <a:blip r:embed="rId7"/>
          <a:srcRect r="3343"/>
          <a:stretch>
            <a:fillRect/>
          </a:stretch>
        </p:blipFill>
        <p:spPr>
          <a:xfrm>
            <a:off x="10449402" y="3170525"/>
            <a:ext cx="7234848" cy="421037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2642" y="488000"/>
            <a:ext cx="17602320" cy="196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97"/>
              </a:lnSpc>
              <a:spcBef>
                <a:spcPct val="0"/>
              </a:spcBef>
            </a:pPr>
            <a:r>
              <a:rPr lang="en-US" sz="5712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Vágta</a:t>
            </a:r>
          </a:p>
          <a:p>
            <a:pPr algn="ctr">
              <a:lnSpc>
                <a:spcPts val="2397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337"/>
              </a:lnSpc>
              <a:spcBef>
                <a:spcPct val="0"/>
              </a:spcBef>
            </a:pPr>
            <a:r>
              <a:rPr lang="en-US" sz="38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A lovak leggyorsabb természetes jármódja, energiatakarékosabb, mint az ügetés.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07416" y="9172575"/>
            <a:ext cx="13592770" cy="73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7"/>
              </a:lnSpc>
              <a:spcBef>
                <a:spcPct val="0"/>
              </a:spcBef>
            </a:pPr>
            <a:r>
              <a:rPr lang="en-US" sz="4312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Minőségi jellemzői: könnyed, kerek, tért nyerő, rugalmas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999">
            <a:off x="-105712" y="-190369"/>
            <a:ext cx="18499424" cy="10667739"/>
          </a:xfrm>
          <a:custGeom>
            <a:avLst/>
            <a:gdLst/>
            <a:ahLst/>
            <a:cxnLst/>
            <a:rect l="l" t="t" r="r" b="b"/>
            <a:pathLst>
              <a:path w="18499424" h="10667739">
                <a:moveTo>
                  <a:pt x="0" y="382995"/>
                </a:moveTo>
                <a:lnTo>
                  <a:pt x="18283989" y="0"/>
                </a:lnTo>
                <a:lnTo>
                  <a:pt x="18499424" y="10284743"/>
                </a:lnTo>
                <a:lnTo>
                  <a:pt x="215435" y="10667738"/>
                </a:lnTo>
                <a:lnTo>
                  <a:pt x="0" y="382995"/>
                </a:lnTo>
                <a:close/>
              </a:path>
            </a:pathLst>
          </a:custGeom>
          <a:blipFill>
            <a:blip r:embed="rId2"/>
            <a:stretch>
              <a:fillRect t="-27788" r="-14868" b="-4967"/>
            </a:stretch>
          </a:blipFill>
        </p:spPr>
      </p:sp>
      <p:sp>
        <p:nvSpPr>
          <p:cNvPr id="3" name="Freeform 3">
            <a:hlinkClick r:id="rId3" tooltip="https://lovakert-elunk4.webnode.hu/a-lo-jarmodjai/"/>
          </p:cNvPr>
          <p:cNvSpPr/>
          <p:nvPr/>
        </p:nvSpPr>
        <p:spPr>
          <a:xfrm>
            <a:off x="1028700" y="772234"/>
            <a:ext cx="16695177" cy="8486066"/>
          </a:xfrm>
          <a:custGeom>
            <a:avLst/>
            <a:gdLst/>
            <a:ahLst/>
            <a:cxnLst/>
            <a:rect l="l" t="t" r="r" b="b"/>
            <a:pathLst>
              <a:path w="16695177" h="8486066">
                <a:moveTo>
                  <a:pt x="0" y="0"/>
                </a:moveTo>
                <a:lnTo>
                  <a:pt x="16695177" y="0"/>
                </a:lnTo>
                <a:lnTo>
                  <a:pt x="16695177" y="8486066"/>
                </a:lnTo>
                <a:lnTo>
                  <a:pt x="0" y="84860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01" t="-95819" r="-9408" b="-400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58440" y="2473614"/>
            <a:ext cx="16253202" cy="69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791" lvl="1" indent="-431895" algn="l">
              <a:lnSpc>
                <a:spcPts val="5601"/>
              </a:lnSpc>
              <a:buFont typeface="Arial"/>
              <a:buChar char="•"/>
            </a:pPr>
            <a:r>
              <a:rPr lang="en-US" sz="4000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Pusztai Zsófia- Mesterlovász jegyzet - Nemzeti Agrár Kamara, 2019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657934"/>
            <a:ext cx="5492159" cy="93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27"/>
              </a:lnSpc>
            </a:pPr>
            <a:r>
              <a:rPr lang="en-US" sz="5376" b="1">
                <a:solidFill>
                  <a:srgbClr val="7E3B2D"/>
                </a:solidFill>
                <a:latin typeface="RoxboroughCF Bold"/>
                <a:ea typeface="RoxboroughCF Bold"/>
                <a:cs typeface="RoxboroughCF Bold"/>
                <a:sym typeface="RoxboroughCF Bold"/>
              </a:rPr>
              <a:t>Források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996790" y="5641867"/>
            <a:ext cx="10606209" cy="1243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4"/>
              </a:lnSpc>
            </a:pPr>
            <a:r>
              <a:rPr lang="en-US" sz="3645" b="1">
                <a:solidFill>
                  <a:srgbClr val="7E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Készítette: </a:t>
            </a:r>
          </a:p>
          <a:p>
            <a:pPr algn="ctr">
              <a:lnSpc>
                <a:spcPts val="4824"/>
              </a:lnSpc>
            </a:pPr>
            <a:r>
              <a:rPr lang="en-US" sz="3445" b="1">
                <a:solidFill>
                  <a:srgbClr val="7E3B2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György Tímea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8440" y="3895540"/>
            <a:ext cx="15577580" cy="68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88" lvl="1" indent="-431794" algn="just">
              <a:lnSpc>
                <a:spcPts val="5599"/>
              </a:lnSpc>
              <a:buFont typeface="Arial"/>
              <a:buChar char="•"/>
            </a:pPr>
            <a:r>
              <a:rPr lang="en-US" sz="3999">
                <a:solidFill>
                  <a:srgbClr val="7E3B2D"/>
                </a:solidFill>
                <a:latin typeface="RoxboroughCF"/>
                <a:ea typeface="RoxboroughCF"/>
                <a:cs typeface="RoxboroughCF"/>
                <a:sym typeface="RoxboroughCF"/>
              </a:rPr>
              <a:t>Fotó: Saját, https://lovakert-elunk4.webnode.hu/a-lo-jarmodjai/</a:t>
            </a:r>
          </a:p>
        </p:txBody>
      </p:sp>
      <p:sp>
        <p:nvSpPr>
          <p:cNvPr id="8" name="Freeform 8"/>
          <p:cNvSpPr/>
          <p:nvPr/>
        </p:nvSpPr>
        <p:spPr>
          <a:xfrm>
            <a:off x="7558407" y="6977616"/>
            <a:ext cx="5869588" cy="1181255"/>
          </a:xfrm>
          <a:custGeom>
            <a:avLst/>
            <a:gdLst/>
            <a:ahLst/>
            <a:cxnLst/>
            <a:rect l="l" t="t" r="r" b="b"/>
            <a:pathLst>
              <a:path w="5869588" h="1181255">
                <a:moveTo>
                  <a:pt x="0" y="0"/>
                </a:moveTo>
                <a:lnTo>
                  <a:pt x="5869589" y="0"/>
                </a:lnTo>
                <a:lnTo>
                  <a:pt x="5869589" y="1181254"/>
                </a:lnTo>
                <a:lnTo>
                  <a:pt x="0" y="11812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86440" y="7066929"/>
            <a:ext cx="5059561" cy="880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1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7" tooltip="https://wordwall.net/hu/resource/104916057"/>
              </a:rPr>
              <a:t>Ellenőrző feladat</a:t>
            </a:r>
          </a:p>
        </p:txBody>
      </p:sp>
      <p:sp>
        <p:nvSpPr>
          <p:cNvPr id="10" name="Freeform 10"/>
          <p:cNvSpPr/>
          <p:nvPr/>
        </p:nvSpPr>
        <p:spPr>
          <a:xfrm rot="10528872">
            <a:off x="13323291" y="4669179"/>
            <a:ext cx="2275154" cy="3193198"/>
          </a:xfrm>
          <a:custGeom>
            <a:avLst/>
            <a:gdLst/>
            <a:ahLst/>
            <a:cxnLst/>
            <a:rect l="l" t="t" r="r" b="b"/>
            <a:pathLst>
              <a:path w="2275154" h="3193198">
                <a:moveTo>
                  <a:pt x="0" y="0"/>
                </a:moveTo>
                <a:lnTo>
                  <a:pt x="2275154" y="0"/>
                </a:lnTo>
                <a:lnTo>
                  <a:pt x="2275154" y="3193198"/>
                </a:lnTo>
                <a:lnTo>
                  <a:pt x="0" y="3193198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418</Words>
  <Application>Microsoft Office PowerPoint</Application>
  <PresentationFormat>Custom</PresentationFormat>
  <Paragraphs>79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RoxboroughCF</vt:lpstr>
      <vt:lpstr>RoxboroughCF Bold</vt:lpstr>
      <vt:lpstr>Calibri</vt:lpstr>
      <vt:lpstr>Open Sans Bold</vt:lpstr>
      <vt:lpstr>Open Sans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ló mozgása</dc:title>
  <dc:creator>User</dc:creator>
  <cp:lastModifiedBy>User</cp:lastModifiedBy>
  <cp:revision>1</cp:revision>
  <dcterms:created xsi:type="dcterms:W3CDTF">2006-08-16T00:00:00Z</dcterms:created>
  <dcterms:modified xsi:type="dcterms:W3CDTF">2026-01-31T12:56:36Z</dcterms:modified>
  <dc:identifier>DAG9P7mv0cg</dc:identifier>
</cp:coreProperties>
</file>