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ig Shoulders Display Bold" charset="-18"/>
      <p:regular r:id="rId16"/>
    </p:embeddedFont>
    <p:embeddedFont>
      <p:font typeface="Big Shoulders Display" charset="-18"/>
      <p:regular r:id="rId17"/>
    </p:embeddedFont>
    <p:embeddedFont>
      <p:font typeface="Open Sans 1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Open Sans 1 Bold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9651684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9648930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10663160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954" b="-495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02548" y="2410978"/>
            <a:ext cx="15065494" cy="4520508"/>
            <a:chOff x="0" y="0"/>
            <a:chExt cx="20087326" cy="60273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087326" cy="6027345"/>
            </a:xfrm>
            <a:custGeom>
              <a:avLst/>
              <a:gdLst/>
              <a:ahLst/>
              <a:cxnLst/>
              <a:rect l="l" t="t" r="r" b="b"/>
              <a:pathLst>
                <a:path w="20087326" h="6027345">
                  <a:moveTo>
                    <a:pt x="0" y="0"/>
                  </a:moveTo>
                  <a:lnTo>
                    <a:pt x="20087326" y="0"/>
                  </a:lnTo>
                  <a:lnTo>
                    <a:pt x="20087326" y="6027345"/>
                  </a:lnTo>
                  <a:lnTo>
                    <a:pt x="0" y="6027345"/>
                  </a:lnTo>
                  <a:close/>
                </a:path>
              </a:pathLst>
            </a:custGeom>
          </p:spPr>
        </p:sp>
        <p:sp>
          <p:nvSpPr>
            <p:cNvPr id="5" name="TextBox 5"/>
            <p:cNvSpPr txBox="1"/>
            <p:nvPr/>
          </p:nvSpPr>
          <p:spPr>
            <a:xfrm>
              <a:off x="0" y="152400"/>
              <a:ext cx="20087326" cy="58749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7500" b="1" spc="314">
                  <a:solidFill>
                    <a:srgbClr val="FFFFFF"/>
                  </a:solidFill>
                  <a:latin typeface="Big Shoulders Display Bold"/>
                  <a:ea typeface="Big Shoulders Display Bold"/>
                  <a:cs typeface="Big Shoulders Display Bold"/>
                  <a:sym typeface="Big Shoulders Display Bold"/>
                </a:rPr>
                <a:t>A LÓ EMÉSZTŐKÉSZÜLÉKÉNEK FELÉPÍTÉSE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39136" y="866551"/>
            <a:ext cx="5381186" cy="115654"/>
            <a:chOff x="0" y="0"/>
            <a:chExt cx="16545473" cy="355600"/>
          </a:xfrm>
        </p:grpSpPr>
        <p:sp>
          <p:nvSpPr>
            <p:cNvPr id="7" name="Freeform 7"/>
            <p:cNvSpPr/>
            <p:nvPr/>
          </p:nvSpPr>
          <p:spPr>
            <a:xfrm>
              <a:off x="92710" y="34947"/>
              <a:ext cx="16413392" cy="277644"/>
            </a:xfrm>
            <a:custGeom>
              <a:avLst/>
              <a:gdLst/>
              <a:ahLst/>
              <a:cxnLst/>
              <a:rect l="l" t="t" r="r" b="b"/>
              <a:pathLst>
                <a:path w="16413392" h="277644">
                  <a:moveTo>
                    <a:pt x="16010803" y="19663"/>
                  </a:moveTo>
                  <a:cubicBezTo>
                    <a:pt x="15963812" y="23473"/>
                    <a:pt x="15902853" y="32363"/>
                    <a:pt x="15859673" y="23473"/>
                  </a:cubicBezTo>
                  <a:cubicBezTo>
                    <a:pt x="15678062" y="28553"/>
                    <a:pt x="15496453" y="-13357"/>
                    <a:pt x="15311033" y="4423"/>
                  </a:cubicBezTo>
                  <a:cubicBezTo>
                    <a:pt x="15321193" y="10773"/>
                    <a:pt x="15311033" y="20933"/>
                    <a:pt x="15300873" y="24743"/>
                  </a:cubicBezTo>
                  <a:lnTo>
                    <a:pt x="15298333" y="18393"/>
                  </a:lnTo>
                  <a:lnTo>
                    <a:pt x="15284362" y="31093"/>
                  </a:lnTo>
                  <a:cubicBezTo>
                    <a:pt x="15270393" y="32363"/>
                    <a:pt x="15276743" y="15853"/>
                    <a:pt x="15288173" y="13313"/>
                  </a:cubicBezTo>
                  <a:cubicBezTo>
                    <a:pt x="15214512" y="13313"/>
                    <a:pt x="15148473" y="19663"/>
                    <a:pt x="15076083" y="15853"/>
                  </a:cubicBezTo>
                  <a:cubicBezTo>
                    <a:pt x="15071003" y="36173"/>
                    <a:pt x="15039253" y="17123"/>
                    <a:pt x="15036712" y="37443"/>
                  </a:cubicBezTo>
                  <a:cubicBezTo>
                    <a:pt x="15032903" y="33633"/>
                    <a:pt x="15036712" y="32363"/>
                    <a:pt x="15037983" y="28553"/>
                  </a:cubicBezTo>
                  <a:cubicBezTo>
                    <a:pt x="15024012" y="31093"/>
                    <a:pt x="15013853" y="33633"/>
                    <a:pt x="15004962" y="34903"/>
                  </a:cubicBezTo>
                  <a:cubicBezTo>
                    <a:pt x="14914458" y="37443"/>
                    <a:pt x="14866543" y="32363"/>
                    <a:pt x="14728123" y="14583"/>
                  </a:cubicBezTo>
                  <a:cubicBezTo>
                    <a:pt x="13913570" y="-1927"/>
                    <a:pt x="13130963" y="12043"/>
                    <a:pt x="12332383" y="5693"/>
                  </a:cubicBezTo>
                  <a:cubicBezTo>
                    <a:pt x="11523155" y="9503"/>
                    <a:pt x="10724575" y="27283"/>
                    <a:pt x="9894052" y="32363"/>
                  </a:cubicBezTo>
                  <a:cubicBezTo>
                    <a:pt x="9766279" y="64113"/>
                    <a:pt x="9590592" y="48873"/>
                    <a:pt x="9441523" y="76813"/>
                  </a:cubicBezTo>
                  <a:lnTo>
                    <a:pt x="9452171" y="66653"/>
                  </a:lnTo>
                  <a:cubicBezTo>
                    <a:pt x="9324399" y="80623"/>
                    <a:pt x="9292455" y="64113"/>
                    <a:pt x="9127415" y="52683"/>
                  </a:cubicBezTo>
                  <a:cubicBezTo>
                    <a:pt x="9127415" y="64113"/>
                    <a:pt x="9063530" y="55223"/>
                    <a:pt x="9090149" y="74273"/>
                  </a:cubicBezTo>
                  <a:cubicBezTo>
                    <a:pt x="9031586" y="89513"/>
                    <a:pt x="8988995" y="47603"/>
                    <a:pt x="8909136" y="56493"/>
                  </a:cubicBezTo>
                  <a:cubicBezTo>
                    <a:pt x="8903814" y="50143"/>
                    <a:pt x="8909136" y="67923"/>
                    <a:pt x="8893166" y="61573"/>
                  </a:cubicBezTo>
                  <a:cubicBezTo>
                    <a:pt x="8685535" y="84433"/>
                    <a:pt x="8935756" y="51413"/>
                    <a:pt x="8664240" y="33633"/>
                  </a:cubicBezTo>
                  <a:cubicBezTo>
                    <a:pt x="8291569" y="39983"/>
                    <a:pt x="7913574" y="59033"/>
                    <a:pt x="7556875" y="47603"/>
                  </a:cubicBezTo>
                  <a:cubicBezTo>
                    <a:pt x="7578171" y="46333"/>
                    <a:pt x="7588818" y="61573"/>
                    <a:pt x="7551551" y="61573"/>
                  </a:cubicBezTo>
                  <a:cubicBezTo>
                    <a:pt x="7514285" y="31093"/>
                    <a:pt x="7429102" y="69193"/>
                    <a:pt x="7365216" y="57763"/>
                  </a:cubicBezTo>
                  <a:cubicBezTo>
                    <a:pt x="7370539" y="51413"/>
                    <a:pt x="7402483" y="50143"/>
                    <a:pt x="7418455" y="46333"/>
                  </a:cubicBezTo>
                  <a:cubicBezTo>
                    <a:pt x="7258739" y="33633"/>
                    <a:pt x="7120318" y="52683"/>
                    <a:pt x="6971250" y="39983"/>
                  </a:cubicBezTo>
                  <a:cubicBezTo>
                    <a:pt x="6827505" y="52683"/>
                    <a:pt x="6651819" y="26013"/>
                    <a:pt x="6555989" y="41253"/>
                  </a:cubicBezTo>
                  <a:cubicBezTo>
                    <a:pt x="6577284" y="29823"/>
                    <a:pt x="6492101" y="32363"/>
                    <a:pt x="6460159" y="26013"/>
                  </a:cubicBezTo>
                  <a:cubicBezTo>
                    <a:pt x="6353681" y="61573"/>
                    <a:pt x="6172670" y="13313"/>
                    <a:pt x="6044897" y="37443"/>
                  </a:cubicBezTo>
                  <a:lnTo>
                    <a:pt x="6050221" y="31093"/>
                  </a:lnTo>
                  <a:cubicBezTo>
                    <a:pt x="5650931" y="33633"/>
                    <a:pt x="5219698" y="26013"/>
                    <a:pt x="4809761" y="42523"/>
                  </a:cubicBezTo>
                  <a:cubicBezTo>
                    <a:pt x="4575510" y="46333"/>
                    <a:pt x="4314641" y="14583"/>
                    <a:pt x="4059095" y="29823"/>
                  </a:cubicBezTo>
                  <a:cubicBezTo>
                    <a:pt x="4011181" y="34903"/>
                    <a:pt x="4048447" y="42523"/>
                    <a:pt x="4011181" y="45063"/>
                  </a:cubicBezTo>
                  <a:cubicBezTo>
                    <a:pt x="3947294" y="43793"/>
                    <a:pt x="4011181" y="33633"/>
                    <a:pt x="3984561" y="29823"/>
                  </a:cubicBezTo>
                  <a:cubicBezTo>
                    <a:pt x="3856789" y="43793"/>
                    <a:pt x="3691749" y="27283"/>
                    <a:pt x="3532033" y="27283"/>
                  </a:cubicBezTo>
                  <a:cubicBezTo>
                    <a:pt x="3510737" y="32363"/>
                    <a:pt x="3468146" y="34903"/>
                    <a:pt x="3484118" y="42523"/>
                  </a:cubicBezTo>
                  <a:cubicBezTo>
                    <a:pt x="3308430" y="18393"/>
                    <a:pt x="3068856" y="51413"/>
                    <a:pt x="2887845" y="32363"/>
                  </a:cubicBezTo>
                  <a:cubicBezTo>
                    <a:pt x="2951731" y="62843"/>
                    <a:pt x="2781367" y="48873"/>
                    <a:pt x="2717481" y="56493"/>
                  </a:cubicBezTo>
                  <a:cubicBezTo>
                    <a:pt x="2680214" y="55223"/>
                    <a:pt x="2680214" y="47603"/>
                    <a:pt x="2690862" y="41253"/>
                  </a:cubicBezTo>
                  <a:cubicBezTo>
                    <a:pt x="2557765" y="45063"/>
                    <a:pt x="2488555" y="46333"/>
                    <a:pt x="2323515" y="37443"/>
                  </a:cubicBezTo>
                  <a:cubicBezTo>
                    <a:pt x="2248981" y="41253"/>
                    <a:pt x="2227685" y="57763"/>
                    <a:pt x="2137180" y="52683"/>
                  </a:cubicBezTo>
                  <a:cubicBezTo>
                    <a:pt x="2083941" y="31093"/>
                    <a:pt x="1950845" y="51413"/>
                    <a:pt x="1865662" y="43793"/>
                  </a:cubicBezTo>
                  <a:cubicBezTo>
                    <a:pt x="1886958" y="61573"/>
                    <a:pt x="1775157" y="76813"/>
                    <a:pt x="1689975" y="69193"/>
                  </a:cubicBezTo>
                  <a:lnTo>
                    <a:pt x="1716594" y="43793"/>
                  </a:lnTo>
                  <a:cubicBezTo>
                    <a:pt x="1684651" y="45063"/>
                    <a:pt x="1652708" y="46333"/>
                    <a:pt x="1615441" y="47603"/>
                  </a:cubicBezTo>
                  <a:cubicBezTo>
                    <a:pt x="1550670" y="53953"/>
                    <a:pt x="1468120" y="34903"/>
                    <a:pt x="1399540" y="62843"/>
                  </a:cubicBezTo>
                  <a:lnTo>
                    <a:pt x="1393190" y="51413"/>
                  </a:lnTo>
                  <a:cubicBezTo>
                    <a:pt x="1313180" y="69193"/>
                    <a:pt x="1234440" y="50143"/>
                    <a:pt x="1156970" y="79353"/>
                  </a:cubicBezTo>
                  <a:cubicBezTo>
                    <a:pt x="1136650" y="71733"/>
                    <a:pt x="1102360" y="66653"/>
                    <a:pt x="1082040" y="66653"/>
                  </a:cubicBezTo>
                  <a:cubicBezTo>
                    <a:pt x="1054100" y="79353"/>
                    <a:pt x="1043940" y="78083"/>
                    <a:pt x="1024890" y="98403"/>
                  </a:cubicBezTo>
                  <a:cubicBezTo>
                    <a:pt x="1014730" y="99673"/>
                    <a:pt x="1008380" y="88243"/>
                    <a:pt x="1003300" y="81893"/>
                  </a:cubicBezTo>
                  <a:cubicBezTo>
                    <a:pt x="967740" y="78083"/>
                    <a:pt x="934720" y="56493"/>
                    <a:pt x="905510" y="80623"/>
                  </a:cubicBezTo>
                  <a:lnTo>
                    <a:pt x="904240" y="67923"/>
                  </a:lnTo>
                  <a:cubicBezTo>
                    <a:pt x="876300" y="80623"/>
                    <a:pt x="835660" y="97133"/>
                    <a:pt x="803910" y="81893"/>
                  </a:cubicBezTo>
                  <a:cubicBezTo>
                    <a:pt x="795020" y="93323"/>
                    <a:pt x="763270" y="98403"/>
                    <a:pt x="777240" y="112373"/>
                  </a:cubicBezTo>
                  <a:cubicBezTo>
                    <a:pt x="764540" y="114913"/>
                    <a:pt x="769620" y="90783"/>
                    <a:pt x="756920" y="104753"/>
                  </a:cubicBezTo>
                  <a:lnTo>
                    <a:pt x="768350" y="85703"/>
                  </a:lnTo>
                  <a:cubicBezTo>
                    <a:pt x="697230" y="80623"/>
                    <a:pt x="637540" y="90783"/>
                    <a:pt x="568960" y="100943"/>
                  </a:cubicBezTo>
                  <a:cubicBezTo>
                    <a:pt x="551180" y="79353"/>
                    <a:pt x="505460" y="104753"/>
                    <a:pt x="466090" y="92053"/>
                  </a:cubicBezTo>
                  <a:cubicBezTo>
                    <a:pt x="443230" y="104753"/>
                    <a:pt x="403860" y="86973"/>
                    <a:pt x="386080" y="114913"/>
                  </a:cubicBezTo>
                  <a:lnTo>
                    <a:pt x="384810" y="102213"/>
                  </a:lnTo>
                  <a:cubicBezTo>
                    <a:pt x="354330" y="100943"/>
                    <a:pt x="313690" y="100943"/>
                    <a:pt x="273050" y="94593"/>
                  </a:cubicBezTo>
                  <a:cubicBezTo>
                    <a:pt x="250190" y="90783"/>
                    <a:pt x="250190" y="109833"/>
                    <a:pt x="231140" y="116183"/>
                  </a:cubicBezTo>
                  <a:lnTo>
                    <a:pt x="229870" y="103483"/>
                  </a:lnTo>
                  <a:cubicBezTo>
                    <a:pt x="209550" y="111103"/>
                    <a:pt x="204470" y="131423"/>
                    <a:pt x="196850" y="144123"/>
                  </a:cubicBezTo>
                  <a:cubicBezTo>
                    <a:pt x="181610" y="135233"/>
                    <a:pt x="179070" y="144123"/>
                    <a:pt x="163830" y="135233"/>
                  </a:cubicBezTo>
                  <a:cubicBezTo>
                    <a:pt x="179070" y="127613"/>
                    <a:pt x="191770" y="113643"/>
                    <a:pt x="201930" y="97133"/>
                  </a:cubicBezTo>
                  <a:cubicBezTo>
                    <a:pt x="177800" y="92053"/>
                    <a:pt x="152400" y="123803"/>
                    <a:pt x="137160" y="104753"/>
                  </a:cubicBezTo>
                  <a:cubicBezTo>
                    <a:pt x="116840" y="99673"/>
                    <a:pt x="101600" y="104753"/>
                    <a:pt x="99060" y="119993"/>
                  </a:cubicBezTo>
                  <a:lnTo>
                    <a:pt x="99060" y="122533"/>
                  </a:lnTo>
                  <a:lnTo>
                    <a:pt x="99060" y="119993"/>
                  </a:lnTo>
                  <a:cubicBezTo>
                    <a:pt x="97790" y="114913"/>
                    <a:pt x="86360" y="111103"/>
                    <a:pt x="96520" y="104753"/>
                  </a:cubicBezTo>
                  <a:cubicBezTo>
                    <a:pt x="81280" y="104753"/>
                    <a:pt x="71120" y="106023"/>
                    <a:pt x="62230" y="113643"/>
                  </a:cubicBezTo>
                  <a:cubicBezTo>
                    <a:pt x="64770" y="113643"/>
                    <a:pt x="69850" y="116183"/>
                    <a:pt x="72390" y="114913"/>
                  </a:cubicBezTo>
                  <a:cubicBezTo>
                    <a:pt x="64770" y="127613"/>
                    <a:pt x="49530" y="127613"/>
                    <a:pt x="53340" y="146663"/>
                  </a:cubicBezTo>
                  <a:cubicBezTo>
                    <a:pt x="60960" y="141583"/>
                    <a:pt x="62230" y="139043"/>
                    <a:pt x="71120" y="140313"/>
                  </a:cubicBezTo>
                  <a:cubicBezTo>
                    <a:pt x="67310" y="154283"/>
                    <a:pt x="40640" y="158093"/>
                    <a:pt x="34290" y="145393"/>
                  </a:cubicBezTo>
                  <a:cubicBezTo>
                    <a:pt x="26670" y="131423"/>
                    <a:pt x="52070" y="122533"/>
                    <a:pt x="39370" y="114913"/>
                  </a:cubicBezTo>
                  <a:lnTo>
                    <a:pt x="0" y="145393"/>
                  </a:lnTo>
                  <a:cubicBezTo>
                    <a:pt x="8890" y="141583"/>
                    <a:pt x="19050" y="149203"/>
                    <a:pt x="15240" y="160633"/>
                  </a:cubicBezTo>
                  <a:lnTo>
                    <a:pt x="31750" y="151743"/>
                  </a:lnTo>
                  <a:lnTo>
                    <a:pt x="30480" y="165713"/>
                  </a:lnTo>
                  <a:cubicBezTo>
                    <a:pt x="58420" y="160633"/>
                    <a:pt x="78740" y="174603"/>
                    <a:pt x="107950" y="163173"/>
                  </a:cubicBezTo>
                  <a:lnTo>
                    <a:pt x="96520" y="149203"/>
                  </a:lnTo>
                  <a:cubicBezTo>
                    <a:pt x="113030" y="147933"/>
                    <a:pt x="130810" y="128883"/>
                    <a:pt x="147320" y="145393"/>
                  </a:cubicBezTo>
                  <a:cubicBezTo>
                    <a:pt x="139700" y="150473"/>
                    <a:pt x="144780" y="158093"/>
                    <a:pt x="144780" y="165713"/>
                  </a:cubicBezTo>
                  <a:cubicBezTo>
                    <a:pt x="148590" y="163173"/>
                    <a:pt x="153670" y="158093"/>
                    <a:pt x="157480" y="159363"/>
                  </a:cubicBezTo>
                  <a:lnTo>
                    <a:pt x="149860" y="183493"/>
                  </a:lnTo>
                  <a:cubicBezTo>
                    <a:pt x="157480" y="151743"/>
                    <a:pt x="196850" y="172063"/>
                    <a:pt x="204470" y="166983"/>
                  </a:cubicBezTo>
                  <a:lnTo>
                    <a:pt x="201930" y="172063"/>
                  </a:lnTo>
                  <a:cubicBezTo>
                    <a:pt x="227330" y="182223"/>
                    <a:pt x="196850" y="158093"/>
                    <a:pt x="214630" y="158093"/>
                  </a:cubicBezTo>
                  <a:cubicBezTo>
                    <a:pt x="229870" y="161903"/>
                    <a:pt x="219710" y="184763"/>
                    <a:pt x="233680" y="194923"/>
                  </a:cubicBezTo>
                  <a:cubicBezTo>
                    <a:pt x="259080" y="193653"/>
                    <a:pt x="303530" y="175873"/>
                    <a:pt x="332740" y="194923"/>
                  </a:cubicBezTo>
                  <a:cubicBezTo>
                    <a:pt x="355600" y="191113"/>
                    <a:pt x="381000" y="182223"/>
                    <a:pt x="402590" y="170793"/>
                  </a:cubicBezTo>
                  <a:cubicBezTo>
                    <a:pt x="422910" y="170793"/>
                    <a:pt x="401320" y="196193"/>
                    <a:pt x="422910" y="184763"/>
                  </a:cubicBezTo>
                  <a:cubicBezTo>
                    <a:pt x="420370" y="193653"/>
                    <a:pt x="424180" y="202543"/>
                    <a:pt x="425450" y="210163"/>
                  </a:cubicBezTo>
                  <a:cubicBezTo>
                    <a:pt x="427990" y="201273"/>
                    <a:pt x="463550" y="211433"/>
                    <a:pt x="447040" y="189843"/>
                  </a:cubicBezTo>
                  <a:cubicBezTo>
                    <a:pt x="477520" y="194923"/>
                    <a:pt x="510540" y="196193"/>
                    <a:pt x="542290" y="192383"/>
                  </a:cubicBezTo>
                  <a:cubicBezTo>
                    <a:pt x="532130" y="193653"/>
                    <a:pt x="529590" y="208893"/>
                    <a:pt x="538480" y="216513"/>
                  </a:cubicBezTo>
                  <a:cubicBezTo>
                    <a:pt x="553720" y="201273"/>
                    <a:pt x="579120" y="192383"/>
                    <a:pt x="605790" y="197463"/>
                  </a:cubicBezTo>
                  <a:cubicBezTo>
                    <a:pt x="605790" y="180953"/>
                    <a:pt x="596900" y="182223"/>
                    <a:pt x="599440" y="165713"/>
                  </a:cubicBezTo>
                  <a:cubicBezTo>
                    <a:pt x="603250" y="163173"/>
                    <a:pt x="609600" y="155553"/>
                    <a:pt x="615950" y="156823"/>
                  </a:cubicBezTo>
                  <a:cubicBezTo>
                    <a:pt x="619760" y="173333"/>
                    <a:pt x="618490" y="198733"/>
                    <a:pt x="642620" y="198733"/>
                  </a:cubicBezTo>
                  <a:cubicBezTo>
                    <a:pt x="636270" y="224133"/>
                    <a:pt x="601980" y="194923"/>
                    <a:pt x="613410" y="221593"/>
                  </a:cubicBezTo>
                  <a:cubicBezTo>
                    <a:pt x="603250" y="241913"/>
                    <a:pt x="560070" y="243183"/>
                    <a:pt x="549910" y="230483"/>
                  </a:cubicBezTo>
                  <a:cubicBezTo>
                    <a:pt x="528320" y="252073"/>
                    <a:pt x="566420" y="233023"/>
                    <a:pt x="562610" y="254613"/>
                  </a:cubicBezTo>
                  <a:cubicBezTo>
                    <a:pt x="581660" y="253343"/>
                    <a:pt x="590550" y="241913"/>
                    <a:pt x="619760" y="238103"/>
                  </a:cubicBezTo>
                  <a:cubicBezTo>
                    <a:pt x="619760" y="226673"/>
                    <a:pt x="609600" y="225403"/>
                    <a:pt x="623570" y="216513"/>
                  </a:cubicBezTo>
                  <a:cubicBezTo>
                    <a:pt x="650240" y="193653"/>
                    <a:pt x="656590" y="233023"/>
                    <a:pt x="662940" y="234293"/>
                  </a:cubicBezTo>
                  <a:cubicBezTo>
                    <a:pt x="659130" y="236833"/>
                    <a:pt x="654050" y="238103"/>
                    <a:pt x="650240" y="240643"/>
                  </a:cubicBezTo>
                  <a:cubicBezTo>
                    <a:pt x="668020" y="248263"/>
                    <a:pt x="674370" y="233023"/>
                    <a:pt x="692150" y="234293"/>
                  </a:cubicBezTo>
                  <a:cubicBezTo>
                    <a:pt x="697230" y="263503"/>
                    <a:pt x="662940" y="238103"/>
                    <a:pt x="655320" y="255883"/>
                  </a:cubicBezTo>
                  <a:lnTo>
                    <a:pt x="669290" y="277473"/>
                  </a:lnTo>
                  <a:cubicBezTo>
                    <a:pt x="697230" y="280013"/>
                    <a:pt x="676910" y="253343"/>
                    <a:pt x="706120" y="260963"/>
                  </a:cubicBezTo>
                  <a:lnTo>
                    <a:pt x="702310" y="271123"/>
                  </a:lnTo>
                  <a:lnTo>
                    <a:pt x="720090" y="264773"/>
                  </a:lnTo>
                  <a:cubicBezTo>
                    <a:pt x="720090" y="253343"/>
                    <a:pt x="716280" y="236833"/>
                    <a:pt x="701040" y="239373"/>
                  </a:cubicBezTo>
                  <a:cubicBezTo>
                    <a:pt x="711200" y="211433"/>
                    <a:pt x="715010" y="235563"/>
                    <a:pt x="740410" y="229213"/>
                  </a:cubicBezTo>
                  <a:cubicBezTo>
                    <a:pt x="748030" y="212703"/>
                    <a:pt x="730250" y="230483"/>
                    <a:pt x="728980" y="215243"/>
                  </a:cubicBezTo>
                  <a:cubicBezTo>
                    <a:pt x="726440" y="200003"/>
                    <a:pt x="744220" y="200003"/>
                    <a:pt x="755650" y="197463"/>
                  </a:cubicBezTo>
                  <a:cubicBezTo>
                    <a:pt x="775970" y="197463"/>
                    <a:pt x="765810" y="215243"/>
                    <a:pt x="774700" y="225403"/>
                  </a:cubicBezTo>
                  <a:cubicBezTo>
                    <a:pt x="770890" y="227943"/>
                    <a:pt x="754380" y="230483"/>
                    <a:pt x="756920" y="221593"/>
                  </a:cubicBezTo>
                  <a:cubicBezTo>
                    <a:pt x="731520" y="238103"/>
                    <a:pt x="768350" y="254613"/>
                    <a:pt x="750570" y="267313"/>
                  </a:cubicBezTo>
                  <a:cubicBezTo>
                    <a:pt x="769620" y="276203"/>
                    <a:pt x="769620" y="258423"/>
                    <a:pt x="778510" y="252073"/>
                  </a:cubicBezTo>
                  <a:cubicBezTo>
                    <a:pt x="773430" y="249533"/>
                    <a:pt x="782320" y="235563"/>
                    <a:pt x="777240" y="230483"/>
                  </a:cubicBezTo>
                  <a:cubicBezTo>
                    <a:pt x="810260" y="186033"/>
                    <a:pt x="798830" y="262233"/>
                    <a:pt x="830580" y="254613"/>
                  </a:cubicBezTo>
                  <a:cubicBezTo>
                    <a:pt x="824230" y="226673"/>
                    <a:pt x="873760" y="215243"/>
                    <a:pt x="849630" y="184763"/>
                  </a:cubicBezTo>
                  <a:cubicBezTo>
                    <a:pt x="857250" y="179683"/>
                    <a:pt x="867410" y="173333"/>
                    <a:pt x="875030" y="175873"/>
                  </a:cubicBezTo>
                  <a:cubicBezTo>
                    <a:pt x="866140" y="194923"/>
                    <a:pt x="889000" y="191113"/>
                    <a:pt x="873760" y="208893"/>
                  </a:cubicBezTo>
                  <a:lnTo>
                    <a:pt x="885190" y="208893"/>
                  </a:lnTo>
                  <a:lnTo>
                    <a:pt x="867410" y="231753"/>
                  </a:lnTo>
                  <a:cubicBezTo>
                    <a:pt x="880110" y="244453"/>
                    <a:pt x="901700" y="258423"/>
                    <a:pt x="909320" y="267313"/>
                  </a:cubicBezTo>
                  <a:cubicBezTo>
                    <a:pt x="925830" y="258423"/>
                    <a:pt x="904240" y="249533"/>
                    <a:pt x="923290" y="244453"/>
                  </a:cubicBezTo>
                  <a:cubicBezTo>
                    <a:pt x="916940" y="254613"/>
                    <a:pt x="928370" y="262233"/>
                    <a:pt x="937260" y="262233"/>
                  </a:cubicBezTo>
                  <a:cubicBezTo>
                    <a:pt x="919480" y="254613"/>
                    <a:pt x="937260" y="235563"/>
                    <a:pt x="947420" y="230483"/>
                  </a:cubicBezTo>
                  <a:cubicBezTo>
                    <a:pt x="965200" y="230483"/>
                    <a:pt x="979170" y="248263"/>
                    <a:pt x="976630" y="252073"/>
                  </a:cubicBezTo>
                  <a:lnTo>
                    <a:pt x="962660" y="266043"/>
                  </a:lnTo>
                  <a:cubicBezTo>
                    <a:pt x="971550" y="258423"/>
                    <a:pt x="966470" y="276203"/>
                    <a:pt x="977900" y="269853"/>
                  </a:cubicBezTo>
                  <a:cubicBezTo>
                    <a:pt x="981710" y="259693"/>
                    <a:pt x="989330" y="243183"/>
                    <a:pt x="994410" y="229213"/>
                  </a:cubicBezTo>
                  <a:cubicBezTo>
                    <a:pt x="1005840" y="224133"/>
                    <a:pt x="1013460" y="238103"/>
                    <a:pt x="1017270" y="235563"/>
                  </a:cubicBezTo>
                  <a:lnTo>
                    <a:pt x="999490" y="246993"/>
                  </a:lnTo>
                  <a:cubicBezTo>
                    <a:pt x="1022350" y="243183"/>
                    <a:pt x="1004570" y="276203"/>
                    <a:pt x="1027430" y="268583"/>
                  </a:cubicBezTo>
                  <a:lnTo>
                    <a:pt x="1033780" y="253343"/>
                  </a:lnTo>
                  <a:cubicBezTo>
                    <a:pt x="1038860" y="255883"/>
                    <a:pt x="1040130" y="262233"/>
                    <a:pt x="1036320" y="268583"/>
                  </a:cubicBezTo>
                  <a:cubicBezTo>
                    <a:pt x="1040130" y="258423"/>
                    <a:pt x="1052830" y="259693"/>
                    <a:pt x="1059180" y="255883"/>
                  </a:cubicBezTo>
                  <a:lnTo>
                    <a:pt x="1060450" y="266043"/>
                  </a:lnTo>
                  <a:cubicBezTo>
                    <a:pt x="1070610" y="259693"/>
                    <a:pt x="1083310" y="238103"/>
                    <a:pt x="1094740" y="257153"/>
                  </a:cubicBezTo>
                  <a:cubicBezTo>
                    <a:pt x="1085850" y="233023"/>
                    <a:pt x="1083310" y="257153"/>
                    <a:pt x="1065530" y="245723"/>
                  </a:cubicBezTo>
                  <a:cubicBezTo>
                    <a:pt x="1055370" y="227943"/>
                    <a:pt x="1082040" y="229213"/>
                    <a:pt x="1085850" y="226673"/>
                  </a:cubicBezTo>
                  <a:cubicBezTo>
                    <a:pt x="1084580" y="252073"/>
                    <a:pt x="1111250" y="229213"/>
                    <a:pt x="1122680" y="229213"/>
                  </a:cubicBezTo>
                  <a:cubicBezTo>
                    <a:pt x="1129030" y="238103"/>
                    <a:pt x="1135380" y="241913"/>
                    <a:pt x="1140460" y="248263"/>
                  </a:cubicBezTo>
                  <a:lnTo>
                    <a:pt x="1145540" y="231753"/>
                  </a:lnTo>
                  <a:cubicBezTo>
                    <a:pt x="1150620" y="264773"/>
                    <a:pt x="1169670" y="224133"/>
                    <a:pt x="1182370" y="234293"/>
                  </a:cubicBezTo>
                  <a:cubicBezTo>
                    <a:pt x="1176020" y="244453"/>
                    <a:pt x="1176020" y="257153"/>
                    <a:pt x="1186180" y="262233"/>
                  </a:cubicBezTo>
                  <a:cubicBezTo>
                    <a:pt x="1173480" y="238103"/>
                    <a:pt x="1206500" y="231753"/>
                    <a:pt x="1202690" y="215243"/>
                  </a:cubicBezTo>
                  <a:cubicBezTo>
                    <a:pt x="1226820" y="224133"/>
                    <a:pt x="1197610" y="245723"/>
                    <a:pt x="1203960" y="263503"/>
                  </a:cubicBezTo>
                  <a:cubicBezTo>
                    <a:pt x="1215390" y="244453"/>
                    <a:pt x="1230630" y="276203"/>
                    <a:pt x="1238250" y="252073"/>
                  </a:cubicBezTo>
                  <a:cubicBezTo>
                    <a:pt x="1220470" y="244453"/>
                    <a:pt x="1240790" y="236833"/>
                    <a:pt x="1244600" y="225403"/>
                  </a:cubicBezTo>
                  <a:cubicBezTo>
                    <a:pt x="1266190" y="226673"/>
                    <a:pt x="1240790" y="235563"/>
                    <a:pt x="1256030" y="244453"/>
                  </a:cubicBezTo>
                  <a:cubicBezTo>
                    <a:pt x="1264920" y="240643"/>
                    <a:pt x="1277620" y="222863"/>
                    <a:pt x="1262380" y="215243"/>
                  </a:cubicBezTo>
                  <a:cubicBezTo>
                    <a:pt x="1275080" y="220323"/>
                    <a:pt x="1289050" y="197463"/>
                    <a:pt x="1304290" y="212703"/>
                  </a:cubicBezTo>
                  <a:cubicBezTo>
                    <a:pt x="1310640" y="227943"/>
                    <a:pt x="1277620" y="219053"/>
                    <a:pt x="1285240" y="230483"/>
                  </a:cubicBezTo>
                  <a:cubicBezTo>
                    <a:pt x="1315720" y="231753"/>
                    <a:pt x="1300480" y="193653"/>
                    <a:pt x="1328420" y="188573"/>
                  </a:cubicBezTo>
                  <a:cubicBezTo>
                    <a:pt x="1315720" y="180953"/>
                    <a:pt x="1328420" y="153013"/>
                    <a:pt x="1341120" y="144123"/>
                  </a:cubicBezTo>
                  <a:cubicBezTo>
                    <a:pt x="1372870" y="150473"/>
                    <a:pt x="1327150" y="153013"/>
                    <a:pt x="1339850" y="172063"/>
                  </a:cubicBezTo>
                  <a:lnTo>
                    <a:pt x="1352550" y="169523"/>
                  </a:lnTo>
                  <a:cubicBezTo>
                    <a:pt x="1370330" y="196193"/>
                    <a:pt x="1315720" y="212703"/>
                    <a:pt x="1332230" y="234293"/>
                  </a:cubicBezTo>
                  <a:lnTo>
                    <a:pt x="1346200" y="225403"/>
                  </a:lnTo>
                  <a:cubicBezTo>
                    <a:pt x="1343660" y="233023"/>
                    <a:pt x="1338580" y="246993"/>
                    <a:pt x="1344930" y="253343"/>
                  </a:cubicBezTo>
                  <a:cubicBezTo>
                    <a:pt x="1348740" y="234293"/>
                    <a:pt x="1376680" y="248263"/>
                    <a:pt x="1379220" y="244453"/>
                  </a:cubicBezTo>
                  <a:cubicBezTo>
                    <a:pt x="1381760" y="229213"/>
                    <a:pt x="1367790" y="249533"/>
                    <a:pt x="1370330" y="236833"/>
                  </a:cubicBezTo>
                  <a:cubicBezTo>
                    <a:pt x="1384300" y="233023"/>
                    <a:pt x="1390650" y="206353"/>
                    <a:pt x="1413510" y="216513"/>
                  </a:cubicBezTo>
                  <a:cubicBezTo>
                    <a:pt x="1400810" y="227943"/>
                    <a:pt x="1418590" y="238103"/>
                    <a:pt x="1413510" y="246993"/>
                  </a:cubicBezTo>
                  <a:cubicBezTo>
                    <a:pt x="1424940" y="253343"/>
                    <a:pt x="1417320" y="227943"/>
                    <a:pt x="1432560" y="236833"/>
                  </a:cubicBezTo>
                  <a:lnTo>
                    <a:pt x="1431290" y="245723"/>
                  </a:lnTo>
                  <a:cubicBezTo>
                    <a:pt x="1487170" y="248263"/>
                    <a:pt x="1557020" y="246993"/>
                    <a:pt x="1606550" y="211433"/>
                  </a:cubicBezTo>
                  <a:cubicBezTo>
                    <a:pt x="1607820" y="210163"/>
                    <a:pt x="1609090" y="208893"/>
                    <a:pt x="1610360" y="208893"/>
                  </a:cubicBezTo>
                  <a:cubicBezTo>
                    <a:pt x="1631412" y="224133"/>
                    <a:pt x="1711270" y="225403"/>
                    <a:pt x="1833719" y="236833"/>
                  </a:cubicBezTo>
                  <a:cubicBezTo>
                    <a:pt x="1780480" y="231753"/>
                    <a:pt x="1833719" y="220323"/>
                    <a:pt x="1860338" y="219053"/>
                  </a:cubicBezTo>
                  <a:lnTo>
                    <a:pt x="1918900" y="236833"/>
                  </a:lnTo>
                  <a:cubicBezTo>
                    <a:pt x="1988111" y="246993"/>
                    <a:pt x="2083940" y="230483"/>
                    <a:pt x="2147826" y="220323"/>
                  </a:cubicBezTo>
                  <a:cubicBezTo>
                    <a:pt x="2158474" y="224133"/>
                    <a:pt x="2163798" y="229213"/>
                    <a:pt x="2163798" y="233023"/>
                  </a:cubicBezTo>
                  <a:cubicBezTo>
                    <a:pt x="2227685" y="244453"/>
                    <a:pt x="2227685" y="222863"/>
                    <a:pt x="2254304" y="219053"/>
                  </a:cubicBezTo>
                  <a:lnTo>
                    <a:pt x="2296895" y="231753"/>
                  </a:lnTo>
                  <a:lnTo>
                    <a:pt x="2307543" y="219053"/>
                  </a:lnTo>
                  <a:cubicBezTo>
                    <a:pt x="2371429" y="211433"/>
                    <a:pt x="2456611" y="215243"/>
                    <a:pt x="2445963" y="235563"/>
                  </a:cubicBezTo>
                  <a:cubicBezTo>
                    <a:pt x="2472583" y="231753"/>
                    <a:pt x="2493878" y="227943"/>
                    <a:pt x="2461934" y="221593"/>
                  </a:cubicBezTo>
                  <a:cubicBezTo>
                    <a:pt x="2525821" y="233023"/>
                    <a:pt x="2696185" y="233023"/>
                    <a:pt x="2807986" y="226673"/>
                  </a:cubicBezTo>
                  <a:cubicBezTo>
                    <a:pt x="2754747" y="221593"/>
                    <a:pt x="2760071" y="215243"/>
                    <a:pt x="2754747" y="202543"/>
                  </a:cubicBezTo>
                  <a:cubicBezTo>
                    <a:pt x="2813310" y="180953"/>
                    <a:pt x="2818634" y="206353"/>
                    <a:pt x="2866549" y="193653"/>
                  </a:cubicBezTo>
                  <a:cubicBezTo>
                    <a:pt x="2866549" y="201273"/>
                    <a:pt x="2919787" y="210163"/>
                    <a:pt x="2866549" y="215243"/>
                  </a:cubicBezTo>
                  <a:cubicBezTo>
                    <a:pt x="3015617" y="243183"/>
                    <a:pt x="3228571" y="220323"/>
                    <a:pt x="3420230" y="226673"/>
                  </a:cubicBezTo>
                  <a:cubicBezTo>
                    <a:pt x="3457498" y="222863"/>
                    <a:pt x="3446850" y="220323"/>
                    <a:pt x="3462821" y="213973"/>
                  </a:cubicBezTo>
                  <a:cubicBezTo>
                    <a:pt x="3585271" y="235563"/>
                    <a:pt x="3729014" y="212703"/>
                    <a:pt x="3856788" y="222863"/>
                  </a:cubicBezTo>
                  <a:cubicBezTo>
                    <a:pt x="3830168" y="213973"/>
                    <a:pt x="3867435" y="188573"/>
                    <a:pt x="3941969" y="187303"/>
                  </a:cubicBezTo>
                  <a:cubicBezTo>
                    <a:pt x="4021827" y="169523"/>
                    <a:pt x="3973913" y="212703"/>
                    <a:pt x="4043123" y="222863"/>
                  </a:cubicBezTo>
                  <a:cubicBezTo>
                    <a:pt x="4080390" y="213973"/>
                    <a:pt x="4144276" y="212703"/>
                    <a:pt x="4170896" y="213973"/>
                  </a:cubicBezTo>
                  <a:lnTo>
                    <a:pt x="4170896" y="216513"/>
                  </a:lnTo>
                  <a:cubicBezTo>
                    <a:pt x="4213487" y="206353"/>
                    <a:pt x="4282697" y="201273"/>
                    <a:pt x="4335936" y="210163"/>
                  </a:cubicBezTo>
                  <a:lnTo>
                    <a:pt x="4325287" y="211433"/>
                  </a:lnTo>
                  <a:cubicBezTo>
                    <a:pt x="4367879" y="212703"/>
                    <a:pt x="4415794" y="224133"/>
                    <a:pt x="4458384" y="222863"/>
                  </a:cubicBezTo>
                  <a:cubicBezTo>
                    <a:pt x="4479680" y="206353"/>
                    <a:pt x="4586158" y="216513"/>
                    <a:pt x="4612777" y="201273"/>
                  </a:cubicBezTo>
                  <a:cubicBezTo>
                    <a:pt x="4618100" y="202543"/>
                    <a:pt x="4612777" y="203813"/>
                    <a:pt x="4623424" y="207623"/>
                  </a:cubicBezTo>
                  <a:lnTo>
                    <a:pt x="4628748" y="193653"/>
                  </a:lnTo>
                  <a:lnTo>
                    <a:pt x="4713930" y="201273"/>
                  </a:lnTo>
                  <a:cubicBezTo>
                    <a:pt x="4692635" y="206353"/>
                    <a:pt x="4692635" y="212703"/>
                    <a:pt x="4666015" y="216513"/>
                  </a:cubicBezTo>
                  <a:cubicBezTo>
                    <a:pt x="4761845" y="226673"/>
                    <a:pt x="4697958" y="203813"/>
                    <a:pt x="4745873" y="196193"/>
                  </a:cubicBezTo>
                  <a:cubicBezTo>
                    <a:pt x="4809759" y="186033"/>
                    <a:pt x="4809759" y="200003"/>
                    <a:pt x="4836379" y="206353"/>
                  </a:cubicBezTo>
                  <a:cubicBezTo>
                    <a:pt x="4809759" y="213973"/>
                    <a:pt x="4788465" y="202543"/>
                    <a:pt x="4772493" y="205083"/>
                  </a:cubicBezTo>
                  <a:cubicBezTo>
                    <a:pt x="4735226" y="216513"/>
                    <a:pt x="4809759" y="210163"/>
                    <a:pt x="4815084" y="217783"/>
                  </a:cubicBezTo>
                  <a:cubicBezTo>
                    <a:pt x="4831055" y="217783"/>
                    <a:pt x="4836379" y="201273"/>
                    <a:pt x="4884293" y="203813"/>
                  </a:cubicBezTo>
                  <a:cubicBezTo>
                    <a:pt x="4926884" y="205083"/>
                    <a:pt x="5022714" y="201273"/>
                    <a:pt x="5012067" y="216513"/>
                  </a:cubicBezTo>
                  <a:cubicBezTo>
                    <a:pt x="5049333" y="208893"/>
                    <a:pt x="5086600" y="210163"/>
                    <a:pt x="5113220" y="202543"/>
                  </a:cubicBezTo>
                  <a:cubicBezTo>
                    <a:pt x="5081277" y="200003"/>
                    <a:pt x="5017390" y="196193"/>
                    <a:pt x="5012067" y="186033"/>
                  </a:cubicBezTo>
                  <a:cubicBezTo>
                    <a:pt x="5044009" y="183493"/>
                    <a:pt x="5102572" y="179683"/>
                    <a:pt x="5113220" y="186033"/>
                  </a:cubicBezTo>
                  <a:lnTo>
                    <a:pt x="5086600" y="189843"/>
                  </a:lnTo>
                  <a:cubicBezTo>
                    <a:pt x="5113220" y="186033"/>
                    <a:pt x="5198402" y="191113"/>
                    <a:pt x="5155811" y="175873"/>
                  </a:cubicBezTo>
                  <a:lnTo>
                    <a:pt x="5219697" y="196193"/>
                  </a:lnTo>
                  <a:cubicBezTo>
                    <a:pt x="5240993" y="184763"/>
                    <a:pt x="5304879" y="184763"/>
                    <a:pt x="5358118" y="182223"/>
                  </a:cubicBezTo>
                  <a:cubicBezTo>
                    <a:pt x="5358118" y="197463"/>
                    <a:pt x="5320851" y="215243"/>
                    <a:pt x="5416680" y="219053"/>
                  </a:cubicBezTo>
                  <a:lnTo>
                    <a:pt x="5501862" y="202543"/>
                  </a:lnTo>
                  <a:cubicBezTo>
                    <a:pt x="5544453" y="201273"/>
                    <a:pt x="5555101" y="205083"/>
                    <a:pt x="5549777" y="213973"/>
                  </a:cubicBezTo>
                  <a:cubicBezTo>
                    <a:pt x="5698845" y="222863"/>
                    <a:pt x="5704169" y="170793"/>
                    <a:pt x="5821294" y="184763"/>
                  </a:cubicBezTo>
                  <a:cubicBezTo>
                    <a:pt x="5773380" y="203813"/>
                    <a:pt x="5810646" y="205083"/>
                    <a:pt x="5863885" y="210163"/>
                  </a:cubicBezTo>
                  <a:cubicBezTo>
                    <a:pt x="5863885" y="207623"/>
                    <a:pt x="5869209" y="201273"/>
                    <a:pt x="5890505" y="200003"/>
                  </a:cubicBezTo>
                  <a:cubicBezTo>
                    <a:pt x="5874533" y="191113"/>
                    <a:pt x="5858561" y="212703"/>
                    <a:pt x="5815970" y="200003"/>
                  </a:cubicBezTo>
                  <a:cubicBezTo>
                    <a:pt x="5805322" y="188573"/>
                    <a:pt x="5863885" y="192383"/>
                    <a:pt x="5890505" y="188573"/>
                  </a:cubicBezTo>
                  <a:cubicBezTo>
                    <a:pt x="5996982" y="229213"/>
                    <a:pt x="6241879" y="198733"/>
                    <a:pt x="6412243" y="217783"/>
                  </a:cubicBezTo>
                  <a:cubicBezTo>
                    <a:pt x="6401595" y="194923"/>
                    <a:pt x="6486778" y="211433"/>
                    <a:pt x="6524044" y="202543"/>
                  </a:cubicBezTo>
                  <a:cubicBezTo>
                    <a:pt x="6513397" y="226673"/>
                    <a:pt x="6619874" y="198733"/>
                    <a:pt x="6667788" y="212703"/>
                  </a:cubicBezTo>
                  <a:lnTo>
                    <a:pt x="6646493" y="193653"/>
                  </a:lnTo>
                  <a:cubicBezTo>
                    <a:pt x="6752971" y="207623"/>
                    <a:pt x="6816857" y="158093"/>
                    <a:pt x="6880743" y="186033"/>
                  </a:cubicBezTo>
                  <a:cubicBezTo>
                    <a:pt x="6939306" y="193653"/>
                    <a:pt x="6859448" y="202543"/>
                    <a:pt x="6838153" y="206353"/>
                  </a:cubicBezTo>
                  <a:cubicBezTo>
                    <a:pt x="6918011" y="231753"/>
                    <a:pt x="7056431" y="186033"/>
                    <a:pt x="7120317" y="213973"/>
                  </a:cubicBezTo>
                  <a:cubicBezTo>
                    <a:pt x="7125641" y="205083"/>
                    <a:pt x="7104346" y="189843"/>
                    <a:pt x="7173556" y="180953"/>
                  </a:cubicBezTo>
                  <a:cubicBezTo>
                    <a:pt x="7232119" y="191113"/>
                    <a:pt x="7343920" y="203813"/>
                    <a:pt x="7333272" y="207623"/>
                  </a:cubicBezTo>
                  <a:cubicBezTo>
                    <a:pt x="7381187" y="202543"/>
                    <a:pt x="7391835" y="196193"/>
                    <a:pt x="7445073" y="203813"/>
                  </a:cubicBezTo>
                  <a:cubicBezTo>
                    <a:pt x="7439749" y="210163"/>
                    <a:pt x="7418454" y="210163"/>
                    <a:pt x="7402482" y="213973"/>
                  </a:cubicBezTo>
                  <a:cubicBezTo>
                    <a:pt x="7482340" y="220323"/>
                    <a:pt x="7551551" y="210163"/>
                    <a:pt x="7620761" y="201273"/>
                  </a:cubicBezTo>
                  <a:cubicBezTo>
                    <a:pt x="7663352" y="219053"/>
                    <a:pt x="7807096" y="210163"/>
                    <a:pt x="7902926" y="220323"/>
                  </a:cubicBezTo>
                  <a:cubicBezTo>
                    <a:pt x="7956165" y="198733"/>
                    <a:pt x="8051994" y="229213"/>
                    <a:pt x="8062642" y="201273"/>
                  </a:cubicBezTo>
                  <a:cubicBezTo>
                    <a:pt x="8062642" y="203813"/>
                    <a:pt x="8073289" y="207623"/>
                    <a:pt x="8078613" y="210163"/>
                  </a:cubicBezTo>
                  <a:cubicBezTo>
                    <a:pt x="8115880" y="202543"/>
                    <a:pt x="8142500" y="183493"/>
                    <a:pt x="8185090" y="182223"/>
                  </a:cubicBezTo>
                  <a:lnTo>
                    <a:pt x="8169119" y="201273"/>
                  </a:lnTo>
                  <a:cubicBezTo>
                    <a:pt x="8158471" y="222863"/>
                    <a:pt x="8275596" y="208893"/>
                    <a:pt x="8302216" y="215243"/>
                  </a:cubicBezTo>
                  <a:cubicBezTo>
                    <a:pt x="8275596" y="202543"/>
                    <a:pt x="8355454" y="216513"/>
                    <a:pt x="8360779" y="203813"/>
                  </a:cubicBezTo>
                  <a:lnTo>
                    <a:pt x="8414017" y="197463"/>
                  </a:lnTo>
                  <a:cubicBezTo>
                    <a:pt x="8499198" y="192383"/>
                    <a:pt x="8424664" y="188573"/>
                    <a:pt x="8525817" y="186033"/>
                  </a:cubicBezTo>
                  <a:cubicBezTo>
                    <a:pt x="8584380" y="184763"/>
                    <a:pt x="8547114" y="207623"/>
                    <a:pt x="8525817" y="205083"/>
                  </a:cubicBezTo>
                  <a:cubicBezTo>
                    <a:pt x="8573733" y="215243"/>
                    <a:pt x="8626972" y="208893"/>
                    <a:pt x="8674887" y="205083"/>
                  </a:cubicBezTo>
                  <a:cubicBezTo>
                    <a:pt x="8653591" y="205083"/>
                    <a:pt x="8648267" y="203813"/>
                    <a:pt x="8669562" y="200003"/>
                  </a:cubicBezTo>
                  <a:cubicBezTo>
                    <a:pt x="8669562" y="202543"/>
                    <a:pt x="8674887" y="203813"/>
                    <a:pt x="8680210" y="205083"/>
                  </a:cubicBezTo>
                  <a:cubicBezTo>
                    <a:pt x="8701506" y="203813"/>
                    <a:pt x="8717477" y="202543"/>
                    <a:pt x="8738772" y="202543"/>
                  </a:cubicBezTo>
                  <a:lnTo>
                    <a:pt x="8738772" y="203813"/>
                  </a:lnTo>
                  <a:cubicBezTo>
                    <a:pt x="8765391" y="202543"/>
                    <a:pt x="8792010" y="201273"/>
                    <a:pt x="8813308" y="200003"/>
                  </a:cubicBezTo>
                  <a:cubicBezTo>
                    <a:pt x="8829278" y="198733"/>
                    <a:pt x="8839927" y="197463"/>
                    <a:pt x="8850574" y="197463"/>
                  </a:cubicBezTo>
                  <a:cubicBezTo>
                    <a:pt x="8882517" y="196193"/>
                    <a:pt x="8893166" y="196193"/>
                    <a:pt x="8861222" y="200003"/>
                  </a:cubicBezTo>
                  <a:cubicBezTo>
                    <a:pt x="8855897" y="198733"/>
                    <a:pt x="8855897" y="197463"/>
                    <a:pt x="8850574" y="197463"/>
                  </a:cubicBezTo>
                  <a:cubicBezTo>
                    <a:pt x="8839927" y="197463"/>
                    <a:pt x="8829278" y="198733"/>
                    <a:pt x="8813308" y="200003"/>
                  </a:cubicBezTo>
                  <a:cubicBezTo>
                    <a:pt x="8792010" y="202543"/>
                    <a:pt x="8770716" y="207623"/>
                    <a:pt x="8754745" y="208893"/>
                  </a:cubicBezTo>
                  <a:cubicBezTo>
                    <a:pt x="8770716" y="208893"/>
                    <a:pt x="8786688" y="210163"/>
                    <a:pt x="8797335" y="212703"/>
                  </a:cubicBezTo>
                  <a:lnTo>
                    <a:pt x="8781364" y="226673"/>
                  </a:lnTo>
                  <a:cubicBezTo>
                    <a:pt x="8818630" y="227943"/>
                    <a:pt x="8914460" y="211433"/>
                    <a:pt x="8914460" y="205083"/>
                  </a:cubicBezTo>
                  <a:cubicBezTo>
                    <a:pt x="9052881" y="217783"/>
                    <a:pt x="9287131" y="207623"/>
                    <a:pt x="9382960" y="198733"/>
                  </a:cubicBezTo>
                  <a:cubicBezTo>
                    <a:pt x="9388284" y="197463"/>
                    <a:pt x="9398932" y="196193"/>
                    <a:pt x="9409579" y="196193"/>
                  </a:cubicBezTo>
                  <a:cubicBezTo>
                    <a:pt x="9404255" y="197463"/>
                    <a:pt x="9393609" y="197463"/>
                    <a:pt x="9382960" y="198733"/>
                  </a:cubicBezTo>
                  <a:cubicBezTo>
                    <a:pt x="9366989" y="202543"/>
                    <a:pt x="9361665" y="206353"/>
                    <a:pt x="9382960" y="201273"/>
                  </a:cubicBezTo>
                  <a:cubicBezTo>
                    <a:pt x="9430875" y="198733"/>
                    <a:pt x="9484113" y="186033"/>
                    <a:pt x="9489438" y="194923"/>
                  </a:cubicBezTo>
                  <a:cubicBezTo>
                    <a:pt x="9537352" y="188573"/>
                    <a:pt x="9532029" y="205083"/>
                    <a:pt x="9606563" y="206353"/>
                  </a:cubicBezTo>
                  <a:cubicBezTo>
                    <a:pt x="9606563" y="208893"/>
                    <a:pt x="9611888" y="198733"/>
                    <a:pt x="9606563" y="194923"/>
                  </a:cubicBezTo>
                  <a:cubicBezTo>
                    <a:pt x="9601239" y="194923"/>
                    <a:pt x="9601239" y="193653"/>
                    <a:pt x="9595915" y="193653"/>
                  </a:cubicBezTo>
                  <a:cubicBezTo>
                    <a:pt x="9601239" y="193653"/>
                    <a:pt x="9606563" y="193653"/>
                    <a:pt x="9606563" y="194923"/>
                  </a:cubicBezTo>
                  <a:cubicBezTo>
                    <a:pt x="9729011" y="213973"/>
                    <a:pt x="9878081" y="180953"/>
                    <a:pt x="10021824" y="193653"/>
                  </a:cubicBezTo>
                  <a:lnTo>
                    <a:pt x="10027148" y="193653"/>
                  </a:lnTo>
                  <a:lnTo>
                    <a:pt x="10021824" y="193653"/>
                  </a:lnTo>
                  <a:cubicBezTo>
                    <a:pt x="10011177" y="194923"/>
                    <a:pt x="9995204" y="202543"/>
                    <a:pt x="9979233" y="207623"/>
                  </a:cubicBezTo>
                  <a:cubicBezTo>
                    <a:pt x="10091035" y="200003"/>
                    <a:pt x="10197512" y="194923"/>
                    <a:pt x="10298666" y="177143"/>
                  </a:cubicBezTo>
                  <a:cubicBezTo>
                    <a:pt x="10288017" y="183493"/>
                    <a:pt x="10293341" y="189843"/>
                    <a:pt x="10266722" y="193653"/>
                  </a:cubicBezTo>
                  <a:cubicBezTo>
                    <a:pt x="10346580" y="193653"/>
                    <a:pt x="10437086" y="189843"/>
                    <a:pt x="10474353" y="175873"/>
                  </a:cubicBezTo>
                  <a:cubicBezTo>
                    <a:pt x="10421114" y="169523"/>
                    <a:pt x="10469028" y="183493"/>
                    <a:pt x="10437086" y="183493"/>
                  </a:cubicBezTo>
                  <a:cubicBezTo>
                    <a:pt x="10378524" y="170793"/>
                    <a:pt x="10479676" y="156823"/>
                    <a:pt x="10532915" y="160633"/>
                  </a:cubicBezTo>
                  <a:lnTo>
                    <a:pt x="10532915" y="163173"/>
                  </a:lnTo>
                  <a:cubicBezTo>
                    <a:pt x="10612773" y="163173"/>
                    <a:pt x="10612773" y="154283"/>
                    <a:pt x="10692632" y="154283"/>
                  </a:cubicBezTo>
                  <a:cubicBezTo>
                    <a:pt x="10740546" y="161903"/>
                    <a:pt x="10650041" y="158093"/>
                    <a:pt x="10671336" y="166983"/>
                  </a:cubicBezTo>
                  <a:cubicBezTo>
                    <a:pt x="10687307" y="189843"/>
                    <a:pt x="10847023" y="182223"/>
                    <a:pt x="10862996" y="184763"/>
                  </a:cubicBezTo>
                  <a:cubicBezTo>
                    <a:pt x="10884291" y="179683"/>
                    <a:pt x="10910910" y="175873"/>
                    <a:pt x="10905586" y="169523"/>
                  </a:cubicBezTo>
                  <a:cubicBezTo>
                    <a:pt x="10964148" y="163173"/>
                    <a:pt x="10932205" y="183493"/>
                    <a:pt x="10974796" y="182223"/>
                  </a:cubicBezTo>
                  <a:lnTo>
                    <a:pt x="11139835" y="139043"/>
                  </a:lnTo>
                  <a:cubicBezTo>
                    <a:pt x="11139835" y="137773"/>
                    <a:pt x="11145160" y="136503"/>
                    <a:pt x="11150484" y="136503"/>
                  </a:cubicBezTo>
                  <a:lnTo>
                    <a:pt x="11139835" y="139043"/>
                  </a:lnTo>
                  <a:cubicBezTo>
                    <a:pt x="11134512" y="145393"/>
                    <a:pt x="11193075" y="158093"/>
                    <a:pt x="11145160" y="166983"/>
                  </a:cubicBezTo>
                  <a:cubicBezTo>
                    <a:pt x="11272933" y="164443"/>
                    <a:pt x="11342144" y="136503"/>
                    <a:pt x="11422002" y="122533"/>
                  </a:cubicBezTo>
                  <a:cubicBezTo>
                    <a:pt x="11459268" y="126343"/>
                    <a:pt x="11581718" y="117453"/>
                    <a:pt x="11624308" y="116183"/>
                  </a:cubicBezTo>
                  <a:cubicBezTo>
                    <a:pt x="11645603" y="128883"/>
                    <a:pt x="11587040" y="114913"/>
                    <a:pt x="11576393" y="125073"/>
                  </a:cubicBezTo>
                  <a:lnTo>
                    <a:pt x="11640278" y="139043"/>
                  </a:lnTo>
                  <a:cubicBezTo>
                    <a:pt x="11555098" y="141583"/>
                    <a:pt x="11650927" y="160633"/>
                    <a:pt x="11603013" y="169523"/>
                  </a:cubicBezTo>
                  <a:cubicBezTo>
                    <a:pt x="11672222" y="161903"/>
                    <a:pt x="11831938" y="170793"/>
                    <a:pt x="11933092" y="174603"/>
                  </a:cubicBezTo>
                  <a:cubicBezTo>
                    <a:pt x="11863882" y="147933"/>
                    <a:pt x="12071513" y="161903"/>
                    <a:pt x="12066188" y="137773"/>
                  </a:cubicBezTo>
                  <a:cubicBezTo>
                    <a:pt x="12183314" y="133963"/>
                    <a:pt x="12124751" y="156823"/>
                    <a:pt x="12172665" y="161903"/>
                  </a:cubicBezTo>
                  <a:cubicBezTo>
                    <a:pt x="12295115" y="153013"/>
                    <a:pt x="12412239" y="159363"/>
                    <a:pt x="12524041" y="156823"/>
                  </a:cubicBezTo>
                  <a:cubicBezTo>
                    <a:pt x="12524041" y="156823"/>
                    <a:pt x="12524041" y="159363"/>
                    <a:pt x="12518716" y="161903"/>
                  </a:cubicBezTo>
                  <a:cubicBezTo>
                    <a:pt x="12619871" y="154283"/>
                    <a:pt x="12790235" y="161903"/>
                    <a:pt x="12891387" y="140313"/>
                  </a:cubicBezTo>
                  <a:cubicBezTo>
                    <a:pt x="12886064" y="145393"/>
                    <a:pt x="12896712" y="149203"/>
                    <a:pt x="12870093" y="153013"/>
                  </a:cubicBezTo>
                  <a:cubicBezTo>
                    <a:pt x="12981893" y="161903"/>
                    <a:pt x="12891387" y="122533"/>
                    <a:pt x="13019161" y="136503"/>
                  </a:cubicBezTo>
                  <a:lnTo>
                    <a:pt x="12987217" y="147933"/>
                  </a:lnTo>
                  <a:cubicBezTo>
                    <a:pt x="13067076" y="136503"/>
                    <a:pt x="13141609" y="158093"/>
                    <a:pt x="13232115" y="140313"/>
                  </a:cubicBezTo>
                  <a:cubicBezTo>
                    <a:pt x="13237439" y="146663"/>
                    <a:pt x="13216143" y="149203"/>
                    <a:pt x="13200173" y="151743"/>
                  </a:cubicBezTo>
                  <a:cubicBezTo>
                    <a:pt x="13285354" y="146663"/>
                    <a:pt x="13375860" y="149203"/>
                    <a:pt x="13445071" y="132693"/>
                  </a:cubicBezTo>
                  <a:cubicBezTo>
                    <a:pt x="13455717" y="140313"/>
                    <a:pt x="13445071" y="146663"/>
                    <a:pt x="13413128" y="151743"/>
                  </a:cubicBezTo>
                  <a:cubicBezTo>
                    <a:pt x="13492985" y="160633"/>
                    <a:pt x="13503632" y="130153"/>
                    <a:pt x="13578167" y="139043"/>
                  </a:cubicBezTo>
                  <a:cubicBezTo>
                    <a:pt x="13599462" y="140313"/>
                    <a:pt x="13642053" y="150473"/>
                    <a:pt x="13626082" y="150473"/>
                  </a:cubicBezTo>
                  <a:cubicBezTo>
                    <a:pt x="13663348" y="140313"/>
                    <a:pt x="13775149" y="140313"/>
                    <a:pt x="13817742" y="136503"/>
                  </a:cubicBezTo>
                  <a:cubicBezTo>
                    <a:pt x="13828388" y="144123"/>
                    <a:pt x="13860331" y="146663"/>
                    <a:pt x="13902923" y="154283"/>
                  </a:cubicBezTo>
                  <a:cubicBezTo>
                    <a:pt x="14264945" y="154283"/>
                    <a:pt x="14637616" y="156823"/>
                    <a:pt x="14999639" y="144123"/>
                  </a:cubicBezTo>
                  <a:cubicBezTo>
                    <a:pt x="15015123" y="142853"/>
                    <a:pt x="15027823" y="140313"/>
                    <a:pt x="15039253" y="137773"/>
                  </a:cubicBezTo>
                  <a:cubicBezTo>
                    <a:pt x="15055762" y="161903"/>
                    <a:pt x="15016393" y="153013"/>
                    <a:pt x="15026553" y="168253"/>
                  </a:cubicBezTo>
                  <a:cubicBezTo>
                    <a:pt x="15025283" y="147933"/>
                    <a:pt x="15043062" y="161903"/>
                    <a:pt x="15072273" y="155553"/>
                  </a:cubicBezTo>
                  <a:lnTo>
                    <a:pt x="15073543" y="158093"/>
                  </a:lnTo>
                  <a:cubicBezTo>
                    <a:pt x="15086243" y="154283"/>
                    <a:pt x="15093862" y="166983"/>
                    <a:pt x="15106562" y="160633"/>
                  </a:cubicBezTo>
                  <a:lnTo>
                    <a:pt x="15106562" y="155553"/>
                  </a:lnTo>
                  <a:cubicBezTo>
                    <a:pt x="15120533" y="142853"/>
                    <a:pt x="15138312" y="182223"/>
                    <a:pt x="15145933" y="155553"/>
                  </a:cubicBezTo>
                  <a:lnTo>
                    <a:pt x="15157362" y="169523"/>
                  </a:lnTo>
                  <a:cubicBezTo>
                    <a:pt x="15171333" y="146663"/>
                    <a:pt x="15180223" y="177143"/>
                    <a:pt x="15198003" y="156823"/>
                  </a:cubicBezTo>
                  <a:lnTo>
                    <a:pt x="15195462" y="160633"/>
                  </a:lnTo>
                  <a:cubicBezTo>
                    <a:pt x="15219593" y="170793"/>
                    <a:pt x="15244993" y="135233"/>
                    <a:pt x="15253883" y="154283"/>
                  </a:cubicBezTo>
                  <a:cubicBezTo>
                    <a:pt x="15274203" y="150473"/>
                    <a:pt x="15297062" y="146663"/>
                    <a:pt x="15300873" y="127613"/>
                  </a:cubicBezTo>
                  <a:cubicBezTo>
                    <a:pt x="15305953" y="133963"/>
                    <a:pt x="15302143" y="145393"/>
                    <a:pt x="15299603" y="151743"/>
                  </a:cubicBezTo>
                  <a:cubicBezTo>
                    <a:pt x="15375803" y="142853"/>
                    <a:pt x="15459623" y="146663"/>
                    <a:pt x="15526933" y="122533"/>
                  </a:cubicBezTo>
                  <a:cubicBezTo>
                    <a:pt x="15530743" y="126343"/>
                    <a:pt x="15525662" y="128883"/>
                    <a:pt x="15524393" y="133963"/>
                  </a:cubicBezTo>
                  <a:cubicBezTo>
                    <a:pt x="15566303" y="112373"/>
                    <a:pt x="15610753" y="156823"/>
                    <a:pt x="15641233" y="116183"/>
                  </a:cubicBezTo>
                  <a:lnTo>
                    <a:pt x="15652662" y="99673"/>
                  </a:lnTo>
                  <a:cubicBezTo>
                    <a:pt x="15662823" y="106023"/>
                    <a:pt x="15661553" y="118723"/>
                    <a:pt x="15669173" y="123803"/>
                  </a:cubicBezTo>
                  <a:cubicBezTo>
                    <a:pt x="15676793" y="112373"/>
                    <a:pt x="15707273" y="121263"/>
                    <a:pt x="15712353" y="106023"/>
                  </a:cubicBezTo>
                  <a:cubicBezTo>
                    <a:pt x="15717433" y="112373"/>
                    <a:pt x="15711083" y="114913"/>
                    <a:pt x="15711083" y="119993"/>
                  </a:cubicBezTo>
                  <a:cubicBezTo>
                    <a:pt x="15730133" y="123803"/>
                    <a:pt x="15752993" y="98403"/>
                    <a:pt x="15770773" y="103483"/>
                  </a:cubicBezTo>
                  <a:lnTo>
                    <a:pt x="15764423" y="111103"/>
                  </a:lnTo>
                  <a:cubicBezTo>
                    <a:pt x="15860943" y="140313"/>
                    <a:pt x="15984133" y="163173"/>
                    <a:pt x="16064143" y="125073"/>
                  </a:cubicBezTo>
                  <a:cubicBezTo>
                    <a:pt x="16085733" y="118723"/>
                    <a:pt x="16074303" y="146663"/>
                    <a:pt x="16083193" y="145393"/>
                  </a:cubicBezTo>
                  <a:cubicBezTo>
                    <a:pt x="16164473" y="114913"/>
                    <a:pt x="16262262" y="163173"/>
                    <a:pt x="16337193" y="114913"/>
                  </a:cubicBezTo>
                  <a:cubicBezTo>
                    <a:pt x="16395612" y="102213"/>
                    <a:pt x="16413393" y="48873"/>
                    <a:pt x="16413393" y="48873"/>
                  </a:cubicBezTo>
                  <a:cubicBezTo>
                    <a:pt x="16274962" y="70463"/>
                    <a:pt x="16150503" y="47603"/>
                    <a:pt x="16010803" y="19663"/>
                  </a:cubicBezTo>
                  <a:close/>
                </a:path>
              </a:pathLst>
            </a:custGeom>
            <a:solidFill>
              <a:srgbClr val="F0EFE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477827" y="866551"/>
            <a:ext cx="5381186" cy="115654"/>
            <a:chOff x="0" y="0"/>
            <a:chExt cx="1654547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34947"/>
              <a:ext cx="16413392" cy="277644"/>
            </a:xfrm>
            <a:custGeom>
              <a:avLst/>
              <a:gdLst/>
              <a:ahLst/>
              <a:cxnLst/>
              <a:rect l="l" t="t" r="r" b="b"/>
              <a:pathLst>
                <a:path w="16413392" h="277644">
                  <a:moveTo>
                    <a:pt x="16010803" y="19663"/>
                  </a:moveTo>
                  <a:cubicBezTo>
                    <a:pt x="15963812" y="23473"/>
                    <a:pt x="15902853" y="32363"/>
                    <a:pt x="15859673" y="23473"/>
                  </a:cubicBezTo>
                  <a:cubicBezTo>
                    <a:pt x="15678062" y="28553"/>
                    <a:pt x="15496453" y="-13357"/>
                    <a:pt x="15311033" y="4423"/>
                  </a:cubicBezTo>
                  <a:cubicBezTo>
                    <a:pt x="15321193" y="10773"/>
                    <a:pt x="15311033" y="20933"/>
                    <a:pt x="15300873" y="24743"/>
                  </a:cubicBezTo>
                  <a:lnTo>
                    <a:pt x="15298333" y="18393"/>
                  </a:lnTo>
                  <a:lnTo>
                    <a:pt x="15284362" y="31093"/>
                  </a:lnTo>
                  <a:cubicBezTo>
                    <a:pt x="15270393" y="32363"/>
                    <a:pt x="15276743" y="15853"/>
                    <a:pt x="15288173" y="13313"/>
                  </a:cubicBezTo>
                  <a:cubicBezTo>
                    <a:pt x="15214512" y="13313"/>
                    <a:pt x="15148473" y="19663"/>
                    <a:pt x="15076083" y="15853"/>
                  </a:cubicBezTo>
                  <a:cubicBezTo>
                    <a:pt x="15071003" y="36173"/>
                    <a:pt x="15039253" y="17123"/>
                    <a:pt x="15036712" y="37443"/>
                  </a:cubicBezTo>
                  <a:cubicBezTo>
                    <a:pt x="15032903" y="33633"/>
                    <a:pt x="15036712" y="32363"/>
                    <a:pt x="15037983" y="28553"/>
                  </a:cubicBezTo>
                  <a:cubicBezTo>
                    <a:pt x="15024012" y="31093"/>
                    <a:pt x="15013853" y="33633"/>
                    <a:pt x="15004962" y="34903"/>
                  </a:cubicBezTo>
                  <a:cubicBezTo>
                    <a:pt x="14914458" y="37443"/>
                    <a:pt x="14866543" y="32363"/>
                    <a:pt x="14728123" y="14583"/>
                  </a:cubicBezTo>
                  <a:cubicBezTo>
                    <a:pt x="13913570" y="-1927"/>
                    <a:pt x="13130963" y="12043"/>
                    <a:pt x="12332383" y="5693"/>
                  </a:cubicBezTo>
                  <a:cubicBezTo>
                    <a:pt x="11523155" y="9503"/>
                    <a:pt x="10724575" y="27283"/>
                    <a:pt x="9894052" y="32363"/>
                  </a:cubicBezTo>
                  <a:cubicBezTo>
                    <a:pt x="9766279" y="64113"/>
                    <a:pt x="9590592" y="48873"/>
                    <a:pt x="9441523" y="76813"/>
                  </a:cubicBezTo>
                  <a:lnTo>
                    <a:pt x="9452171" y="66653"/>
                  </a:lnTo>
                  <a:cubicBezTo>
                    <a:pt x="9324399" y="80623"/>
                    <a:pt x="9292455" y="64113"/>
                    <a:pt x="9127415" y="52683"/>
                  </a:cubicBezTo>
                  <a:cubicBezTo>
                    <a:pt x="9127415" y="64113"/>
                    <a:pt x="9063530" y="55223"/>
                    <a:pt x="9090149" y="74273"/>
                  </a:cubicBezTo>
                  <a:cubicBezTo>
                    <a:pt x="9031586" y="89513"/>
                    <a:pt x="8988995" y="47603"/>
                    <a:pt x="8909136" y="56493"/>
                  </a:cubicBezTo>
                  <a:cubicBezTo>
                    <a:pt x="8903814" y="50143"/>
                    <a:pt x="8909136" y="67923"/>
                    <a:pt x="8893166" y="61573"/>
                  </a:cubicBezTo>
                  <a:cubicBezTo>
                    <a:pt x="8685535" y="84433"/>
                    <a:pt x="8935756" y="51413"/>
                    <a:pt x="8664240" y="33633"/>
                  </a:cubicBezTo>
                  <a:cubicBezTo>
                    <a:pt x="8291569" y="39983"/>
                    <a:pt x="7913574" y="59033"/>
                    <a:pt x="7556875" y="47603"/>
                  </a:cubicBezTo>
                  <a:cubicBezTo>
                    <a:pt x="7578171" y="46333"/>
                    <a:pt x="7588818" y="61573"/>
                    <a:pt x="7551551" y="61573"/>
                  </a:cubicBezTo>
                  <a:cubicBezTo>
                    <a:pt x="7514285" y="31093"/>
                    <a:pt x="7429102" y="69193"/>
                    <a:pt x="7365216" y="57763"/>
                  </a:cubicBezTo>
                  <a:cubicBezTo>
                    <a:pt x="7370539" y="51413"/>
                    <a:pt x="7402483" y="50143"/>
                    <a:pt x="7418455" y="46333"/>
                  </a:cubicBezTo>
                  <a:cubicBezTo>
                    <a:pt x="7258739" y="33633"/>
                    <a:pt x="7120318" y="52683"/>
                    <a:pt x="6971250" y="39983"/>
                  </a:cubicBezTo>
                  <a:cubicBezTo>
                    <a:pt x="6827505" y="52683"/>
                    <a:pt x="6651819" y="26013"/>
                    <a:pt x="6555989" y="41253"/>
                  </a:cubicBezTo>
                  <a:cubicBezTo>
                    <a:pt x="6577284" y="29823"/>
                    <a:pt x="6492101" y="32363"/>
                    <a:pt x="6460159" y="26013"/>
                  </a:cubicBezTo>
                  <a:cubicBezTo>
                    <a:pt x="6353681" y="61573"/>
                    <a:pt x="6172670" y="13313"/>
                    <a:pt x="6044897" y="37443"/>
                  </a:cubicBezTo>
                  <a:lnTo>
                    <a:pt x="6050221" y="31093"/>
                  </a:lnTo>
                  <a:cubicBezTo>
                    <a:pt x="5650931" y="33633"/>
                    <a:pt x="5219698" y="26013"/>
                    <a:pt x="4809761" y="42523"/>
                  </a:cubicBezTo>
                  <a:cubicBezTo>
                    <a:pt x="4575510" y="46333"/>
                    <a:pt x="4314641" y="14583"/>
                    <a:pt x="4059095" y="29823"/>
                  </a:cubicBezTo>
                  <a:cubicBezTo>
                    <a:pt x="4011181" y="34903"/>
                    <a:pt x="4048447" y="42523"/>
                    <a:pt x="4011181" y="45063"/>
                  </a:cubicBezTo>
                  <a:cubicBezTo>
                    <a:pt x="3947294" y="43793"/>
                    <a:pt x="4011181" y="33633"/>
                    <a:pt x="3984561" y="29823"/>
                  </a:cubicBezTo>
                  <a:cubicBezTo>
                    <a:pt x="3856789" y="43793"/>
                    <a:pt x="3691749" y="27283"/>
                    <a:pt x="3532033" y="27283"/>
                  </a:cubicBezTo>
                  <a:cubicBezTo>
                    <a:pt x="3510737" y="32363"/>
                    <a:pt x="3468146" y="34903"/>
                    <a:pt x="3484118" y="42523"/>
                  </a:cubicBezTo>
                  <a:cubicBezTo>
                    <a:pt x="3308430" y="18393"/>
                    <a:pt x="3068856" y="51413"/>
                    <a:pt x="2887845" y="32363"/>
                  </a:cubicBezTo>
                  <a:cubicBezTo>
                    <a:pt x="2951731" y="62843"/>
                    <a:pt x="2781367" y="48873"/>
                    <a:pt x="2717481" y="56493"/>
                  </a:cubicBezTo>
                  <a:cubicBezTo>
                    <a:pt x="2680214" y="55223"/>
                    <a:pt x="2680214" y="47603"/>
                    <a:pt x="2690862" y="41253"/>
                  </a:cubicBezTo>
                  <a:cubicBezTo>
                    <a:pt x="2557765" y="45063"/>
                    <a:pt x="2488555" y="46333"/>
                    <a:pt x="2323515" y="37443"/>
                  </a:cubicBezTo>
                  <a:cubicBezTo>
                    <a:pt x="2248981" y="41253"/>
                    <a:pt x="2227685" y="57763"/>
                    <a:pt x="2137180" y="52683"/>
                  </a:cubicBezTo>
                  <a:cubicBezTo>
                    <a:pt x="2083941" y="31093"/>
                    <a:pt x="1950845" y="51413"/>
                    <a:pt x="1865662" y="43793"/>
                  </a:cubicBezTo>
                  <a:cubicBezTo>
                    <a:pt x="1886958" y="61573"/>
                    <a:pt x="1775157" y="76813"/>
                    <a:pt x="1689975" y="69193"/>
                  </a:cubicBezTo>
                  <a:lnTo>
                    <a:pt x="1716594" y="43793"/>
                  </a:lnTo>
                  <a:cubicBezTo>
                    <a:pt x="1684651" y="45063"/>
                    <a:pt x="1652708" y="46333"/>
                    <a:pt x="1615441" y="47603"/>
                  </a:cubicBezTo>
                  <a:cubicBezTo>
                    <a:pt x="1550670" y="53953"/>
                    <a:pt x="1468120" y="34903"/>
                    <a:pt x="1399540" y="62843"/>
                  </a:cubicBezTo>
                  <a:lnTo>
                    <a:pt x="1393190" y="51413"/>
                  </a:lnTo>
                  <a:cubicBezTo>
                    <a:pt x="1313180" y="69193"/>
                    <a:pt x="1234440" y="50143"/>
                    <a:pt x="1156970" y="79353"/>
                  </a:cubicBezTo>
                  <a:cubicBezTo>
                    <a:pt x="1136650" y="71733"/>
                    <a:pt x="1102360" y="66653"/>
                    <a:pt x="1082040" y="66653"/>
                  </a:cubicBezTo>
                  <a:cubicBezTo>
                    <a:pt x="1054100" y="79353"/>
                    <a:pt x="1043940" y="78083"/>
                    <a:pt x="1024890" y="98403"/>
                  </a:cubicBezTo>
                  <a:cubicBezTo>
                    <a:pt x="1014730" y="99673"/>
                    <a:pt x="1008380" y="88243"/>
                    <a:pt x="1003300" y="81893"/>
                  </a:cubicBezTo>
                  <a:cubicBezTo>
                    <a:pt x="967740" y="78083"/>
                    <a:pt x="934720" y="56493"/>
                    <a:pt x="905510" y="80623"/>
                  </a:cubicBezTo>
                  <a:lnTo>
                    <a:pt x="904240" y="67923"/>
                  </a:lnTo>
                  <a:cubicBezTo>
                    <a:pt x="876300" y="80623"/>
                    <a:pt x="835660" y="97133"/>
                    <a:pt x="803910" y="81893"/>
                  </a:cubicBezTo>
                  <a:cubicBezTo>
                    <a:pt x="795020" y="93323"/>
                    <a:pt x="763270" y="98403"/>
                    <a:pt x="777240" y="112373"/>
                  </a:cubicBezTo>
                  <a:cubicBezTo>
                    <a:pt x="764540" y="114913"/>
                    <a:pt x="769620" y="90783"/>
                    <a:pt x="756920" y="104753"/>
                  </a:cubicBezTo>
                  <a:lnTo>
                    <a:pt x="768350" y="85703"/>
                  </a:lnTo>
                  <a:cubicBezTo>
                    <a:pt x="697230" y="80623"/>
                    <a:pt x="637540" y="90783"/>
                    <a:pt x="568960" y="100943"/>
                  </a:cubicBezTo>
                  <a:cubicBezTo>
                    <a:pt x="551180" y="79353"/>
                    <a:pt x="505460" y="104753"/>
                    <a:pt x="466090" y="92053"/>
                  </a:cubicBezTo>
                  <a:cubicBezTo>
                    <a:pt x="443230" y="104753"/>
                    <a:pt x="403860" y="86973"/>
                    <a:pt x="386080" y="114913"/>
                  </a:cubicBezTo>
                  <a:lnTo>
                    <a:pt x="384810" y="102213"/>
                  </a:lnTo>
                  <a:cubicBezTo>
                    <a:pt x="354330" y="100943"/>
                    <a:pt x="313690" y="100943"/>
                    <a:pt x="273050" y="94593"/>
                  </a:cubicBezTo>
                  <a:cubicBezTo>
                    <a:pt x="250190" y="90783"/>
                    <a:pt x="250190" y="109833"/>
                    <a:pt x="231140" y="116183"/>
                  </a:cubicBezTo>
                  <a:lnTo>
                    <a:pt x="229870" y="103483"/>
                  </a:lnTo>
                  <a:cubicBezTo>
                    <a:pt x="209550" y="111103"/>
                    <a:pt x="204470" y="131423"/>
                    <a:pt x="196850" y="144123"/>
                  </a:cubicBezTo>
                  <a:cubicBezTo>
                    <a:pt x="181610" y="135233"/>
                    <a:pt x="179070" y="144123"/>
                    <a:pt x="163830" y="135233"/>
                  </a:cubicBezTo>
                  <a:cubicBezTo>
                    <a:pt x="179070" y="127613"/>
                    <a:pt x="191770" y="113643"/>
                    <a:pt x="201930" y="97133"/>
                  </a:cubicBezTo>
                  <a:cubicBezTo>
                    <a:pt x="177800" y="92053"/>
                    <a:pt x="152400" y="123803"/>
                    <a:pt x="137160" y="104753"/>
                  </a:cubicBezTo>
                  <a:cubicBezTo>
                    <a:pt x="116840" y="99673"/>
                    <a:pt x="101600" y="104753"/>
                    <a:pt x="99060" y="119993"/>
                  </a:cubicBezTo>
                  <a:lnTo>
                    <a:pt x="99060" y="122533"/>
                  </a:lnTo>
                  <a:lnTo>
                    <a:pt x="99060" y="119993"/>
                  </a:lnTo>
                  <a:cubicBezTo>
                    <a:pt x="97790" y="114913"/>
                    <a:pt x="86360" y="111103"/>
                    <a:pt x="96520" y="104753"/>
                  </a:cubicBezTo>
                  <a:cubicBezTo>
                    <a:pt x="81280" y="104753"/>
                    <a:pt x="71120" y="106023"/>
                    <a:pt x="62230" y="113643"/>
                  </a:cubicBezTo>
                  <a:cubicBezTo>
                    <a:pt x="64770" y="113643"/>
                    <a:pt x="69850" y="116183"/>
                    <a:pt x="72390" y="114913"/>
                  </a:cubicBezTo>
                  <a:cubicBezTo>
                    <a:pt x="64770" y="127613"/>
                    <a:pt x="49530" y="127613"/>
                    <a:pt x="53340" y="146663"/>
                  </a:cubicBezTo>
                  <a:cubicBezTo>
                    <a:pt x="60960" y="141583"/>
                    <a:pt x="62230" y="139043"/>
                    <a:pt x="71120" y="140313"/>
                  </a:cubicBezTo>
                  <a:cubicBezTo>
                    <a:pt x="67310" y="154283"/>
                    <a:pt x="40640" y="158093"/>
                    <a:pt x="34290" y="145393"/>
                  </a:cubicBezTo>
                  <a:cubicBezTo>
                    <a:pt x="26670" y="131423"/>
                    <a:pt x="52070" y="122533"/>
                    <a:pt x="39370" y="114913"/>
                  </a:cubicBezTo>
                  <a:lnTo>
                    <a:pt x="0" y="145393"/>
                  </a:lnTo>
                  <a:cubicBezTo>
                    <a:pt x="8890" y="141583"/>
                    <a:pt x="19050" y="149203"/>
                    <a:pt x="15240" y="160633"/>
                  </a:cubicBezTo>
                  <a:lnTo>
                    <a:pt x="31750" y="151743"/>
                  </a:lnTo>
                  <a:lnTo>
                    <a:pt x="30480" y="165713"/>
                  </a:lnTo>
                  <a:cubicBezTo>
                    <a:pt x="58420" y="160633"/>
                    <a:pt x="78740" y="174603"/>
                    <a:pt x="107950" y="163173"/>
                  </a:cubicBezTo>
                  <a:lnTo>
                    <a:pt x="96520" y="149203"/>
                  </a:lnTo>
                  <a:cubicBezTo>
                    <a:pt x="113030" y="147933"/>
                    <a:pt x="130810" y="128883"/>
                    <a:pt x="147320" y="145393"/>
                  </a:cubicBezTo>
                  <a:cubicBezTo>
                    <a:pt x="139700" y="150473"/>
                    <a:pt x="144780" y="158093"/>
                    <a:pt x="144780" y="165713"/>
                  </a:cubicBezTo>
                  <a:cubicBezTo>
                    <a:pt x="148590" y="163173"/>
                    <a:pt x="153670" y="158093"/>
                    <a:pt x="157480" y="159363"/>
                  </a:cubicBezTo>
                  <a:lnTo>
                    <a:pt x="149860" y="183493"/>
                  </a:lnTo>
                  <a:cubicBezTo>
                    <a:pt x="157480" y="151743"/>
                    <a:pt x="196850" y="172063"/>
                    <a:pt x="204470" y="166983"/>
                  </a:cubicBezTo>
                  <a:lnTo>
                    <a:pt x="201930" y="172063"/>
                  </a:lnTo>
                  <a:cubicBezTo>
                    <a:pt x="227330" y="182223"/>
                    <a:pt x="196850" y="158093"/>
                    <a:pt x="214630" y="158093"/>
                  </a:cubicBezTo>
                  <a:cubicBezTo>
                    <a:pt x="229870" y="161903"/>
                    <a:pt x="219710" y="184763"/>
                    <a:pt x="233680" y="194923"/>
                  </a:cubicBezTo>
                  <a:cubicBezTo>
                    <a:pt x="259080" y="193653"/>
                    <a:pt x="303530" y="175873"/>
                    <a:pt x="332740" y="194923"/>
                  </a:cubicBezTo>
                  <a:cubicBezTo>
                    <a:pt x="355600" y="191113"/>
                    <a:pt x="381000" y="182223"/>
                    <a:pt x="402590" y="170793"/>
                  </a:cubicBezTo>
                  <a:cubicBezTo>
                    <a:pt x="422910" y="170793"/>
                    <a:pt x="401320" y="196193"/>
                    <a:pt x="422910" y="184763"/>
                  </a:cubicBezTo>
                  <a:cubicBezTo>
                    <a:pt x="420370" y="193653"/>
                    <a:pt x="424180" y="202543"/>
                    <a:pt x="425450" y="210163"/>
                  </a:cubicBezTo>
                  <a:cubicBezTo>
                    <a:pt x="427990" y="201273"/>
                    <a:pt x="463550" y="211433"/>
                    <a:pt x="447040" y="189843"/>
                  </a:cubicBezTo>
                  <a:cubicBezTo>
                    <a:pt x="477520" y="194923"/>
                    <a:pt x="510540" y="196193"/>
                    <a:pt x="542290" y="192383"/>
                  </a:cubicBezTo>
                  <a:cubicBezTo>
                    <a:pt x="532130" y="193653"/>
                    <a:pt x="529590" y="208893"/>
                    <a:pt x="538480" y="216513"/>
                  </a:cubicBezTo>
                  <a:cubicBezTo>
                    <a:pt x="553720" y="201273"/>
                    <a:pt x="579120" y="192383"/>
                    <a:pt x="605790" y="197463"/>
                  </a:cubicBezTo>
                  <a:cubicBezTo>
                    <a:pt x="605790" y="180953"/>
                    <a:pt x="596900" y="182223"/>
                    <a:pt x="599440" y="165713"/>
                  </a:cubicBezTo>
                  <a:cubicBezTo>
                    <a:pt x="603250" y="163173"/>
                    <a:pt x="609600" y="155553"/>
                    <a:pt x="615950" y="156823"/>
                  </a:cubicBezTo>
                  <a:cubicBezTo>
                    <a:pt x="619760" y="173333"/>
                    <a:pt x="618490" y="198733"/>
                    <a:pt x="642620" y="198733"/>
                  </a:cubicBezTo>
                  <a:cubicBezTo>
                    <a:pt x="636270" y="224133"/>
                    <a:pt x="601980" y="194923"/>
                    <a:pt x="613410" y="221593"/>
                  </a:cubicBezTo>
                  <a:cubicBezTo>
                    <a:pt x="603250" y="241913"/>
                    <a:pt x="560070" y="243183"/>
                    <a:pt x="549910" y="230483"/>
                  </a:cubicBezTo>
                  <a:cubicBezTo>
                    <a:pt x="528320" y="252073"/>
                    <a:pt x="566420" y="233023"/>
                    <a:pt x="562610" y="254613"/>
                  </a:cubicBezTo>
                  <a:cubicBezTo>
                    <a:pt x="581660" y="253343"/>
                    <a:pt x="590550" y="241913"/>
                    <a:pt x="619760" y="238103"/>
                  </a:cubicBezTo>
                  <a:cubicBezTo>
                    <a:pt x="619760" y="226673"/>
                    <a:pt x="609600" y="225403"/>
                    <a:pt x="623570" y="216513"/>
                  </a:cubicBezTo>
                  <a:cubicBezTo>
                    <a:pt x="650240" y="193653"/>
                    <a:pt x="656590" y="233023"/>
                    <a:pt x="662940" y="234293"/>
                  </a:cubicBezTo>
                  <a:cubicBezTo>
                    <a:pt x="659130" y="236833"/>
                    <a:pt x="654050" y="238103"/>
                    <a:pt x="650240" y="240643"/>
                  </a:cubicBezTo>
                  <a:cubicBezTo>
                    <a:pt x="668020" y="248263"/>
                    <a:pt x="674370" y="233023"/>
                    <a:pt x="692150" y="234293"/>
                  </a:cubicBezTo>
                  <a:cubicBezTo>
                    <a:pt x="697230" y="263503"/>
                    <a:pt x="662940" y="238103"/>
                    <a:pt x="655320" y="255883"/>
                  </a:cubicBezTo>
                  <a:lnTo>
                    <a:pt x="669290" y="277473"/>
                  </a:lnTo>
                  <a:cubicBezTo>
                    <a:pt x="697230" y="280013"/>
                    <a:pt x="676910" y="253343"/>
                    <a:pt x="706120" y="260963"/>
                  </a:cubicBezTo>
                  <a:lnTo>
                    <a:pt x="702310" y="271123"/>
                  </a:lnTo>
                  <a:lnTo>
                    <a:pt x="720090" y="264773"/>
                  </a:lnTo>
                  <a:cubicBezTo>
                    <a:pt x="720090" y="253343"/>
                    <a:pt x="716280" y="236833"/>
                    <a:pt x="701040" y="239373"/>
                  </a:cubicBezTo>
                  <a:cubicBezTo>
                    <a:pt x="711200" y="211433"/>
                    <a:pt x="715010" y="235563"/>
                    <a:pt x="740410" y="229213"/>
                  </a:cubicBezTo>
                  <a:cubicBezTo>
                    <a:pt x="748030" y="212703"/>
                    <a:pt x="730250" y="230483"/>
                    <a:pt x="728980" y="215243"/>
                  </a:cubicBezTo>
                  <a:cubicBezTo>
                    <a:pt x="726440" y="200003"/>
                    <a:pt x="744220" y="200003"/>
                    <a:pt x="755650" y="197463"/>
                  </a:cubicBezTo>
                  <a:cubicBezTo>
                    <a:pt x="775970" y="197463"/>
                    <a:pt x="765810" y="215243"/>
                    <a:pt x="774700" y="225403"/>
                  </a:cubicBezTo>
                  <a:cubicBezTo>
                    <a:pt x="770890" y="227943"/>
                    <a:pt x="754380" y="230483"/>
                    <a:pt x="756920" y="221593"/>
                  </a:cubicBezTo>
                  <a:cubicBezTo>
                    <a:pt x="731520" y="238103"/>
                    <a:pt x="768350" y="254613"/>
                    <a:pt x="750570" y="267313"/>
                  </a:cubicBezTo>
                  <a:cubicBezTo>
                    <a:pt x="769620" y="276203"/>
                    <a:pt x="769620" y="258423"/>
                    <a:pt x="778510" y="252073"/>
                  </a:cubicBezTo>
                  <a:cubicBezTo>
                    <a:pt x="773430" y="249533"/>
                    <a:pt x="782320" y="235563"/>
                    <a:pt x="777240" y="230483"/>
                  </a:cubicBezTo>
                  <a:cubicBezTo>
                    <a:pt x="810260" y="186033"/>
                    <a:pt x="798830" y="262233"/>
                    <a:pt x="830580" y="254613"/>
                  </a:cubicBezTo>
                  <a:cubicBezTo>
                    <a:pt x="824230" y="226673"/>
                    <a:pt x="873760" y="215243"/>
                    <a:pt x="849630" y="184763"/>
                  </a:cubicBezTo>
                  <a:cubicBezTo>
                    <a:pt x="857250" y="179683"/>
                    <a:pt x="867410" y="173333"/>
                    <a:pt x="875030" y="175873"/>
                  </a:cubicBezTo>
                  <a:cubicBezTo>
                    <a:pt x="866140" y="194923"/>
                    <a:pt x="889000" y="191113"/>
                    <a:pt x="873760" y="208893"/>
                  </a:cubicBezTo>
                  <a:lnTo>
                    <a:pt x="885190" y="208893"/>
                  </a:lnTo>
                  <a:lnTo>
                    <a:pt x="867410" y="231753"/>
                  </a:lnTo>
                  <a:cubicBezTo>
                    <a:pt x="880110" y="244453"/>
                    <a:pt x="901700" y="258423"/>
                    <a:pt x="909320" y="267313"/>
                  </a:cubicBezTo>
                  <a:cubicBezTo>
                    <a:pt x="925830" y="258423"/>
                    <a:pt x="904240" y="249533"/>
                    <a:pt x="923290" y="244453"/>
                  </a:cubicBezTo>
                  <a:cubicBezTo>
                    <a:pt x="916940" y="254613"/>
                    <a:pt x="928370" y="262233"/>
                    <a:pt x="937260" y="262233"/>
                  </a:cubicBezTo>
                  <a:cubicBezTo>
                    <a:pt x="919480" y="254613"/>
                    <a:pt x="937260" y="235563"/>
                    <a:pt x="947420" y="230483"/>
                  </a:cubicBezTo>
                  <a:cubicBezTo>
                    <a:pt x="965200" y="230483"/>
                    <a:pt x="979170" y="248263"/>
                    <a:pt x="976630" y="252073"/>
                  </a:cubicBezTo>
                  <a:lnTo>
                    <a:pt x="962660" y="266043"/>
                  </a:lnTo>
                  <a:cubicBezTo>
                    <a:pt x="971550" y="258423"/>
                    <a:pt x="966470" y="276203"/>
                    <a:pt x="977900" y="269853"/>
                  </a:cubicBezTo>
                  <a:cubicBezTo>
                    <a:pt x="981710" y="259693"/>
                    <a:pt x="989330" y="243183"/>
                    <a:pt x="994410" y="229213"/>
                  </a:cubicBezTo>
                  <a:cubicBezTo>
                    <a:pt x="1005840" y="224133"/>
                    <a:pt x="1013460" y="238103"/>
                    <a:pt x="1017270" y="235563"/>
                  </a:cubicBezTo>
                  <a:lnTo>
                    <a:pt x="999490" y="246993"/>
                  </a:lnTo>
                  <a:cubicBezTo>
                    <a:pt x="1022350" y="243183"/>
                    <a:pt x="1004570" y="276203"/>
                    <a:pt x="1027430" y="268583"/>
                  </a:cubicBezTo>
                  <a:lnTo>
                    <a:pt x="1033780" y="253343"/>
                  </a:lnTo>
                  <a:cubicBezTo>
                    <a:pt x="1038860" y="255883"/>
                    <a:pt x="1040130" y="262233"/>
                    <a:pt x="1036320" y="268583"/>
                  </a:cubicBezTo>
                  <a:cubicBezTo>
                    <a:pt x="1040130" y="258423"/>
                    <a:pt x="1052830" y="259693"/>
                    <a:pt x="1059180" y="255883"/>
                  </a:cubicBezTo>
                  <a:lnTo>
                    <a:pt x="1060450" y="266043"/>
                  </a:lnTo>
                  <a:cubicBezTo>
                    <a:pt x="1070610" y="259693"/>
                    <a:pt x="1083310" y="238103"/>
                    <a:pt x="1094740" y="257153"/>
                  </a:cubicBezTo>
                  <a:cubicBezTo>
                    <a:pt x="1085850" y="233023"/>
                    <a:pt x="1083310" y="257153"/>
                    <a:pt x="1065530" y="245723"/>
                  </a:cubicBezTo>
                  <a:cubicBezTo>
                    <a:pt x="1055370" y="227943"/>
                    <a:pt x="1082040" y="229213"/>
                    <a:pt x="1085850" y="226673"/>
                  </a:cubicBezTo>
                  <a:cubicBezTo>
                    <a:pt x="1084580" y="252073"/>
                    <a:pt x="1111250" y="229213"/>
                    <a:pt x="1122680" y="229213"/>
                  </a:cubicBezTo>
                  <a:cubicBezTo>
                    <a:pt x="1129030" y="238103"/>
                    <a:pt x="1135380" y="241913"/>
                    <a:pt x="1140460" y="248263"/>
                  </a:cubicBezTo>
                  <a:lnTo>
                    <a:pt x="1145540" y="231753"/>
                  </a:lnTo>
                  <a:cubicBezTo>
                    <a:pt x="1150620" y="264773"/>
                    <a:pt x="1169670" y="224133"/>
                    <a:pt x="1182370" y="234293"/>
                  </a:cubicBezTo>
                  <a:cubicBezTo>
                    <a:pt x="1176020" y="244453"/>
                    <a:pt x="1176020" y="257153"/>
                    <a:pt x="1186180" y="262233"/>
                  </a:cubicBezTo>
                  <a:cubicBezTo>
                    <a:pt x="1173480" y="238103"/>
                    <a:pt x="1206500" y="231753"/>
                    <a:pt x="1202690" y="215243"/>
                  </a:cubicBezTo>
                  <a:cubicBezTo>
                    <a:pt x="1226820" y="224133"/>
                    <a:pt x="1197610" y="245723"/>
                    <a:pt x="1203960" y="263503"/>
                  </a:cubicBezTo>
                  <a:cubicBezTo>
                    <a:pt x="1215390" y="244453"/>
                    <a:pt x="1230630" y="276203"/>
                    <a:pt x="1238250" y="252073"/>
                  </a:cubicBezTo>
                  <a:cubicBezTo>
                    <a:pt x="1220470" y="244453"/>
                    <a:pt x="1240790" y="236833"/>
                    <a:pt x="1244600" y="225403"/>
                  </a:cubicBezTo>
                  <a:cubicBezTo>
                    <a:pt x="1266190" y="226673"/>
                    <a:pt x="1240790" y="235563"/>
                    <a:pt x="1256030" y="244453"/>
                  </a:cubicBezTo>
                  <a:cubicBezTo>
                    <a:pt x="1264920" y="240643"/>
                    <a:pt x="1277620" y="222863"/>
                    <a:pt x="1262380" y="215243"/>
                  </a:cubicBezTo>
                  <a:cubicBezTo>
                    <a:pt x="1275080" y="220323"/>
                    <a:pt x="1289050" y="197463"/>
                    <a:pt x="1304290" y="212703"/>
                  </a:cubicBezTo>
                  <a:cubicBezTo>
                    <a:pt x="1310640" y="227943"/>
                    <a:pt x="1277620" y="219053"/>
                    <a:pt x="1285240" y="230483"/>
                  </a:cubicBezTo>
                  <a:cubicBezTo>
                    <a:pt x="1315720" y="231753"/>
                    <a:pt x="1300480" y="193653"/>
                    <a:pt x="1328420" y="188573"/>
                  </a:cubicBezTo>
                  <a:cubicBezTo>
                    <a:pt x="1315720" y="180953"/>
                    <a:pt x="1328420" y="153013"/>
                    <a:pt x="1341120" y="144123"/>
                  </a:cubicBezTo>
                  <a:cubicBezTo>
                    <a:pt x="1372870" y="150473"/>
                    <a:pt x="1327150" y="153013"/>
                    <a:pt x="1339850" y="172063"/>
                  </a:cubicBezTo>
                  <a:lnTo>
                    <a:pt x="1352550" y="169523"/>
                  </a:lnTo>
                  <a:cubicBezTo>
                    <a:pt x="1370330" y="196193"/>
                    <a:pt x="1315720" y="212703"/>
                    <a:pt x="1332230" y="234293"/>
                  </a:cubicBezTo>
                  <a:lnTo>
                    <a:pt x="1346200" y="225403"/>
                  </a:lnTo>
                  <a:cubicBezTo>
                    <a:pt x="1343660" y="233023"/>
                    <a:pt x="1338580" y="246993"/>
                    <a:pt x="1344930" y="253343"/>
                  </a:cubicBezTo>
                  <a:cubicBezTo>
                    <a:pt x="1348740" y="234293"/>
                    <a:pt x="1376680" y="248263"/>
                    <a:pt x="1379220" y="244453"/>
                  </a:cubicBezTo>
                  <a:cubicBezTo>
                    <a:pt x="1381760" y="229213"/>
                    <a:pt x="1367790" y="249533"/>
                    <a:pt x="1370330" y="236833"/>
                  </a:cubicBezTo>
                  <a:cubicBezTo>
                    <a:pt x="1384300" y="233023"/>
                    <a:pt x="1390650" y="206353"/>
                    <a:pt x="1413510" y="216513"/>
                  </a:cubicBezTo>
                  <a:cubicBezTo>
                    <a:pt x="1400810" y="227943"/>
                    <a:pt x="1418590" y="238103"/>
                    <a:pt x="1413510" y="246993"/>
                  </a:cubicBezTo>
                  <a:cubicBezTo>
                    <a:pt x="1424940" y="253343"/>
                    <a:pt x="1417320" y="227943"/>
                    <a:pt x="1432560" y="236833"/>
                  </a:cubicBezTo>
                  <a:lnTo>
                    <a:pt x="1431290" y="245723"/>
                  </a:lnTo>
                  <a:cubicBezTo>
                    <a:pt x="1487170" y="248263"/>
                    <a:pt x="1557020" y="246993"/>
                    <a:pt x="1606550" y="211433"/>
                  </a:cubicBezTo>
                  <a:cubicBezTo>
                    <a:pt x="1607820" y="210163"/>
                    <a:pt x="1609090" y="208893"/>
                    <a:pt x="1610360" y="208893"/>
                  </a:cubicBezTo>
                  <a:cubicBezTo>
                    <a:pt x="1631412" y="224133"/>
                    <a:pt x="1711270" y="225403"/>
                    <a:pt x="1833719" y="236833"/>
                  </a:cubicBezTo>
                  <a:cubicBezTo>
                    <a:pt x="1780480" y="231753"/>
                    <a:pt x="1833719" y="220323"/>
                    <a:pt x="1860338" y="219053"/>
                  </a:cubicBezTo>
                  <a:lnTo>
                    <a:pt x="1918900" y="236833"/>
                  </a:lnTo>
                  <a:cubicBezTo>
                    <a:pt x="1988111" y="246993"/>
                    <a:pt x="2083940" y="230483"/>
                    <a:pt x="2147826" y="220323"/>
                  </a:cubicBezTo>
                  <a:cubicBezTo>
                    <a:pt x="2158474" y="224133"/>
                    <a:pt x="2163798" y="229213"/>
                    <a:pt x="2163798" y="233023"/>
                  </a:cubicBezTo>
                  <a:cubicBezTo>
                    <a:pt x="2227685" y="244453"/>
                    <a:pt x="2227685" y="222863"/>
                    <a:pt x="2254304" y="219053"/>
                  </a:cubicBezTo>
                  <a:lnTo>
                    <a:pt x="2296895" y="231753"/>
                  </a:lnTo>
                  <a:lnTo>
                    <a:pt x="2307543" y="219053"/>
                  </a:lnTo>
                  <a:cubicBezTo>
                    <a:pt x="2371429" y="211433"/>
                    <a:pt x="2456611" y="215243"/>
                    <a:pt x="2445963" y="235563"/>
                  </a:cubicBezTo>
                  <a:cubicBezTo>
                    <a:pt x="2472583" y="231753"/>
                    <a:pt x="2493878" y="227943"/>
                    <a:pt x="2461934" y="221593"/>
                  </a:cubicBezTo>
                  <a:cubicBezTo>
                    <a:pt x="2525821" y="233023"/>
                    <a:pt x="2696185" y="233023"/>
                    <a:pt x="2807986" y="226673"/>
                  </a:cubicBezTo>
                  <a:cubicBezTo>
                    <a:pt x="2754747" y="221593"/>
                    <a:pt x="2760071" y="215243"/>
                    <a:pt x="2754747" y="202543"/>
                  </a:cubicBezTo>
                  <a:cubicBezTo>
                    <a:pt x="2813310" y="180953"/>
                    <a:pt x="2818634" y="206353"/>
                    <a:pt x="2866549" y="193653"/>
                  </a:cubicBezTo>
                  <a:cubicBezTo>
                    <a:pt x="2866549" y="201273"/>
                    <a:pt x="2919787" y="210163"/>
                    <a:pt x="2866549" y="215243"/>
                  </a:cubicBezTo>
                  <a:cubicBezTo>
                    <a:pt x="3015617" y="243183"/>
                    <a:pt x="3228571" y="220323"/>
                    <a:pt x="3420230" y="226673"/>
                  </a:cubicBezTo>
                  <a:cubicBezTo>
                    <a:pt x="3457498" y="222863"/>
                    <a:pt x="3446850" y="220323"/>
                    <a:pt x="3462821" y="213973"/>
                  </a:cubicBezTo>
                  <a:cubicBezTo>
                    <a:pt x="3585271" y="235563"/>
                    <a:pt x="3729014" y="212703"/>
                    <a:pt x="3856788" y="222863"/>
                  </a:cubicBezTo>
                  <a:cubicBezTo>
                    <a:pt x="3830168" y="213973"/>
                    <a:pt x="3867435" y="188573"/>
                    <a:pt x="3941969" y="187303"/>
                  </a:cubicBezTo>
                  <a:cubicBezTo>
                    <a:pt x="4021827" y="169523"/>
                    <a:pt x="3973913" y="212703"/>
                    <a:pt x="4043123" y="222863"/>
                  </a:cubicBezTo>
                  <a:cubicBezTo>
                    <a:pt x="4080390" y="213973"/>
                    <a:pt x="4144276" y="212703"/>
                    <a:pt x="4170896" y="213973"/>
                  </a:cubicBezTo>
                  <a:lnTo>
                    <a:pt x="4170896" y="216513"/>
                  </a:lnTo>
                  <a:cubicBezTo>
                    <a:pt x="4213487" y="206353"/>
                    <a:pt x="4282697" y="201273"/>
                    <a:pt x="4335936" y="210163"/>
                  </a:cubicBezTo>
                  <a:lnTo>
                    <a:pt x="4325287" y="211433"/>
                  </a:lnTo>
                  <a:cubicBezTo>
                    <a:pt x="4367879" y="212703"/>
                    <a:pt x="4415794" y="224133"/>
                    <a:pt x="4458384" y="222863"/>
                  </a:cubicBezTo>
                  <a:cubicBezTo>
                    <a:pt x="4479680" y="206353"/>
                    <a:pt x="4586158" y="216513"/>
                    <a:pt x="4612777" y="201273"/>
                  </a:cubicBezTo>
                  <a:cubicBezTo>
                    <a:pt x="4618100" y="202543"/>
                    <a:pt x="4612777" y="203813"/>
                    <a:pt x="4623424" y="207623"/>
                  </a:cubicBezTo>
                  <a:lnTo>
                    <a:pt x="4628748" y="193653"/>
                  </a:lnTo>
                  <a:lnTo>
                    <a:pt x="4713930" y="201273"/>
                  </a:lnTo>
                  <a:cubicBezTo>
                    <a:pt x="4692635" y="206353"/>
                    <a:pt x="4692635" y="212703"/>
                    <a:pt x="4666015" y="216513"/>
                  </a:cubicBezTo>
                  <a:cubicBezTo>
                    <a:pt x="4761845" y="226673"/>
                    <a:pt x="4697958" y="203813"/>
                    <a:pt x="4745873" y="196193"/>
                  </a:cubicBezTo>
                  <a:cubicBezTo>
                    <a:pt x="4809759" y="186033"/>
                    <a:pt x="4809759" y="200003"/>
                    <a:pt x="4836379" y="206353"/>
                  </a:cubicBezTo>
                  <a:cubicBezTo>
                    <a:pt x="4809759" y="213973"/>
                    <a:pt x="4788465" y="202543"/>
                    <a:pt x="4772493" y="205083"/>
                  </a:cubicBezTo>
                  <a:cubicBezTo>
                    <a:pt x="4735226" y="216513"/>
                    <a:pt x="4809759" y="210163"/>
                    <a:pt x="4815084" y="217783"/>
                  </a:cubicBezTo>
                  <a:cubicBezTo>
                    <a:pt x="4831055" y="217783"/>
                    <a:pt x="4836379" y="201273"/>
                    <a:pt x="4884293" y="203813"/>
                  </a:cubicBezTo>
                  <a:cubicBezTo>
                    <a:pt x="4926884" y="205083"/>
                    <a:pt x="5022714" y="201273"/>
                    <a:pt x="5012067" y="216513"/>
                  </a:cubicBezTo>
                  <a:cubicBezTo>
                    <a:pt x="5049333" y="208893"/>
                    <a:pt x="5086600" y="210163"/>
                    <a:pt x="5113220" y="202543"/>
                  </a:cubicBezTo>
                  <a:cubicBezTo>
                    <a:pt x="5081277" y="200003"/>
                    <a:pt x="5017390" y="196193"/>
                    <a:pt x="5012067" y="186033"/>
                  </a:cubicBezTo>
                  <a:cubicBezTo>
                    <a:pt x="5044009" y="183493"/>
                    <a:pt x="5102572" y="179683"/>
                    <a:pt x="5113220" y="186033"/>
                  </a:cubicBezTo>
                  <a:lnTo>
                    <a:pt x="5086600" y="189843"/>
                  </a:lnTo>
                  <a:cubicBezTo>
                    <a:pt x="5113220" y="186033"/>
                    <a:pt x="5198402" y="191113"/>
                    <a:pt x="5155811" y="175873"/>
                  </a:cubicBezTo>
                  <a:lnTo>
                    <a:pt x="5219697" y="196193"/>
                  </a:lnTo>
                  <a:cubicBezTo>
                    <a:pt x="5240993" y="184763"/>
                    <a:pt x="5304879" y="184763"/>
                    <a:pt x="5358118" y="182223"/>
                  </a:cubicBezTo>
                  <a:cubicBezTo>
                    <a:pt x="5358118" y="197463"/>
                    <a:pt x="5320851" y="215243"/>
                    <a:pt x="5416680" y="219053"/>
                  </a:cubicBezTo>
                  <a:lnTo>
                    <a:pt x="5501862" y="202543"/>
                  </a:lnTo>
                  <a:cubicBezTo>
                    <a:pt x="5544453" y="201273"/>
                    <a:pt x="5555101" y="205083"/>
                    <a:pt x="5549777" y="213973"/>
                  </a:cubicBezTo>
                  <a:cubicBezTo>
                    <a:pt x="5698845" y="222863"/>
                    <a:pt x="5704169" y="170793"/>
                    <a:pt x="5821294" y="184763"/>
                  </a:cubicBezTo>
                  <a:cubicBezTo>
                    <a:pt x="5773380" y="203813"/>
                    <a:pt x="5810646" y="205083"/>
                    <a:pt x="5863885" y="210163"/>
                  </a:cubicBezTo>
                  <a:cubicBezTo>
                    <a:pt x="5863885" y="207623"/>
                    <a:pt x="5869209" y="201273"/>
                    <a:pt x="5890505" y="200003"/>
                  </a:cubicBezTo>
                  <a:cubicBezTo>
                    <a:pt x="5874533" y="191113"/>
                    <a:pt x="5858561" y="212703"/>
                    <a:pt x="5815970" y="200003"/>
                  </a:cubicBezTo>
                  <a:cubicBezTo>
                    <a:pt x="5805322" y="188573"/>
                    <a:pt x="5863885" y="192383"/>
                    <a:pt x="5890505" y="188573"/>
                  </a:cubicBezTo>
                  <a:cubicBezTo>
                    <a:pt x="5996982" y="229213"/>
                    <a:pt x="6241879" y="198733"/>
                    <a:pt x="6412243" y="217783"/>
                  </a:cubicBezTo>
                  <a:cubicBezTo>
                    <a:pt x="6401595" y="194923"/>
                    <a:pt x="6486778" y="211433"/>
                    <a:pt x="6524044" y="202543"/>
                  </a:cubicBezTo>
                  <a:cubicBezTo>
                    <a:pt x="6513397" y="226673"/>
                    <a:pt x="6619874" y="198733"/>
                    <a:pt x="6667788" y="212703"/>
                  </a:cubicBezTo>
                  <a:lnTo>
                    <a:pt x="6646493" y="193653"/>
                  </a:lnTo>
                  <a:cubicBezTo>
                    <a:pt x="6752971" y="207623"/>
                    <a:pt x="6816857" y="158093"/>
                    <a:pt x="6880743" y="186033"/>
                  </a:cubicBezTo>
                  <a:cubicBezTo>
                    <a:pt x="6939306" y="193653"/>
                    <a:pt x="6859448" y="202543"/>
                    <a:pt x="6838153" y="206353"/>
                  </a:cubicBezTo>
                  <a:cubicBezTo>
                    <a:pt x="6918011" y="231753"/>
                    <a:pt x="7056431" y="186033"/>
                    <a:pt x="7120317" y="213973"/>
                  </a:cubicBezTo>
                  <a:cubicBezTo>
                    <a:pt x="7125641" y="205083"/>
                    <a:pt x="7104346" y="189843"/>
                    <a:pt x="7173556" y="180953"/>
                  </a:cubicBezTo>
                  <a:cubicBezTo>
                    <a:pt x="7232119" y="191113"/>
                    <a:pt x="7343920" y="203813"/>
                    <a:pt x="7333272" y="207623"/>
                  </a:cubicBezTo>
                  <a:cubicBezTo>
                    <a:pt x="7381187" y="202543"/>
                    <a:pt x="7391835" y="196193"/>
                    <a:pt x="7445073" y="203813"/>
                  </a:cubicBezTo>
                  <a:cubicBezTo>
                    <a:pt x="7439749" y="210163"/>
                    <a:pt x="7418454" y="210163"/>
                    <a:pt x="7402482" y="213973"/>
                  </a:cubicBezTo>
                  <a:cubicBezTo>
                    <a:pt x="7482340" y="220323"/>
                    <a:pt x="7551551" y="210163"/>
                    <a:pt x="7620761" y="201273"/>
                  </a:cubicBezTo>
                  <a:cubicBezTo>
                    <a:pt x="7663352" y="219053"/>
                    <a:pt x="7807096" y="210163"/>
                    <a:pt x="7902926" y="220323"/>
                  </a:cubicBezTo>
                  <a:cubicBezTo>
                    <a:pt x="7956165" y="198733"/>
                    <a:pt x="8051994" y="229213"/>
                    <a:pt x="8062642" y="201273"/>
                  </a:cubicBezTo>
                  <a:cubicBezTo>
                    <a:pt x="8062642" y="203813"/>
                    <a:pt x="8073289" y="207623"/>
                    <a:pt x="8078613" y="210163"/>
                  </a:cubicBezTo>
                  <a:cubicBezTo>
                    <a:pt x="8115880" y="202543"/>
                    <a:pt x="8142500" y="183493"/>
                    <a:pt x="8185090" y="182223"/>
                  </a:cubicBezTo>
                  <a:lnTo>
                    <a:pt x="8169119" y="201273"/>
                  </a:lnTo>
                  <a:cubicBezTo>
                    <a:pt x="8158471" y="222863"/>
                    <a:pt x="8275596" y="208893"/>
                    <a:pt x="8302216" y="215243"/>
                  </a:cubicBezTo>
                  <a:cubicBezTo>
                    <a:pt x="8275596" y="202543"/>
                    <a:pt x="8355454" y="216513"/>
                    <a:pt x="8360779" y="203813"/>
                  </a:cubicBezTo>
                  <a:lnTo>
                    <a:pt x="8414017" y="197463"/>
                  </a:lnTo>
                  <a:cubicBezTo>
                    <a:pt x="8499198" y="192383"/>
                    <a:pt x="8424664" y="188573"/>
                    <a:pt x="8525817" y="186033"/>
                  </a:cubicBezTo>
                  <a:cubicBezTo>
                    <a:pt x="8584380" y="184763"/>
                    <a:pt x="8547114" y="207623"/>
                    <a:pt x="8525817" y="205083"/>
                  </a:cubicBezTo>
                  <a:cubicBezTo>
                    <a:pt x="8573733" y="215243"/>
                    <a:pt x="8626972" y="208893"/>
                    <a:pt x="8674887" y="205083"/>
                  </a:cubicBezTo>
                  <a:cubicBezTo>
                    <a:pt x="8653591" y="205083"/>
                    <a:pt x="8648267" y="203813"/>
                    <a:pt x="8669562" y="200003"/>
                  </a:cubicBezTo>
                  <a:cubicBezTo>
                    <a:pt x="8669562" y="202543"/>
                    <a:pt x="8674887" y="203813"/>
                    <a:pt x="8680210" y="205083"/>
                  </a:cubicBezTo>
                  <a:cubicBezTo>
                    <a:pt x="8701506" y="203813"/>
                    <a:pt x="8717477" y="202543"/>
                    <a:pt x="8738772" y="202543"/>
                  </a:cubicBezTo>
                  <a:lnTo>
                    <a:pt x="8738772" y="203813"/>
                  </a:lnTo>
                  <a:cubicBezTo>
                    <a:pt x="8765391" y="202543"/>
                    <a:pt x="8792010" y="201273"/>
                    <a:pt x="8813308" y="200003"/>
                  </a:cubicBezTo>
                  <a:cubicBezTo>
                    <a:pt x="8829278" y="198733"/>
                    <a:pt x="8839927" y="197463"/>
                    <a:pt x="8850574" y="197463"/>
                  </a:cubicBezTo>
                  <a:cubicBezTo>
                    <a:pt x="8882517" y="196193"/>
                    <a:pt x="8893166" y="196193"/>
                    <a:pt x="8861222" y="200003"/>
                  </a:cubicBezTo>
                  <a:cubicBezTo>
                    <a:pt x="8855897" y="198733"/>
                    <a:pt x="8855897" y="197463"/>
                    <a:pt x="8850574" y="197463"/>
                  </a:cubicBezTo>
                  <a:cubicBezTo>
                    <a:pt x="8839927" y="197463"/>
                    <a:pt x="8829278" y="198733"/>
                    <a:pt x="8813308" y="200003"/>
                  </a:cubicBezTo>
                  <a:cubicBezTo>
                    <a:pt x="8792010" y="202543"/>
                    <a:pt x="8770716" y="207623"/>
                    <a:pt x="8754745" y="208893"/>
                  </a:cubicBezTo>
                  <a:cubicBezTo>
                    <a:pt x="8770716" y="208893"/>
                    <a:pt x="8786688" y="210163"/>
                    <a:pt x="8797335" y="212703"/>
                  </a:cubicBezTo>
                  <a:lnTo>
                    <a:pt x="8781364" y="226673"/>
                  </a:lnTo>
                  <a:cubicBezTo>
                    <a:pt x="8818630" y="227943"/>
                    <a:pt x="8914460" y="211433"/>
                    <a:pt x="8914460" y="205083"/>
                  </a:cubicBezTo>
                  <a:cubicBezTo>
                    <a:pt x="9052881" y="217783"/>
                    <a:pt x="9287131" y="207623"/>
                    <a:pt x="9382960" y="198733"/>
                  </a:cubicBezTo>
                  <a:cubicBezTo>
                    <a:pt x="9388284" y="197463"/>
                    <a:pt x="9398932" y="196193"/>
                    <a:pt x="9409579" y="196193"/>
                  </a:cubicBezTo>
                  <a:cubicBezTo>
                    <a:pt x="9404255" y="197463"/>
                    <a:pt x="9393609" y="197463"/>
                    <a:pt x="9382960" y="198733"/>
                  </a:cubicBezTo>
                  <a:cubicBezTo>
                    <a:pt x="9366989" y="202543"/>
                    <a:pt x="9361665" y="206353"/>
                    <a:pt x="9382960" y="201273"/>
                  </a:cubicBezTo>
                  <a:cubicBezTo>
                    <a:pt x="9430875" y="198733"/>
                    <a:pt x="9484113" y="186033"/>
                    <a:pt x="9489438" y="194923"/>
                  </a:cubicBezTo>
                  <a:cubicBezTo>
                    <a:pt x="9537352" y="188573"/>
                    <a:pt x="9532029" y="205083"/>
                    <a:pt x="9606563" y="206353"/>
                  </a:cubicBezTo>
                  <a:cubicBezTo>
                    <a:pt x="9606563" y="208893"/>
                    <a:pt x="9611888" y="198733"/>
                    <a:pt x="9606563" y="194923"/>
                  </a:cubicBezTo>
                  <a:cubicBezTo>
                    <a:pt x="9601239" y="194923"/>
                    <a:pt x="9601239" y="193653"/>
                    <a:pt x="9595915" y="193653"/>
                  </a:cubicBezTo>
                  <a:cubicBezTo>
                    <a:pt x="9601239" y="193653"/>
                    <a:pt x="9606563" y="193653"/>
                    <a:pt x="9606563" y="194923"/>
                  </a:cubicBezTo>
                  <a:cubicBezTo>
                    <a:pt x="9729011" y="213973"/>
                    <a:pt x="9878081" y="180953"/>
                    <a:pt x="10021824" y="193653"/>
                  </a:cubicBezTo>
                  <a:lnTo>
                    <a:pt x="10027148" y="193653"/>
                  </a:lnTo>
                  <a:lnTo>
                    <a:pt x="10021824" y="193653"/>
                  </a:lnTo>
                  <a:cubicBezTo>
                    <a:pt x="10011177" y="194923"/>
                    <a:pt x="9995204" y="202543"/>
                    <a:pt x="9979233" y="207623"/>
                  </a:cubicBezTo>
                  <a:cubicBezTo>
                    <a:pt x="10091035" y="200003"/>
                    <a:pt x="10197512" y="194923"/>
                    <a:pt x="10298666" y="177143"/>
                  </a:cubicBezTo>
                  <a:cubicBezTo>
                    <a:pt x="10288017" y="183493"/>
                    <a:pt x="10293341" y="189843"/>
                    <a:pt x="10266722" y="193653"/>
                  </a:cubicBezTo>
                  <a:cubicBezTo>
                    <a:pt x="10346580" y="193653"/>
                    <a:pt x="10437086" y="189843"/>
                    <a:pt x="10474353" y="175873"/>
                  </a:cubicBezTo>
                  <a:cubicBezTo>
                    <a:pt x="10421114" y="169523"/>
                    <a:pt x="10469028" y="183493"/>
                    <a:pt x="10437086" y="183493"/>
                  </a:cubicBezTo>
                  <a:cubicBezTo>
                    <a:pt x="10378524" y="170793"/>
                    <a:pt x="10479676" y="156823"/>
                    <a:pt x="10532915" y="160633"/>
                  </a:cubicBezTo>
                  <a:lnTo>
                    <a:pt x="10532915" y="163173"/>
                  </a:lnTo>
                  <a:cubicBezTo>
                    <a:pt x="10612773" y="163173"/>
                    <a:pt x="10612773" y="154283"/>
                    <a:pt x="10692632" y="154283"/>
                  </a:cubicBezTo>
                  <a:cubicBezTo>
                    <a:pt x="10740546" y="161903"/>
                    <a:pt x="10650041" y="158093"/>
                    <a:pt x="10671336" y="166983"/>
                  </a:cubicBezTo>
                  <a:cubicBezTo>
                    <a:pt x="10687307" y="189843"/>
                    <a:pt x="10847023" y="182223"/>
                    <a:pt x="10862996" y="184763"/>
                  </a:cubicBezTo>
                  <a:cubicBezTo>
                    <a:pt x="10884291" y="179683"/>
                    <a:pt x="10910910" y="175873"/>
                    <a:pt x="10905586" y="169523"/>
                  </a:cubicBezTo>
                  <a:cubicBezTo>
                    <a:pt x="10964148" y="163173"/>
                    <a:pt x="10932205" y="183493"/>
                    <a:pt x="10974796" y="182223"/>
                  </a:cubicBezTo>
                  <a:lnTo>
                    <a:pt x="11139835" y="139043"/>
                  </a:lnTo>
                  <a:cubicBezTo>
                    <a:pt x="11139835" y="137773"/>
                    <a:pt x="11145160" y="136503"/>
                    <a:pt x="11150484" y="136503"/>
                  </a:cubicBezTo>
                  <a:lnTo>
                    <a:pt x="11139835" y="139043"/>
                  </a:lnTo>
                  <a:cubicBezTo>
                    <a:pt x="11134512" y="145393"/>
                    <a:pt x="11193075" y="158093"/>
                    <a:pt x="11145160" y="166983"/>
                  </a:cubicBezTo>
                  <a:cubicBezTo>
                    <a:pt x="11272933" y="164443"/>
                    <a:pt x="11342144" y="136503"/>
                    <a:pt x="11422002" y="122533"/>
                  </a:cubicBezTo>
                  <a:cubicBezTo>
                    <a:pt x="11459268" y="126343"/>
                    <a:pt x="11581718" y="117453"/>
                    <a:pt x="11624308" y="116183"/>
                  </a:cubicBezTo>
                  <a:cubicBezTo>
                    <a:pt x="11645603" y="128883"/>
                    <a:pt x="11587040" y="114913"/>
                    <a:pt x="11576393" y="125073"/>
                  </a:cubicBezTo>
                  <a:lnTo>
                    <a:pt x="11640278" y="139043"/>
                  </a:lnTo>
                  <a:cubicBezTo>
                    <a:pt x="11555098" y="141583"/>
                    <a:pt x="11650927" y="160633"/>
                    <a:pt x="11603013" y="169523"/>
                  </a:cubicBezTo>
                  <a:cubicBezTo>
                    <a:pt x="11672222" y="161903"/>
                    <a:pt x="11831938" y="170793"/>
                    <a:pt x="11933092" y="174603"/>
                  </a:cubicBezTo>
                  <a:cubicBezTo>
                    <a:pt x="11863882" y="147933"/>
                    <a:pt x="12071513" y="161903"/>
                    <a:pt x="12066188" y="137773"/>
                  </a:cubicBezTo>
                  <a:cubicBezTo>
                    <a:pt x="12183314" y="133963"/>
                    <a:pt x="12124751" y="156823"/>
                    <a:pt x="12172665" y="161903"/>
                  </a:cubicBezTo>
                  <a:cubicBezTo>
                    <a:pt x="12295115" y="153013"/>
                    <a:pt x="12412239" y="159363"/>
                    <a:pt x="12524041" y="156823"/>
                  </a:cubicBezTo>
                  <a:cubicBezTo>
                    <a:pt x="12524041" y="156823"/>
                    <a:pt x="12524041" y="159363"/>
                    <a:pt x="12518716" y="161903"/>
                  </a:cubicBezTo>
                  <a:cubicBezTo>
                    <a:pt x="12619871" y="154283"/>
                    <a:pt x="12790235" y="161903"/>
                    <a:pt x="12891387" y="140313"/>
                  </a:cubicBezTo>
                  <a:cubicBezTo>
                    <a:pt x="12886064" y="145393"/>
                    <a:pt x="12896712" y="149203"/>
                    <a:pt x="12870093" y="153013"/>
                  </a:cubicBezTo>
                  <a:cubicBezTo>
                    <a:pt x="12981893" y="161903"/>
                    <a:pt x="12891387" y="122533"/>
                    <a:pt x="13019161" y="136503"/>
                  </a:cubicBezTo>
                  <a:lnTo>
                    <a:pt x="12987217" y="147933"/>
                  </a:lnTo>
                  <a:cubicBezTo>
                    <a:pt x="13067076" y="136503"/>
                    <a:pt x="13141609" y="158093"/>
                    <a:pt x="13232115" y="140313"/>
                  </a:cubicBezTo>
                  <a:cubicBezTo>
                    <a:pt x="13237439" y="146663"/>
                    <a:pt x="13216143" y="149203"/>
                    <a:pt x="13200173" y="151743"/>
                  </a:cubicBezTo>
                  <a:cubicBezTo>
                    <a:pt x="13285354" y="146663"/>
                    <a:pt x="13375860" y="149203"/>
                    <a:pt x="13445071" y="132693"/>
                  </a:cubicBezTo>
                  <a:cubicBezTo>
                    <a:pt x="13455717" y="140313"/>
                    <a:pt x="13445071" y="146663"/>
                    <a:pt x="13413128" y="151743"/>
                  </a:cubicBezTo>
                  <a:cubicBezTo>
                    <a:pt x="13492985" y="160633"/>
                    <a:pt x="13503632" y="130153"/>
                    <a:pt x="13578167" y="139043"/>
                  </a:cubicBezTo>
                  <a:cubicBezTo>
                    <a:pt x="13599462" y="140313"/>
                    <a:pt x="13642053" y="150473"/>
                    <a:pt x="13626082" y="150473"/>
                  </a:cubicBezTo>
                  <a:cubicBezTo>
                    <a:pt x="13663348" y="140313"/>
                    <a:pt x="13775149" y="140313"/>
                    <a:pt x="13817742" y="136503"/>
                  </a:cubicBezTo>
                  <a:cubicBezTo>
                    <a:pt x="13828388" y="144123"/>
                    <a:pt x="13860331" y="146663"/>
                    <a:pt x="13902923" y="154283"/>
                  </a:cubicBezTo>
                  <a:cubicBezTo>
                    <a:pt x="14264945" y="154283"/>
                    <a:pt x="14637616" y="156823"/>
                    <a:pt x="14999639" y="144123"/>
                  </a:cubicBezTo>
                  <a:cubicBezTo>
                    <a:pt x="15015123" y="142853"/>
                    <a:pt x="15027823" y="140313"/>
                    <a:pt x="15039253" y="137773"/>
                  </a:cubicBezTo>
                  <a:cubicBezTo>
                    <a:pt x="15055762" y="161903"/>
                    <a:pt x="15016393" y="153013"/>
                    <a:pt x="15026553" y="168253"/>
                  </a:cubicBezTo>
                  <a:cubicBezTo>
                    <a:pt x="15025283" y="147933"/>
                    <a:pt x="15043062" y="161903"/>
                    <a:pt x="15072273" y="155553"/>
                  </a:cubicBezTo>
                  <a:lnTo>
                    <a:pt x="15073543" y="158093"/>
                  </a:lnTo>
                  <a:cubicBezTo>
                    <a:pt x="15086243" y="154283"/>
                    <a:pt x="15093862" y="166983"/>
                    <a:pt x="15106562" y="160633"/>
                  </a:cubicBezTo>
                  <a:lnTo>
                    <a:pt x="15106562" y="155553"/>
                  </a:lnTo>
                  <a:cubicBezTo>
                    <a:pt x="15120533" y="142853"/>
                    <a:pt x="15138312" y="182223"/>
                    <a:pt x="15145933" y="155553"/>
                  </a:cubicBezTo>
                  <a:lnTo>
                    <a:pt x="15157362" y="169523"/>
                  </a:lnTo>
                  <a:cubicBezTo>
                    <a:pt x="15171333" y="146663"/>
                    <a:pt x="15180223" y="177143"/>
                    <a:pt x="15198003" y="156823"/>
                  </a:cubicBezTo>
                  <a:lnTo>
                    <a:pt x="15195462" y="160633"/>
                  </a:lnTo>
                  <a:cubicBezTo>
                    <a:pt x="15219593" y="170793"/>
                    <a:pt x="15244993" y="135233"/>
                    <a:pt x="15253883" y="154283"/>
                  </a:cubicBezTo>
                  <a:cubicBezTo>
                    <a:pt x="15274203" y="150473"/>
                    <a:pt x="15297062" y="146663"/>
                    <a:pt x="15300873" y="127613"/>
                  </a:cubicBezTo>
                  <a:cubicBezTo>
                    <a:pt x="15305953" y="133963"/>
                    <a:pt x="15302143" y="145393"/>
                    <a:pt x="15299603" y="151743"/>
                  </a:cubicBezTo>
                  <a:cubicBezTo>
                    <a:pt x="15375803" y="142853"/>
                    <a:pt x="15459623" y="146663"/>
                    <a:pt x="15526933" y="122533"/>
                  </a:cubicBezTo>
                  <a:cubicBezTo>
                    <a:pt x="15530743" y="126343"/>
                    <a:pt x="15525662" y="128883"/>
                    <a:pt x="15524393" y="133963"/>
                  </a:cubicBezTo>
                  <a:cubicBezTo>
                    <a:pt x="15566303" y="112373"/>
                    <a:pt x="15610753" y="156823"/>
                    <a:pt x="15641233" y="116183"/>
                  </a:cubicBezTo>
                  <a:lnTo>
                    <a:pt x="15652662" y="99673"/>
                  </a:lnTo>
                  <a:cubicBezTo>
                    <a:pt x="15662823" y="106023"/>
                    <a:pt x="15661553" y="118723"/>
                    <a:pt x="15669173" y="123803"/>
                  </a:cubicBezTo>
                  <a:cubicBezTo>
                    <a:pt x="15676793" y="112373"/>
                    <a:pt x="15707273" y="121263"/>
                    <a:pt x="15712353" y="106023"/>
                  </a:cubicBezTo>
                  <a:cubicBezTo>
                    <a:pt x="15717433" y="112373"/>
                    <a:pt x="15711083" y="114913"/>
                    <a:pt x="15711083" y="119993"/>
                  </a:cubicBezTo>
                  <a:cubicBezTo>
                    <a:pt x="15730133" y="123803"/>
                    <a:pt x="15752993" y="98403"/>
                    <a:pt x="15770773" y="103483"/>
                  </a:cubicBezTo>
                  <a:lnTo>
                    <a:pt x="15764423" y="111103"/>
                  </a:lnTo>
                  <a:cubicBezTo>
                    <a:pt x="15860943" y="140313"/>
                    <a:pt x="15984133" y="163173"/>
                    <a:pt x="16064143" y="125073"/>
                  </a:cubicBezTo>
                  <a:cubicBezTo>
                    <a:pt x="16085733" y="118723"/>
                    <a:pt x="16074303" y="146663"/>
                    <a:pt x="16083193" y="145393"/>
                  </a:cubicBezTo>
                  <a:cubicBezTo>
                    <a:pt x="16164473" y="114913"/>
                    <a:pt x="16262262" y="163173"/>
                    <a:pt x="16337193" y="114913"/>
                  </a:cubicBezTo>
                  <a:cubicBezTo>
                    <a:pt x="16395612" y="102213"/>
                    <a:pt x="16413393" y="48873"/>
                    <a:pt x="16413393" y="48873"/>
                  </a:cubicBezTo>
                  <a:cubicBezTo>
                    <a:pt x="16274962" y="70463"/>
                    <a:pt x="16150503" y="47603"/>
                    <a:pt x="16010803" y="19663"/>
                  </a:cubicBezTo>
                  <a:close/>
                </a:path>
              </a:pathLst>
            </a:custGeom>
            <a:solidFill>
              <a:srgbClr val="F0EFEC"/>
            </a:solidFill>
          </p:spPr>
        </p:sp>
      </p:grpSp>
      <p:sp>
        <p:nvSpPr>
          <p:cNvPr id="10" name="Freeform 10"/>
          <p:cNvSpPr/>
          <p:nvPr/>
        </p:nvSpPr>
        <p:spPr>
          <a:xfrm rot="10698966">
            <a:off x="8323426" y="315507"/>
            <a:ext cx="1102088" cy="1102088"/>
          </a:xfrm>
          <a:custGeom>
            <a:avLst/>
            <a:gdLst/>
            <a:ahLst/>
            <a:cxnLst/>
            <a:rect l="l" t="t" r="r" b="b"/>
            <a:pathLst>
              <a:path w="1102088" h="1102088">
                <a:moveTo>
                  <a:pt x="0" y="0"/>
                </a:moveTo>
                <a:lnTo>
                  <a:pt x="1102088" y="0"/>
                </a:lnTo>
                <a:lnTo>
                  <a:pt x="1102088" y="1102088"/>
                </a:lnTo>
                <a:lnTo>
                  <a:pt x="0" y="110208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24609" y="8333807"/>
            <a:ext cx="4763391" cy="1848987"/>
          </a:xfrm>
          <a:custGeom>
            <a:avLst/>
            <a:gdLst/>
            <a:ahLst/>
            <a:cxnLst/>
            <a:rect l="l" t="t" r="r" b="b"/>
            <a:pathLst>
              <a:path w="4763391" h="1848987">
                <a:moveTo>
                  <a:pt x="0" y="0"/>
                </a:moveTo>
                <a:lnTo>
                  <a:pt x="4763391" y="0"/>
                </a:lnTo>
                <a:lnTo>
                  <a:pt x="4763391" y="1848986"/>
                </a:lnTo>
                <a:lnTo>
                  <a:pt x="0" y="18489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750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F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3428" cy="10287000"/>
            <a:chOff x="0" y="0"/>
            <a:chExt cx="24377904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7904" cy="13716000"/>
            </a:xfrm>
            <a:custGeom>
              <a:avLst/>
              <a:gdLst/>
              <a:ahLst/>
              <a:cxnLst/>
              <a:rect l="l" t="t" r="r" b="b"/>
              <a:pathLst>
                <a:path w="24377904" h="13716000">
                  <a:moveTo>
                    <a:pt x="0" y="0"/>
                  </a:moveTo>
                  <a:lnTo>
                    <a:pt x="24377904" y="0"/>
                  </a:lnTo>
                  <a:lnTo>
                    <a:pt x="2437790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30321" y="965191"/>
            <a:ext cx="4554566" cy="8356604"/>
            <a:chOff x="0" y="0"/>
            <a:chExt cx="6072754" cy="111421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72759" cy="11142091"/>
            </a:xfrm>
            <a:custGeom>
              <a:avLst/>
              <a:gdLst/>
              <a:ahLst/>
              <a:cxnLst/>
              <a:rect l="l" t="t" r="r" b="b"/>
              <a:pathLst>
                <a:path w="6072759" h="11142091">
                  <a:moveTo>
                    <a:pt x="0" y="0"/>
                  </a:moveTo>
                  <a:lnTo>
                    <a:pt x="6072759" y="0"/>
                  </a:lnTo>
                  <a:lnTo>
                    <a:pt x="6072759" y="11142091"/>
                  </a:lnTo>
                  <a:lnTo>
                    <a:pt x="0" y="11142091"/>
                  </a:lnTo>
                  <a:close/>
                </a:path>
              </a:pathLst>
            </a:custGeom>
            <a:blipFill>
              <a:blip r:embed="rId2"/>
              <a:stretch>
                <a:fillRect r="-100765" b="3844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346893" y="965192"/>
            <a:ext cx="12627270" cy="9088637"/>
            <a:chOff x="0" y="0"/>
            <a:chExt cx="16836360" cy="121181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836422" cy="12118132"/>
            </a:xfrm>
            <a:custGeom>
              <a:avLst/>
              <a:gdLst/>
              <a:ahLst/>
              <a:cxnLst/>
              <a:rect l="l" t="t" r="r" b="b"/>
              <a:pathLst>
                <a:path w="16836422" h="12118132">
                  <a:moveTo>
                    <a:pt x="0" y="0"/>
                  </a:moveTo>
                  <a:lnTo>
                    <a:pt x="16836422" y="0"/>
                  </a:lnTo>
                  <a:lnTo>
                    <a:pt x="16836422" y="12118132"/>
                  </a:lnTo>
                  <a:lnTo>
                    <a:pt x="0" y="12118132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567634" y="1320449"/>
            <a:ext cx="10327617" cy="173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4"/>
              </a:lnSpc>
            </a:pPr>
            <a:r>
              <a:rPr lang="en-US" sz="4650" spc="158">
                <a:solidFill>
                  <a:srgbClr val="FFFFFF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Az emésztőcső felépítése:</a:t>
            </a:r>
          </a:p>
          <a:p>
            <a:pPr algn="l">
              <a:lnSpc>
                <a:spcPts val="4464"/>
              </a:lnSpc>
            </a:pPr>
            <a:r>
              <a:rPr lang="en-US" sz="4650" spc="158">
                <a:solidFill>
                  <a:srgbClr val="FFFFFF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Középbél/vékonybél</a:t>
            </a:r>
          </a:p>
          <a:p>
            <a:pPr algn="l">
              <a:lnSpc>
                <a:spcPts val="4464"/>
              </a:lnSpc>
            </a:pPr>
            <a:r>
              <a:rPr lang="en-US" sz="4650" spc="158">
                <a:solidFill>
                  <a:srgbClr val="FFFFFF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Epésbél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084886" y="3328177"/>
            <a:ext cx="12174414" cy="2410547"/>
            <a:chOff x="0" y="0"/>
            <a:chExt cx="16232552" cy="32140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32552" cy="3214063"/>
            </a:xfrm>
            <a:custGeom>
              <a:avLst/>
              <a:gdLst/>
              <a:ahLst/>
              <a:cxnLst/>
              <a:rect l="l" t="t" r="r" b="b"/>
              <a:pathLst>
                <a:path w="16232552" h="3214063">
                  <a:moveTo>
                    <a:pt x="0" y="0"/>
                  </a:moveTo>
                  <a:lnTo>
                    <a:pt x="16232552" y="0"/>
                  </a:lnTo>
                  <a:lnTo>
                    <a:pt x="16232552" y="3214063"/>
                  </a:lnTo>
                  <a:lnTo>
                    <a:pt x="0" y="3214063"/>
                  </a:lnTo>
                  <a:close/>
                </a:path>
              </a:pathLst>
            </a:custGeom>
          </p:spPr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6232552" cy="3204537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542925" lvl="1" indent="-271462" algn="l">
                <a:lnSpc>
                  <a:spcPts val="3569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Patkó alakú, rövid bélszakasz </a:t>
              </a:r>
            </a:p>
            <a:p>
              <a:pPr marL="542925" lvl="1" indent="-271462" algn="l">
                <a:lnSpc>
                  <a:spcPts val="3569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ide ömlik a máj váladéka az epe a májvezetéken – lónak nincsen epehólyagja – és a hasnyálmirigy váladéka a hasnyál közös vezetéken</a:t>
              </a:r>
            </a:p>
            <a:p>
              <a:pPr marL="542925" lvl="1" indent="-271462" algn="l">
                <a:lnSpc>
                  <a:spcPts val="356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5700712" y="5552034"/>
            <a:ext cx="1027815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5646824" y="5590134"/>
            <a:ext cx="12027408" cy="1040262"/>
            <a:chOff x="0" y="0"/>
            <a:chExt cx="16036544" cy="138701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036544" cy="1387017"/>
            </a:xfrm>
            <a:custGeom>
              <a:avLst/>
              <a:gdLst/>
              <a:ahLst/>
              <a:cxnLst/>
              <a:rect l="l" t="t" r="r" b="b"/>
              <a:pathLst>
                <a:path w="16036544" h="1387017">
                  <a:moveTo>
                    <a:pt x="0" y="0"/>
                  </a:moveTo>
                  <a:lnTo>
                    <a:pt x="16036544" y="0"/>
                  </a:lnTo>
                  <a:lnTo>
                    <a:pt x="16036544" y="1387017"/>
                  </a:lnTo>
                  <a:lnTo>
                    <a:pt x="0" y="1387017"/>
                  </a:lnTo>
                  <a:close/>
                </a:path>
              </a:pathLst>
            </a:custGeom>
          </p:spPr>
        </p:sp>
        <p:sp>
          <p:nvSpPr>
            <p:cNvPr id="16" name="TextBox 16"/>
            <p:cNvSpPr txBox="1"/>
            <p:nvPr/>
          </p:nvSpPr>
          <p:spPr>
            <a:xfrm>
              <a:off x="0" y="95250"/>
              <a:ext cx="16036544" cy="129176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464"/>
                </a:lnSpc>
              </a:pPr>
              <a:r>
                <a:rPr lang="en-US" sz="4650" spc="141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Éhbél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346893" y="6726555"/>
            <a:ext cx="12650829" cy="296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6" lvl="1" indent="-271463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A középbél leghosszabb és legmozgékonyabb szakasza</a:t>
            </a:r>
          </a:p>
          <a:p>
            <a:pPr marL="542926" lvl="1" indent="-271463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Az elpusztult állatban általában üres -&gt; innen ered a neve</a:t>
            </a:r>
          </a:p>
          <a:p>
            <a:pPr marL="542926" lvl="1" indent="-271463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Az éhbél bélfodra laza -&gt; hajlamos a helyzetváltozásra</a:t>
            </a:r>
          </a:p>
          <a:p>
            <a:pPr marL="542926" lvl="1" indent="-271463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Hosszú a hasüregben szabadon mozgó szakasza, ezért kap könnyen bélcsavarodást a ló. </a:t>
            </a:r>
          </a:p>
          <a:p>
            <a:pPr marL="542926" lvl="1" indent="-271463" algn="l">
              <a:lnSpc>
                <a:spcPts val="39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4572" y="0"/>
            <a:ext cx="18283428" cy="10287000"/>
            <a:chOff x="0" y="0"/>
            <a:chExt cx="24377904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7904" cy="13716000"/>
            </a:xfrm>
            <a:custGeom>
              <a:avLst/>
              <a:gdLst/>
              <a:ahLst/>
              <a:cxnLst/>
              <a:rect l="l" t="t" r="r" b="b"/>
              <a:pathLst>
                <a:path w="24377904" h="13716000">
                  <a:moveTo>
                    <a:pt x="0" y="0"/>
                  </a:moveTo>
                  <a:lnTo>
                    <a:pt x="24377904" y="0"/>
                  </a:lnTo>
                  <a:lnTo>
                    <a:pt x="2437790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12728" y="726948"/>
            <a:ext cx="3193400" cy="8821374"/>
            <a:chOff x="0" y="0"/>
            <a:chExt cx="4257866" cy="11761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57929" cy="11761851"/>
            </a:xfrm>
            <a:custGeom>
              <a:avLst/>
              <a:gdLst/>
              <a:ahLst/>
              <a:cxnLst/>
              <a:rect l="l" t="t" r="r" b="b"/>
              <a:pathLst>
                <a:path w="4257929" h="11761851">
                  <a:moveTo>
                    <a:pt x="0" y="0"/>
                  </a:moveTo>
                  <a:lnTo>
                    <a:pt x="4257929" y="0"/>
                  </a:lnTo>
                  <a:lnTo>
                    <a:pt x="4257929" y="11761851"/>
                  </a:lnTo>
                  <a:lnTo>
                    <a:pt x="0" y="11761851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453355" y="726948"/>
            <a:ext cx="11884896" cy="2376583"/>
            <a:chOff x="0" y="0"/>
            <a:chExt cx="15846528" cy="31687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46529" cy="3168777"/>
            </a:xfrm>
            <a:custGeom>
              <a:avLst/>
              <a:gdLst/>
              <a:ahLst/>
              <a:cxnLst/>
              <a:rect l="l" t="t" r="r" b="b"/>
              <a:pathLst>
                <a:path w="15846529" h="3168777">
                  <a:moveTo>
                    <a:pt x="0" y="0"/>
                  </a:moveTo>
                  <a:lnTo>
                    <a:pt x="15846529" y="0"/>
                  </a:lnTo>
                  <a:lnTo>
                    <a:pt x="15846529" y="3168777"/>
                  </a:lnTo>
                  <a:lnTo>
                    <a:pt x="0" y="3168777"/>
                  </a:lnTo>
                  <a:close/>
                </a:path>
              </a:pathLst>
            </a:custGeom>
          </p:spPr>
        </p:sp>
        <p:sp>
          <p:nvSpPr>
            <p:cNvPr id="9" name="TextBox 9"/>
            <p:cNvSpPr txBox="1"/>
            <p:nvPr/>
          </p:nvSpPr>
          <p:spPr>
            <a:xfrm>
              <a:off x="0" y="114300"/>
              <a:ext cx="15846528" cy="30544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040"/>
                </a:lnSpc>
              </a:pPr>
              <a:r>
                <a:rPr lang="en-US" sz="5250" spc="160">
                  <a:solidFill>
                    <a:srgbClr val="000000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Az emésztőcső felépítése:</a:t>
              </a:r>
            </a:p>
            <a:p>
              <a:pPr algn="l">
                <a:lnSpc>
                  <a:spcPts val="5040"/>
                </a:lnSpc>
              </a:pPr>
              <a:r>
                <a:rPr lang="en-US" sz="5250" spc="160">
                  <a:solidFill>
                    <a:srgbClr val="000000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Középbél/vékonybél</a:t>
              </a:r>
            </a:p>
            <a:p>
              <a:pPr algn="l">
                <a:lnSpc>
                  <a:spcPts val="5040"/>
                </a:lnSpc>
              </a:pPr>
              <a:r>
                <a:rPr lang="en-US" sz="5250" spc="160">
                  <a:solidFill>
                    <a:srgbClr val="000000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Csípőbél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flipV="1">
            <a:off x="4167607" y="1225393"/>
            <a:ext cx="28575" cy="1400175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4167607" y="3188721"/>
            <a:ext cx="13972153" cy="246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6" lvl="1" indent="-271463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Rövid, mindössze 70 cm, de összehúzódásakor 20 cm lesz</a:t>
            </a:r>
          </a:p>
          <a:p>
            <a:pPr marL="542926" lvl="1" indent="-271463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Izomrétege vastag</a:t>
            </a:r>
          </a:p>
          <a:p>
            <a:pPr marL="542926" lvl="1" indent="-271463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Az utolsó 15 cm-es vége, ahol a vakbélhez kapcsolódik, záróizmot alkot, hogy a vakbélből a gázok ne jussanak a vékonybélbe</a:t>
            </a:r>
          </a:p>
          <a:p>
            <a:pPr marL="542926" lvl="1" indent="-271463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Erős bélperisztaltikája legyőzi a nagyobb nyomású vakbelet, és továbbítja a béltartalmat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453355" y="5825241"/>
            <a:ext cx="3851679" cy="1418375"/>
            <a:chOff x="0" y="0"/>
            <a:chExt cx="5135572" cy="18911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35572" cy="1891166"/>
            </a:xfrm>
            <a:custGeom>
              <a:avLst/>
              <a:gdLst/>
              <a:ahLst/>
              <a:cxnLst/>
              <a:rect l="l" t="t" r="r" b="b"/>
              <a:pathLst>
                <a:path w="5135572" h="1891166">
                  <a:moveTo>
                    <a:pt x="0" y="0"/>
                  </a:moveTo>
                  <a:lnTo>
                    <a:pt x="5135572" y="0"/>
                  </a:lnTo>
                  <a:lnTo>
                    <a:pt x="5135572" y="1891166"/>
                  </a:lnTo>
                  <a:lnTo>
                    <a:pt x="0" y="1891166"/>
                  </a:lnTo>
                  <a:close/>
                </a:path>
              </a:pathLst>
            </a:custGeom>
          </p:spPr>
        </p:sp>
        <p:sp>
          <p:nvSpPr>
            <p:cNvPr id="14" name="TextBox 14"/>
            <p:cNvSpPr txBox="1"/>
            <p:nvPr/>
          </p:nvSpPr>
          <p:spPr>
            <a:xfrm>
              <a:off x="0" y="123825"/>
              <a:ext cx="5135572" cy="17673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992"/>
                </a:lnSpc>
              </a:pPr>
              <a:r>
                <a:rPr lang="en-US" sz="5200" spc="114">
                  <a:solidFill>
                    <a:srgbClr val="0D0D0D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Utóbél/vastagbél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402285" y="7281715"/>
            <a:ext cx="11935966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6" lvl="1" indent="-271463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Csípő-vakbéli nyílástól a végbélig </a:t>
            </a:r>
          </a:p>
          <a:p>
            <a:pPr marL="542926" lvl="1" indent="-271463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Nyálkahártyája nem tartalmaz bélbolyhokat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4205705" y="5825435"/>
            <a:ext cx="28575" cy="1400175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38223" y="289388"/>
            <a:ext cx="28575" cy="1400175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830365" y="1689563"/>
            <a:ext cx="10547737" cy="7176068"/>
            <a:chOff x="0" y="0"/>
            <a:chExt cx="14063649" cy="95680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3711" cy="9568050"/>
            </a:xfrm>
            <a:custGeom>
              <a:avLst/>
              <a:gdLst/>
              <a:ahLst/>
              <a:cxnLst/>
              <a:rect l="l" t="t" r="r" b="b"/>
              <a:pathLst>
                <a:path w="14063711" h="9568050">
                  <a:moveTo>
                    <a:pt x="0" y="0"/>
                  </a:moveTo>
                  <a:lnTo>
                    <a:pt x="14063711" y="0"/>
                  </a:lnTo>
                  <a:lnTo>
                    <a:pt x="14063711" y="9568050"/>
                  </a:lnTo>
                  <a:lnTo>
                    <a:pt x="0" y="956805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36049" y="-290137"/>
            <a:ext cx="14580108" cy="1979700"/>
            <a:chOff x="0" y="0"/>
            <a:chExt cx="19440144" cy="263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40144" cy="2639600"/>
            </a:xfrm>
            <a:custGeom>
              <a:avLst/>
              <a:gdLst/>
              <a:ahLst/>
              <a:cxnLst/>
              <a:rect l="l" t="t" r="r" b="b"/>
              <a:pathLst>
                <a:path w="19440144" h="2639600">
                  <a:moveTo>
                    <a:pt x="0" y="0"/>
                  </a:moveTo>
                  <a:lnTo>
                    <a:pt x="19440144" y="0"/>
                  </a:lnTo>
                  <a:lnTo>
                    <a:pt x="19440144" y="2639600"/>
                  </a:lnTo>
                  <a:lnTo>
                    <a:pt x="0" y="2639600"/>
                  </a:lnTo>
                  <a:close/>
                </a:path>
              </a:pathLst>
            </a:custGeom>
          </p:spPr>
        </p:sp>
        <p:sp>
          <p:nvSpPr>
            <p:cNvPr id="7" name="TextBox 7"/>
            <p:cNvSpPr txBox="1"/>
            <p:nvPr/>
          </p:nvSpPr>
          <p:spPr>
            <a:xfrm>
              <a:off x="0" y="152400"/>
              <a:ext cx="19440144" cy="24872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0"/>
                </a:lnSpc>
              </a:pPr>
              <a:r>
                <a:rPr lang="en-US" sz="7500" spc="164">
                  <a:solidFill>
                    <a:srgbClr val="0D0D0D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Közép- és utóbél felépítése</a:t>
              </a:r>
            </a:p>
            <a:p>
              <a:pPr algn="l">
                <a:lnSpc>
                  <a:spcPts val="172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50554" y="2126456"/>
            <a:ext cx="8307358" cy="6034088"/>
            <a:chOff x="0" y="0"/>
            <a:chExt cx="11076478" cy="8045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76432" cy="8045450"/>
            </a:xfrm>
            <a:custGeom>
              <a:avLst/>
              <a:gdLst/>
              <a:ahLst/>
              <a:cxnLst/>
              <a:rect l="l" t="t" r="r" b="b"/>
              <a:pathLst>
                <a:path w="11076432" h="8045450">
                  <a:moveTo>
                    <a:pt x="0" y="0"/>
                  </a:moveTo>
                  <a:lnTo>
                    <a:pt x="11076432" y="0"/>
                  </a:lnTo>
                  <a:lnTo>
                    <a:pt x="11076432" y="8045450"/>
                  </a:lnTo>
                  <a:lnTo>
                    <a:pt x="0" y="8045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536049" y="8712518"/>
            <a:ext cx="5087850" cy="1574482"/>
            <a:chOff x="0" y="0"/>
            <a:chExt cx="6783800" cy="20993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83800" cy="2099310"/>
            </a:xfrm>
            <a:custGeom>
              <a:avLst/>
              <a:gdLst/>
              <a:ahLst/>
              <a:cxnLst/>
              <a:rect l="l" t="t" r="r" b="b"/>
              <a:pathLst>
                <a:path w="6783800" h="2099310">
                  <a:moveTo>
                    <a:pt x="0" y="0"/>
                  </a:moveTo>
                  <a:lnTo>
                    <a:pt x="6783800" y="0"/>
                  </a:lnTo>
                  <a:lnTo>
                    <a:pt x="6783800" y="2099310"/>
                  </a:lnTo>
                  <a:lnTo>
                    <a:pt x="0" y="2099310"/>
                  </a:lnTo>
                  <a:close/>
                </a:path>
              </a:pathLst>
            </a:custGeom>
          </p:spPr>
        </p:sp>
        <p:sp>
          <p:nvSpPr>
            <p:cNvPr id="12" name="TextBox 12"/>
            <p:cNvSpPr txBox="1"/>
            <p:nvPr/>
          </p:nvSpPr>
          <p:spPr>
            <a:xfrm>
              <a:off x="0" y="152400"/>
              <a:ext cx="6783800" cy="19469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7200"/>
                </a:lnSpc>
              </a:pPr>
              <a:r>
                <a:rPr lang="en-US" sz="7500" spc="164">
                  <a:solidFill>
                    <a:srgbClr val="0D0D0D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Tudáspróba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03536" y="9156160"/>
            <a:ext cx="9459004" cy="1130840"/>
            <a:chOff x="0" y="0"/>
            <a:chExt cx="12612006" cy="15077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612006" cy="1507787"/>
            </a:xfrm>
            <a:custGeom>
              <a:avLst/>
              <a:gdLst/>
              <a:ahLst/>
              <a:cxnLst/>
              <a:rect l="l" t="t" r="r" b="b"/>
              <a:pathLst>
                <a:path w="12612006" h="1507787">
                  <a:moveTo>
                    <a:pt x="0" y="0"/>
                  </a:moveTo>
                  <a:lnTo>
                    <a:pt x="12612006" y="0"/>
                  </a:lnTo>
                  <a:lnTo>
                    <a:pt x="12612006" y="1507787"/>
                  </a:lnTo>
                  <a:lnTo>
                    <a:pt x="0" y="1507787"/>
                  </a:lnTo>
                  <a:close/>
                </a:path>
              </a:pathLst>
            </a:custGeom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12612006" cy="14696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64"/>
                </a:lnSpc>
              </a:pPr>
              <a:r>
                <a:rPr lang="en-US" sz="3300" u="sng">
                  <a:solidFill>
                    <a:srgbClr val="6B9F25"/>
                  </a:solidFill>
                  <a:latin typeface="Open Sans 1"/>
                  <a:ea typeface="Open Sans 1"/>
                  <a:cs typeface="Open Sans 1"/>
                  <a:sym typeface="Open Sans 1"/>
                  <a:hlinkClick r:id="rId3" tooltip="https://wordwall.net/resource/96516845"/>
                </a:rPr>
                <a:t>https://wordwall.net/resource/96516845</a:t>
              </a:r>
            </a:p>
            <a:p>
              <a:pPr algn="l">
                <a:lnSpc>
                  <a:spcPts val="356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484173" y="3987925"/>
            <a:ext cx="28575" cy="1400175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839907" y="109249"/>
            <a:ext cx="12027408" cy="2376583"/>
            <a:chOff x="0" y="0"/>
            <a:chExt cx="16036544" cy="31687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36544" cy="3168777"/>
            </a:xfrm>
            <a:custGeom>
              <a:avLst/>
              <a:gdLst/>
              <a:ahLst/>
              <a:cxnLst/>
              <a:rect l="l" t="t" r="r" b="b"/>
              <a:pathLst>
                <a:path w="16036544" h="3168777">
                  <a:moveTo>
                    <a:pt x="0" y="0"/>
                  </a:moveTo>
                  <a:lnTo>
                    <a:pt x="16036544" y="0"/>
                  </a:lnTo>
                  <a:lnTo>
                    <a:pt x="16036544" y="3168777"/>
                  </a:lnTo>
                  <a:lnTo>
                    <a:pt x="0" y="3168777"/>
                  </a:lnTo>
                  <a:close/>
                </a:path>
              </a:pathLst>
            </a:custGeom>
          </p:spPr>
        </p:sp>
        <p:sp>
          <p:nvSpPr>
            <p:cNvPr id="5" name="TextBox 5"/>
            <p:cNvSpPr txBox="1"/>
            <p:nvPr/>
          </p:nvSpPr>
          <p:spPr>
            <a:xfrm>
              <a:off x="0" y="114300"/>
              <a:ext cx="16036544" cy="30544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040"/>
                </a:lnSpc>
              </a:pPr>
              <a:r>
                <a:rPr lang="en-US" sz="5250" spc="160">
                  <a:solidFill>
                    <a:srgbClr val="0D0D0D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Az emésztőcső felépítése:</a:t>
              </a:r>
            </a:p>
            <a:p>
              <a:pPr algn="l">
                <a:lnSpc>
                  <a:spcPts val="5040"/>
                </a:lnSpc>
              </a:pPr>
              <a:r>
                <a:rPr lang="en-US" sz="5250" spc="160">
                  <a:solidFill>
                    <a:srgbClr val="0D0D0D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Utóbél/vastagbél</a:t>
              </a:r>
            </a:p>
            <a:p>
              <a:pPr algn="l">
                <a:lnSpc>
                  <a:spcPts val="5040"/>
                </a:lnSpc>
              </a:pPr>
              <a:r>
                <a:rPr lang="en-US" sz="5250" spc="160">
                  <a:solidFill>
                    <a:srgbClr val="0D0D0D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Vakbél</a:t>
              </a:r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522271" y="488596"/>
            <a:ext cx="28575" cy="1400175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22271" y="2580452"/>
            <a:ext cx="13535115" cy="136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Hasüreg jobb oldalán 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Nagy méretű, 0,8-1,3 m hosszú, 20-25 cm széles és 30-50 liter űrtartalmú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Béltartalom továbbhaladása lelassul, kb. 1 nap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375022" y="263794"/>
            <a:ext cx="3430380" cy="6086714"/>
            <a:chOff x="0" y="0"/>
            <a:chExt cx="4573840" cy="81156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73778" cy="8115564"/>
            </a:xfrm>
            <a:custGeom>
              <a:avLst/>
              <a:gdLst/>
              <a:ahLst/>
              <a:cxnLst/>
              <a:rect l="l" t="t" r="r" b="b"/>
              <a:pathLst>
                <a:path w="4573778" h="8115564">
                  <a:moveTo>
                    <a:pt x="0" y="0"/>
                  </a:moveTo>
                  <a:lnTo>
                    <a:pt x="4573778" y="0"/>
                  </a:lnTo>
                  <a:lnTo>
                    <a:pt x="4573778" y="8115564"/>
                  </a:lnTo>
                  <a:lnTo>
                    <a:pt x="0" y="8115564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375022" y="6591809"/>
            <a:ext cx="3430380" cy="3552602"/>
            <a:chOff x="0" y="0"/>
            <a:chExt cx="4573840" cy="47368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73778" cy="4736780"/>
            </a:xfrm>
            <a:custGeom>
              <a:avLst/>
              <a:gdLst/>
              <a:ahLst/>
              <a:cxnLst/>
              <a:rect l="l" t="t" r="r" b="b"/>
              <a:pathLst>
                <a:path w="4573778" h="4736780">
                  <a:moveTo>
                    <a:pt x="0" y="0"/>
                  </a:moveTo>
                  <a:lnTo>
                    <a:pt x="4573778" y="0"/>
                  </a:lnTo>
                  <a:lnTo>
                    <a:pt x="4573778" y="4736780"/>
                  </a:lnTo>
                  <a:lnTo>
                    <a:pt x="0" y="4736780"/>
                  </a:lnTo>
                  <a:close/>
                </a:path>
              </a:pathLst>
            </a:custGeom>
            <a:solidFill>
              <a:srgbClr val="455F51">
                <a:alpha val="6392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39907" y="4138091"/>
            <a:ext cx="12027408" cy="1100233"/>
            <a:chOff x="0" y="0"/>
            <a:chExt cx="16036544" cy="14669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36544" cy="1466977"/>
            </a:xfrm>
            <a:custGeom>
              <a:avLst/>
              <a:gdLst/>
              <a:ahLst/>
              <a:cxnLst/>
              <a:rect l="l" t="t" r="r" b="b"/>
              <a:pathLst>
                <a:path w="16036544" h="1466977">
                  <a:moveTo>
                    <a:pt x="0" y="0"/>
                  </a:moveTo>
                  <a:lnTo>
                    <a:pt x="16036544" y="0"/>
                  </a:lnTo>
                  <a:lnTo>
                    <a:pt x="16036544" y="1466977"/>
                  </a:lnTo>
                  <a:lnTo>
                    <a:pt x="0" y="1466977"/>
                  </a:lnTo>
                  <a:close/>
                </a:path>
              </a:pathLst>
            </a:custGeom>
          </p:spPr>
        </p:sp>
        <p:sp>
          <p:nvSpPr>
            <p:cNvPr id="14" name="TextBox 14"/>
            <p:cNvSpPr txBox="1"/>
            <p:nvPr/>
          </p:nvSpPr>
          <p:spPr>
            <a:xfrm>
              <a:off x="0" y="114300"/>
              <a:ext cx="16036544" cy="13526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040"/>
                </a:lnSpc>
              </a:pPr>
              <a:r>
                <a:rPr lang="en-US" sz="5250" spc="160">
                  <a:solidFill>
                    <a:srgbClr val="0D0D0D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Remese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73667" y="5238324"/>
            <a:ext cx="13867595" cy="227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6" lvl="1" indent="-271463" algn="l">
              <a:lnSpc>
                <a:spcPts val="366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Két részből áll:</a:t>
            </a:r>
          </a:p>
          <a:p>
            <a:pPr marL="542926" lvl="1" indent="-271463" algn="l">
              <a:lnSpc>
                <a:spcPts val="366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tág remesé</a:t>
            </a: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ből (3-4 méter hosszú, 55-130 liter űrtartalmú), </a:t>
            </a:r>
          </a:p>
          <a:p>
            <a:pPr marL="542926" lvl="1" indent="-271463" algn="l">
              <a:lnSpc>
                <a:spcPts val="366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majd hirtelen átmenettel a </a:t>
            </a:r>
            <a:r>
              <a:rPr lang="en-US" sz="30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szűk remesé</a:t>
            </a: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be megy át</a:t>
            </a:r>
          </a:p>
          <a:p>
            <a:pPr marL="542926" lvl="1" indent="-271463" algn="l">
              <a:lnSpc>
                <a:spcPts val="366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Jobb oldali fekveteket bélfodor rögzíti, DE bal oldaliak labilisak -&gt; bélcsavarodás veszélye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39907" y="7481890"/>
            <a:ext cx="5087850" cy="1219714"/>
            <a:chOff x="0" y="0"/>
            <a:chExt cx="6783800" cy="16262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783800" cy="1626286"/>
            </a:xfrm>
            <a:custGeom>
              <a:avLst/>
              <a:gdLst/>
              <a:ahLst/>
              <a:cxnLst/>
              <a:rect l="l" t="t" r="r" b="b"/>
              <a:pathLst>
                <a:path w="6783800" h="1626286">
                  <a:moveTo>
                    <a:pt x="0" y="0"/>
                  </a:moveTo>
                  <a:lnTo>
                    <a:pt x="6783800" y="0"/>
                  </a:lnTo>
                  <a:lnTo>
                    <a:pt x="6783800" y="1626286"/>
                  </a:lnTo>
                  <a:lnTo>
                    <a:pt x="0" y="1626286"/>
                  </a:lnTo>
                  <a:close/>
                </a:path>
              </a:pathLst>
            </a:custGeom>
          </p:spPr>
        </p:sp>
        <p:sp>
          <p:nvSpPr>
            <p:cNvPr id="18" name="TextBox 18"/>
            <p:cNvSpPr txBox="1"/>
            <p:nvPr/>
          </p:nvSpPr>
          <p:spPr>
            <a:xfrm>
              <a:off x="0" y="123825"/>
              <a:ext cx="6783800" cy="150246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616"/>
                </a:lnSpc>
              </a:pPr>
              <a:r>
                <a:rPr lang="en-US" sz="5850" spc="161">
                  <a:solidFill>
                    <a:srgbClr val="3F3F3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Végbél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474650" y="7391659"/>
            <a:ext cx="28575" cy="1400175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839907" y="8701604"/>
            <a:ext cx="13535115" cy="1515197"/>
            <a:chOff x="0" y="0"/>
            <a:chExt cx="18046820" cy="202026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046819" cy="2020262"/>
            </a:xfrm>
            <a:custGeom>
              <a:avLst/>
              <a:gdLst/>
              <a:ahLst/>
              <a:cxnLst/>
              <a:rect l="l" t="t" r="r" b="b"/>
              <a:pathLst>
                <a:path w="18046819" h="2020262">
                  <a:moveTo>
                    <a:pt x="0" y="0"/>
                  </a:moveTo>
                  <a:lnTo>
                    <a:pt x="18046819" y="0"/>
                  </a:lnTo>
                  <a:lnTo>
                    <a:pt x="18046819" y="2020262"/>
                  </a:lnTo>
                  <a:lnTo>
                    <a:pt x="0" y="2020262"/>
                  </a:lnTo>
                  <a:close/>
                </a:path>
              </a:pathLst>
            </a:custGeom>
          </p:spPr>
        </p:sp>
        <p:sp>
          <p:nvSpPr>
            <p:cNvPr id="22" name="TextBox 22"/>
            <p:cNvSpPr txBox="1"/>
            <p:nvPr/>
          </p:nvSpPr>
          <p:spPr>
            <a:xfrm>
              <a:off x="0" y="9525"/>
              <a:ext cx="18046820" cy="20107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42925" lvl="1" indent="-271462" algn="l">
                <a:lnSpc>
                  <a:spcPts val="3569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20-30 cm hosszú, tágulékony bélszakasz</a:t>
              </a:r>
            </a:p>
            <a:p>
              <a:pPr marL="542544" lvl="1" indent="-271272" algn="l">
                <a:lnSpc>
                  <a:spcPts val="3569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 végbélnyílással fejeződik be az utóbél, melynek záróizmát reflex működteti, amit a végbél falára ható nyomás vált ki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484173" y="3987925"/>
            <a:ext cx="28575" cy="1400175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522271" y="488596"/>
            <a:ext cx="28575" cy="1400175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8924" y="263794"/>
            <a:ext cx="4136478" cy="6086714"/>
            <a:chOff x="0" y="0"/>
            <a:chExt cx="5515304" cy="81156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15230" cy="8115564"/>
            </a:xfrm>
            <a:custGeom>
              <a:avLst/>
              <a:gdLst/>
              <a:ahLst/>
              <a:cxnLst/>
              <a:rect l="l" t="t" r="r" b="b"/>
              <a:pathLst>
                <a:path w="5515230" h="8115564">
                  <a:moveTo>
                    <a:pt x="0" y="0"/>
                  </a:moveTo>
                  <a:lnTo>
                    <a:pt x="5515230" y="0"/>
                  </a:lnTo>
                  <a:lnTo>
                    <a:pt x="5515230" y="8115564"/>
                  </a:lnTo>
                  <a:lnTo>
                    <a:pt x="0" y="8115564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668924" y="6734398"/>
            <a:ext cx="4136478" cy="3552602"/>
            <a:chOff x="0" y="0"/>
            <a:chExt cx="5515304" cy="47368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15230" cy="4736780"/>
            </a:xfrm>
            <a:custGeom>
              <a:avLst/>
              <a:gdLst/>
              <a:ahLst/>
              <a:cxnLst/>
              <a:rect l="l" t="t" r="r" b="b"/>
              <a:pathLst>
                <a:path w="5515230" h="4736780">
                  <a:moveTo>
                    <a:pt x="0" y="0"/>
                  </a:moveTo>
                  <a:lnTo>
                    <a:pt x="5515230" y="0"/>
                  </a:lnTo>
                  <a:lnTo>
                    <a:pt x="5515230" y="4736780"/>
                  </a:lnTo>
                  <a:lnTo>
                    <a:pt x="0" y="4736780"/>
                  </a:lnTo>
                  <a:close/>
                </a:path>
              </a:pathLst>
            </a:custGeom>
            <a:solidFill>
              <a:srgbClr val="455F51">
                <a:alpha val="63922"/>
              </a:srgbClr>
            </a:solidFill>
          </p:spPr>
        </p:sp>
      </p:grpSp>
      <p:sp>
        <p:nvSpPr>
          <p:cNvPr id="8" name="AutoShape 8"/>
          <p:cNvSpPr/>
          <p:nvPr/>
        </p:nvSpPr>
        <p:spPr>
          <a:xfrm flipV="1">
            <a:off x="474650" y="7391659"/>
            <a:ext cx="28575" cy="1400175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673667" y="431446"/>
            <a:ext cx="12027408" cy="105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09"/>
              </a:lnSpc>
              <a:spcBef>
                <a:spcPct val="0"/>
              </a:spcBef>
            </a:pPr>
            <a:r>
              <a:rPr lang="en-US" sz="6149" b="1" spc="187">
                <a:solidFill>
                  <a:srgbClr val="000000"/>
                </a:solidFill>
                <a:latin typeface="Big Shoulders Display Bold"/>
                <a:ea typeface="Big Shoulders Display Bold"/>
                <a:cs typeface="Big Shoulders Display Bold"/>
                <a:sym typeface="Big Shoulders Display Bold"/>
              </a:rPr>
              <a:t>Forrás: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3667" y="4144771"/>
            <a:ext cx="13238606" cy="124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  <a:spcBef>
                <a:spcPct val="0"/>
              </a:spcBef>
            </a:pPr>
            <a:r>
              <a:rPr lang="en-US" sz="3550" spc="108">
                <a:solidFill>
                  <a:srgbClr val="000000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A ló anatómiája oktató CD, szerző: Dr. Szajkó István-alapján (FVM Vidékfejlesztési, Képzési és Szaktanácsadási Intézet, Budapest, 2007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9300" y="7315459"/>
            <a:ext cx="12962973" cy="124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  <a:spcBef>
                <a:spcPct val="0"/>
              </a:spcBef>
            </a:pPr>
            <a:r>
              <a:rPr lang="en-US" sz="3550" spc="108">
                <a:solidFill>
                  <a:srgbClr val="000000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A ló anatómiája oktató CD, szerző: Dr. Szajkó István-alapján (FVM Vidékfejlesztési, Képzési és Szaktanácsadási Intézet, Budapest, 2007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90599" y="7031958"/>
            <a:ext cx="2897608" cy="316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88"/>
              </a:lnSpc>
            </a:pPr>
            <a:r>
              <a:rPr lang="en-US" sz="4277">
                <a:solidFill>
                  <a:srgbClr val="E7E4DE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Készítette:</a:t>
            </a:r>
          </a:p>
          <a:p>
            <a:pPr algn="just">
              <a:lnSpc>
                <a:spcPts val="6688"/>
              </a:lnSpc>
            </a:pPr>
            <a:r>
              <a:rPr lang="en-US" sz="4777">
                <a:solidFill>
                  <a:srgbClr val="E7E4DE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Csukáné Bozsok Gabriella</a:t>
            </a:r>
          </a:p>
          <a:p>
            <a:pPr algn="just">
              <a:lnSpc>
                <a:spcPts val="5988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6972298" cy="10287000"/>
            <a:chOff x="0" y="0"/>
            <a:chExt cx="9296398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96400" cy="13716000"/>
            </a:xfrm>
            <a:custGeom>
              <a:avLst/>
              <a:gdLst/>
              <a:ahLst/>
              <a:cxnLst/>
              <a:rect l="l" t="t" r="r" b="b"/>
              <a:pathLst>
                <a:path w="9296400" h="13716000">
                  <a:moveTo>
                    <a:pt x="0" y="0"/>
                  </a:moveTo>
                  <a:lnTo>
                    <a:pt x="9296400" y="0"/>
                  </a:lnTo>
                  <a:lnTo>
                    <a:pt x="92964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65202" y="965200"/>
            <a:ext cx="5527712" cy="8356599"/>
            <a:chOff x="0" y="0"/>
            <a:chExt cx="7370283" cy="111421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70283" cy="11142132"/>
            </a:xfrm>
            <a:custGeom>
              <a:avLst/>
              <a:gdLst/>
              <a:ahLst/>
              <a:cxnLst/>
              <a:rect l="l" t="t" r="r" b="b"/>
              <a:pathLst>
                <a:path w="7370283" h="11142132">
                  <a:moveTo>
                    <a:pt x="0" y="0"/>
                  </a:moveTo>
                  <a:lnTo>
                    <a:pt x="7370283" y="0"/>
                  </a:lnTo>
                  <a:lnTo>
                    <a:pt x="7370283" y="11142132"/>
                  </a:lnTo>
                  <a:lnTo>
                    <a:pt x="0" y="11142132"/>
                  </a:lnTo>
                  <a:close/>
                </a:path>
              </a:pathLst>
            </a:custGeom>
          </p:spPr>
        </p:sp>
        <p:sp>
          <p:nvSpPr>
            <p:cNvPr id="7" name="TextBox 7"/>
            <p:cNvSpPr txBox="1"/>
            <p:nvPr/>
          </p:nvSpPr>
          <p:spPr>
            <a:xfrm>
              <a:off x="0" y="142875"/>
              <a:ext cx="7370283" cy="109992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191"/>
                </a:lnSpc>
              </a:pPr>
              <a:r>
                <a:rPr lang="en-US" sz="6450" spc="664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Emésztőkészülék részei</a:t>
              </a:r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8360891" y="1540669"/>
          <a:ext cx="8439150" cy="7205663"/>
        </p:xfrm>
        <a:graphic>
          <a:graphicData uri="http://schemas.openxmlformats.org/drawingml/2006/table">
            <a:tbl>
              <a:tblPr/>
              <a:tblGrid>
                <a:gridCol w="3618529"/>
                <a:gridCol w="2897837"/>
                <a:gridCol w="1922784"/>
              </a:tblGrid>
              <a:tr h="819692">
                <a:tc gridSpan="3"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EMÉSZTŐCSŐ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02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EMÉSZTŐCSŐ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02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EMÉSZTŐCSŐ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024"/>
                    </a:solidFill>
                  </a:tcPr>
                </a:tc>
              </a:tr>
              <a:tr h="819692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Előbél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Középbél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Utóbél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CC"/>
                    </a:solidFill>
                  </a:tcPr>
                </a:tc>
              </a:tr>
              <a:tr h="2192199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Szájüreg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Garat</a:t>
                      </a: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Nyelőcső</a:t>
                      </a: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Gyomor</a:t>
                      </a:r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Epésbél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Éhbél</a:t>
                      </a: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Csípőbél</a:t>
                      </a:r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Vakbél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Remese</a:t>
                      </a:r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Végbél</a:t>
                      </a:r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E8"/>
                    </a:solidFill>
                  </a:tcPr>
                </a:tc>
              </a:tr>
              <a:tr h="819692">
                <a:tc gridSpan="3"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JÁRULÉKOS MIRIGYEK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JÁRULÉKOS MIRIGYEK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JÁRULÉKOS MIRIGYEK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CC"/>
                    </a:solidFill>
                  </a:tcPr>
                </a:tc>
              </a:tr>
              <a:tr h="1277194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Szájüreghez kapcsolódók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Középbélhez kapcsolódók</a:t>
                      </a: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E8"/>
                    </a:solidFill>
                  </a:tcPr>
                </a:tc>
              </a:tr>
              <a:tr h="1277194"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Nagy nyálmirigyek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Nyálkamirigyek</a:t>
                      </a:r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Máj</a:t>
                      </a:r>
                      <a:endParaRPr lang="en-US" sz="1100"/>
                    </a:p>
                    <a:p>
                      <a:pPr algn="l">
                        <a:lnSpc>
                          <a:spcPts val="36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1"/>
                          <a:ea typeface="Open Sans 1"/>
                          <a:cs typeface="Open Sans 1"/>
                          <a:sym typeface="Open Sans 1"/>
                        </a:rPr>
                        <a:t>Hasnyálmirigy</a:t>
                      </a:r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4315" marR="94315" marT="94315" marB="9431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F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3428" cy="10287000"/>
            <a:chOff x="0" y="0"/>
            <a:chExt cx="24377904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7904" cy="13716000"/>
            </a:xfrm>
            <a:custGeom>
              <a:avLst/>
              <a:gdLst/>
              <a:ahLst/>
              <a:cxnLst/>
              <a:rect l="l" t="t" r="r" b="b"/>
              <a:pathLst>
                <a:path w="24377904" h="13716000">
                  <a:moveTo>
                    <a:pt x="0" y="0"/>
                  </a:moveTo>
                  <a:lnTo>
                    <a:pt x="24377904" y="0"/>
                  </a:lnTo>
                  <a:lnTo>
                    <a:pt x="2437790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46919" y="965192"/>
            <a:ext cx="4554566" cy="8356604"/>
            <a:chOff x="0" y="0"/>
            <a:chExt cx="6072754" cy="111421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72759" cy="11142091"/>
            </a:xfrm>
            <a:custGeom>
              <a:avLst/>
              <a:gdLst/>
              <a:ahLst/>
              <a:cxnLst/>
              <a:rect l="l" t="t" r="r" b="b"/>
              <a:pathLst>
                <a:path w="6072759" h="11142091">
                  <a:moveTo>
                    <a:pt x="0" y="0"/>
                  </a:moveTo>
                  <a:lnTo>
                    <a:pt x="6072759" y="0"/>
                  </a:lnTo>
                  <a:lnTo>
                    <a:pt x="6072759" y="11142091"/>
                  </a:lnTo>
                  <a:lnTo>
                    <a:pt x="0" y="11142091"/>
                  </a:lnTo>
                  <a:close/>
                </a:path>
              </a:pathLst>
            </a:custGeom>
            <a:blipFill>
              <a:blip r:embed="rId2"/>
              <a:stretch>
                <a:fillRect r="-100765" b="3844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841030" y="965192"/>
            <a:ext cx="11481770" cy="8356604"/>
            <a:chOff x="0" y="0"/>
            <a:chExt cx="15309026" cy="111421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309087" cy="11142091"/>
            </a:xfrm>
            <a:custGeom>
              <a:avLst/>
              <a:gdLst/>
              <a:ahLst/>
              <a:cxnLst/>
              <a:rect l="l" t="t" r="r" b="b"/>
              <a:pathLst>
                <a:path w="15309087" h="11142091">
                  <a:moveTo>
                    <a:pt x="0" y="0"/>
                  </a:moveTo>
                  <a:lnTo>
                    <a:pt x="15309087" y="0"/>
                  </a:lnTo>
                  <a:lnTo>
                    <a:pt x="15309087" y="11142091"/>
                  </a:lnTo>
                  <a:lnTo>
                    <a:pt x="0" y="11142091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238265" y="1181100"/>
            <a:ext cx="10327617" cy="1624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500" spc="164">
                <a:solidFill>
                  <a:srgbClr val="FFFFFF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Emésztőkészülék feladata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055385" y="2625374"/>
            <a:ext cx="10510497" cy="4009808"/>
            <a:chOff x="0" y="0"/>
            <a:chExt cx="14013996" cy="53464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13996" cy="5346411"/>
            </a:xfrm>
            <a:custGeom>
              <a:avLst/>
              <a:gdLst/>
              <a:ahLst/>
              <a:cxnLst/>
              <a:rect l="l" t="t" r="r" b="b"/>
              <a:pathLst>
                <a:path w="14013996" h="5346411">
                  <a:moveTo>
                    <a:pt x="0" y="0"/>
                  </a:moveTo>
                  <a:lnTo>
                    <a:pt x="14013996" y="0"/>
                  </a:lnTo>
                  <a:lnTo>
                    <a:pt x="14013996" y="5346411"/>
                  </a:lnTo>
                  <a:lnTo>
                    <a:pt x="0" y="5346411"/>
                  </a:lnTo>
                  <a:close/>
                </a:path>
              </a:pathLst>
            </a:custGeom>
          </p:spPr>
        </p:sp>
        <p:sp>
          <p:nvSpPr>
            <p:cNvPr id="12" name="TextBox 12"/>
            <p:cNvSpPr txBox="1"/>
            <p:nvPr/>
          </p:nvSpPr>
          <p:spPr>
            <a:xfrm>
              <a:off x="0" y="28575"/>
              <a:ext cx="14013996" cy="531783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506727" lvl="1" indent="-253363" algn="l">
                <a:lnSpc>
                  <a:spcPts val="3023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Takarmány </a:t>
              </a:r>
            </a:p>
            <a:p>
              <a:pPr marL="1209032" lvl="2" indent="-403011" algn="l">
                <a:lnSpc>
                  <a:spcPts val="3023"/>
                </a:lnSpc>
                <a:buFont typeface="Arial"/>
                <a:buChar char="⚬"/>
              </a:pPr>
              <a:r>
                <a:rPr lang="en-US" sz="27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válogatása, </a:t>
              </a:r>
            </a:p>
            <a:p>
              <a:pPr marL="1209032" lvl="2" indent="-403011" algn="l">
                <a:lnSpc>
                  <a:spcPts val="3023"/>
                </a:lnSpc>
                <a:buFont typeface="Arial"/>
                <a:buChar char="⚬"/>
              </a:pPr>
              <a:r>
                <a:rPr lang="en-US" sz="27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felvétele,</a:t>
              </a:r>
            </a:p>
            <a:p>
              <a:pPr marL="1209032" lvl="2" indent="-403011" algn="l">
                <a:lnSpc>
                  <a:spcPts val="3023"/>
                </a:lnSpc>
                <a:buFont typeface="Arial"/>
                <a:buChar char="⚬"/>
              </a:pPr>
              <a:r>
                <a:rPr lang="en-US" sz="27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aprítása</a:t>
              </a:r>
            </a:p>
            <a:p>
              <a:pPr marL="506727" lvl="1" indent="-253363" algn="l">
                <a:lnSpc>
                  <a:spcPts val="3023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Emésztés</a:t>
              </a:r>
            </a:p>
            <a:p>
              <a:pPr marL="506727" lvl="1" indent="-253363" algn="l">
                <a:lnSpc>
                  <a:spcPts val="3023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Tartalom továbbítása</a:t>
              </a:r>
            </a:p>
            <a:p>
              <a:pPr marL="506727" lvl="1" indent="-253363" algn="l">
                <a:lnSpc>
                  <a:spcPts val="3023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Felszívás</a:t>
              </a:r>
            </a:p>
            <a:p>
              <a:pPr marL="506727" lvl="1" indent="-253363" algn="l">
                <a:lnSpc>
                  <a:spcPts val="3023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Mérgező anyagok semlegesítése</a:t>
              </a:r>
            </a:p>
            <a:p>
              <a:pPr marL="506727" lvl="1" indent="-253363" algn="l">
                <a:lnSpc>
                  <a:spcPts val="3023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Salakanyagok eltávolítása</a:t>
              </a:r>
            </a:p>
            <a:p>
              <a:pPr marL="506727" lvl="1" indent="-253363" algn="l">
                <a:lnSpc>
                  <a:spcPts val="3023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6238304" y="2300497"/>
            <a:ext cx="6886575" cy="28575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4479389" y="7011881"/>
            <a:ext cx="5087850" cy="1574482"/>
            <a:chOff x="0" y="0"/>
            <a:chExt cx="6783800" cy="20993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83800" cy="2099310"/>
            </a:xfrm>
            <a:custGeom>
              <a:avLst/>
              <a:gdLst/>
              <a:ahLst/>
              <a:cxnLst/>
              <a:rect l="l" t="t" r="r" b="b"/>
              <a:pathLst>
                <a:path w="6783800" h="2099310">
                  <a:moveTo>
                    <a:pt x="0" y="0"/>
                  </a:moveTo>
                  <a:lnTo>
                    <a:pt x="6783800" y="0"/>
                  </a:lnTo>
                  <a:lnTo>
                    <a:pt x="6783800" y="2099310"/>
                  </a:lnTo>
                  <a:lnTo>
                    <a:pt x="0" y="2099310"/>
                  </a:lnTo>
                  <a:close/>
                </a:path>
              </a:pathLst>
            </a:custGeom>
          </p:spPr>
        </p:sp>
        <p:sp>
          <p:nvSpPr>
            <p:cNvPr id="16" name="TextBox 16"/>
            <p:cNvSpPr txBox="1"/>
            <p:nvPr/>
          </p:nvSpPr>
          <p:spPr>
            <a:xfrm>
              <a:off x="0" y="152400"/>
              <a:ext cx="6783800" cy="19469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7200"/>
                </a:lnSpc>
              </a:pPr>
              <a:r>
                <a:rPr lang="en-US" sz="7500" spc="164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Tudáspróba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705848" y="7365460"/>
            <a:ext cx="6042914" cy="2921540"/>
            <a:chOff x="0" y="0"/>
            <a:chExt cx="8332731" cy="40285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332731" cy="4028587"/>
            </a:xfrm>
            <a:custGeom>
              <a:avLst/>
              <a:gdLst/>
              <a:ahLst/>
              <a:cxnLst/>
              <a:rect l="l" t="t" r="r" b="b"/>
              <a:pathLst>
                <a:path w="8332731" h="4028587">
                  <a:moveTo>
                    <a:pt x="0" y="0"/>
                  </a:moveTo>
                  <a:lnTo>
                    <a:pt x="8332731" y="0"/>
                  </a:lnTo>
                  <a:lnTo>
                    <a:pt x="8332731" y="4028587"/>
                  </a:lnTo>
                  <a:lnTo>
                    <a:pt x="0" y="4028587"/>
                  </a:lnTo>
                  <a:close/>
                </a:path>
              </a:pathLst>
            </a:custGeom>
          </p:spPr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8332731" cy="39904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64"/>
                </a:lnSpc>
              </a:pPr>
              <a:r>
                <a:rPr lang="en-US" sz="3300" u="sng">
                  <a:solidFill>
                    <a:srgbClr val="FAF7E8"/>
                  </a:solidFill>
                  <a:latin typeface="Open Sans 1"/>
                  <a:ea typeface="Open Sans 1"/>
                  <a:cs typeface="Open Sans 1"/>
                  <a:sym typeface="Open Sans 1"/>
                  <a:hlinkClick r:id="rId3" tooltip="https://wordwall.net/resource/96489305"/>
                </a:rPr>
                <a:t>https://wordwall.net/resource/96489305</a:t>
              </a:r>
            </a:p>
            <a:p>
              <a:pPr algn="l">
                <a:lnSpc>
                  <a:spcPts val="3564"/>
                </a:lnSpc>
              </a:pPr>
              <a:endParaRPr/>
            </a:p>
            <a:p>
              <a:pPr algn="l">
                <a:lnSpc>
                  <a:spcPts val="3564"/>
                </a:lnSpc>
              </a:pPr>
              <a:endParaRPr/>
            </a:p>
            <a:p>
              <a:pPr algn="l">
                <a:lnSpc>
                  <a:spcPts val="3564"/>
                </a:lnSpc>
              </a:pPr>
              <a:endParaRPr/>
            </a:p>
            <a:p>
              <a:pPr algn="l">
                <a:lnSpc>
                  <a:spcPts val="356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8202822" cy="10287000"/>
            <a:chOff x="0" y="0"/>
            <a:chExt cx="10937096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37113" cy="13716000"/>
            </a:xfrm>
            <a:custGeom>
              <a:avLst/>
              <a:gdLst/>
              <a:ahLst/>
              <a:cxnLst/>
              <a:rect l="l" t="t" r="r" b="b"/>
              <a:pathLst>
                <a:path w="10937113" h="13716000">
                  <a:moveTo>
                    <a:pt x="0" y="0"/>
                  </a:moveTo>
                  <a:lnTo>
                    <a:pt x="10937113" y="0"/>
                  </a:lnTo>
                  <a:lnTo>
                    <a:pt x="10937113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8050" y="286129"/>
            <a:ext cx="8164772" cy="3403283"/>
            <a:chOff x="0" y="0"/>
            <a:chExt cx="10886363" cy="45377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86363" cy="4537710"/>
            </a:xfrm>
            <a:custGeom>
              <a:avLst/>
              <a:gdLst/>
              <a:ahLst/>
              <a:cxnLst/>
              <a:rect l="l" t="t" r="r" b="b"/>
              <a:pathLst>
                <a:path w="10886363" h="4537710">
                  <a:moveTo>
                    <a:pt x="0" y="0"/>
                  </a:moveTo>
                  <a:lnTo>
                    <a:pt x="10886363" y="0"/>
                  </a:lnTo>
                  <a:lnTo>
                    <a:pt x="10886363" y="4537710"/>
                  </a:lnTo>
                  <a:lnTo>
                    <a:pt x="0" y="4537710"/>
                  </a:lnTo>
                  <a:close/>
                </a:path>
              </a:pathLst>
            </a:custGeom>
          </p:spPr>
        </p:sp>
        <p:sp>
          <p:nvSpPr>
            <p:cNvPr id="7" name="TextBox 7"/>
            <p:cNvSpPr txBox="1"/>
            <p:nvPr/>
          </p:nvSpPr>
          <p:spPr>
            <a:xfrm>
              <a:off x="0" y="152400"/>
              <a:ext cx="10886363" cy="43853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0"/>
                </a:lnSpc>
              </a:pPr>
              <a:r>
                <a:rPr lang="en-US" sz="7500" spc="256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Az emésztőcső felépítése</a:t>
              </a:r>
            </a:p>
            <a:p>
              <a:pPr algn="l">
                <a:lnSpc>
                  <a:spcPts val="7200"/>
                </a:lnSpc>
              </a:pPr>
              <a:r>
                <a:rPr lang="en-US" sz="7500" spc="256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Előbél</a:t>
              </a:r>
            </a:p>
            <a:p>
              <a:pPr algn="l">
                <a:lnSpc>
                  <a:spcPts val="7200"/>
                </a:lnSpc>
              </a:pPr>
              <a:r>
                <a:rPr lang="en-US" sz="7500" spc="256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Szájüreg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9144000" y="960120"/>
            <a:ext cx="8183881" cy="8366760"/>
            <a:chOff x="0" y="0"/>
            <a:chExt cx="10911842" cy="111556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11840" cy="11155680"/>
            </a:xfrm>
            <a:custGeom>
              <a:avLst/>
              <a:gdLst/>
              <a:ahLst/>
              <a:cxnLst/>
              <a:rect l="l" t="t" r="r" b="b"/>
              <a:pathLst>
                <a:path w="10911840" h="11155680">
                  <a:moveTo>
                    <a:pt x="0" y="0"/>
                  </a:moveTo>
                  <a:lnTo>
                    <a:pt x="10911840" y="0"/>
                  </a:lnTo>
                  <a:lnTo>
                    <a:pt x="10911840" y="11155680"/>
                  </a:lnTo>
                  <a:lnTo>
                    <a:pt x="0" y="11155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157" r="-1" b="-654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548648" y="4979913"/>
            <a:ext cx="5105525" cy="3376465"/>
            <a:chOff x="0" y="0"/>
            <a:chExt cx="6682356" cy="44192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82356" cy="4419279"/>
            </a:xfrm>
            <a:custGeom>
              <a:avLst/>
              <a:gdLst/>
              <a:ahLst/>
              <a:cxnLst/>
              <a:rect l="l" t="t" r="r" b="b"/>
              <a:pathLst>
                <a:path w="6682356" h="4419279">
                  <a:moveTo>
                    <a:pt x="0" y="0"/>
                  </a:moveTo>
                  <a:lnTo>
                    <a:pt x="6682356" y="0"/>
                  </a:lnTo>
                  <a:lnTo>
                    <a:pt x="6682356" y="4419279"/>
                  </a:lnTo>
                  <a:lnTo>
                    <a:pt x="0" y="4419279"/>
                  </a:lnTo>
                  <a:close/>
                </a:path>
              </a:pathLst>
            </a:custGeom>
          </p:spPr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6682356" cy="43716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79"/>
                </a:lnSpc>
              </a:pPr>
              <a:r>
                <a:rPr lang="en-US" sz="3499">
                  <a:solidFill>
                    <a:srgbClr val="FAF7E8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Csontos alapja: </a:t>
              </a:r>
            </a:p>
            <a:p>
              <a:pPr marL="1347029" lvl="1" indent="-673514" algn="l">
                <a:lnSpc>
                  <a:spcPts val="3779"/>
                </a:lnSpc>
                <a:buFont typeface="Arial"/>
                <a:buChar char="•"/>
              </a:pPr>
              <a:r>
                <a:rPr lang="en-US" sz="3499">
                  <a:solidFill>
                    <a:srgbClr val="FAF7E8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állközötti csontok</a:t>
              </a:r>
            </a:p>
            <a:p>
              <a:pPr marL="1347029" lvl="1" indent="-673514" algn="l">
                <a:lnSpc>
                  <a:spcPts val="3779"/>
                </a:lnSpc>
                <a:buFont typeface="Arial"/>
                <a:buChar char="•"/>
              </a:pPr>
              <a:r>
                <a:rPr lang="en-US" sz="3499">
                  <a:solidFill>
                    <a:srgbClr val="FAF7E8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állcsontok</a:t>
              </a:r>
            </a:p>
            <a:p>
              <a:pPr marL="1347029" lvl="1" indent="-673514" algn="l">
                <a:lnSpc>
                  <a:spcPts val="3779"/>
                </a:lnSpc>
                <a:buFont typeface="Arial"/>
                <a:buChar char="•"/>
              </a:pPr>
              <a:r>
                <a:rPr lang="en-US" sz="3499">
                  <a:solidFill>
                    <a:srgbClr val="FAF7E8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szájpadláscsont</a:t>
              </a:r>
            </a:p>
            <a:p>
              <a:pPr marL="1347029" lvl="1" indent="-673514" algn="l">
                <a:lnSpc>
                  <a:spcPts val="3779"/>
                </a:lnSpc>
                <a:buFont typeface="Arial"/>
                <a:buChar char="•"/>
              </a:pPr>
              <a:r>
                <a:rPr lang="en-US" sz="3499">
                  <a:solidFill>
                    <a:srgbClr val="FAF7E8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állkapocscsont</a:t>
              </a:r>
            </a:p>
            <a:p>
              <a:pPr marL="1347029" lvl="1" indent="-673514" algn="l">
                <a:lnSpc>
                  <a:spcPts val="3779"/>
                </a:lnSpc>
                <a:buFont typeface="Arial"/>
                <a:buChar char="•"/>
              </a:pPr>
              <a:r>
                <a:rPr lang="en-US" sz="3499">
                  <a:solidFill>
                    <a:srgbClr val="FAF7E8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nyelvcsont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6981444" cy="10287000"/>
            <a:chOff x="0" y="0"/>
            <a:chExt cx="9308592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08592" cy="13716000"/>
            </a:xfrm>
            <a:custGeom>
              <a:avLst/>
              <a:gdLst/>
              <a:ahLst/>
              <a:cxnLst/>
              <a:rect l="l" t="t" r="r" b="b"/>
              <a:pathLst>
                <a:path w="9308592" h="13716000">
                  <a:moveTo>
                    <a:pt x="0" y="0"/>
                  </a:moveTo>
                  <a:lnTo>
                    <a:pt x="9308592" y="0"/>
                  </a:lnTo>
                  <a:lnTo>
                    <a:pt x="930859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57288" y="6552169"/>
            <a:ext cx="5087850" cy="2460950"/>
            <a:chOff x="0" y="0"/>
            <a:chExt cx="6783800" cy="32812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83800" cy="3281266"/>
            </a:xfrm>
            <a:custGeom>
              <a:avLst/>
              <a:gdLst/>
              <a:ahLst/>
              <a:cxnLst/>
              <a:rect l="l" t="t" r="r" b="b"/>
              <a:pathLst>
                <a:path w="6783800" h="3281266">
                  <a:moveTo>
                    <a:pt x="0" y="0"/>
                  </a:moveTo>
                  <a:lnTo>
                    <a:pt x="6783800" y="0"/>
                  </a:lnTo>
                  <a:lnTo>
                    <a:pt x="6783800" y="3281266"/>
                  </a:lnTo>
                  <a:lnTo>
                    <a:pt x="0" y="3281266"/>
                  </a:lnTo>
                  <a:close/>
                </a:path>
              </a:pathLst>
            </a:custGeom>
          </p:spPr>
        </p:sp>
        <p:sp>
          <p:nvSpPr>
            <p:cNvPr id="7" name="TextBox 7"/>
            <p:cNvSpPr txBox="1"/>
            <p:nvPr/>
          </p:nvSpPr>
          <p:spPr>
            <a:xfrm>
              <a:off x="0" y="142875"/>
              <a:ext cx="6783800" cy="313839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6623"/>
                </a:lnSpc>
              </a:pPr>
              <a:r>
                <a:rPr lang="en-US" sz="6900" spc="163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Ló fogainak jellegzetessége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34582" y="5336733"/>
            <a:ext cx="11300790" cy="5862407"/>
            <a:chOff x="0" y="0"/>
            <a:chExt cx="15067720" cy="7816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067719" cy="7816542"/>
            </a:xfrm>
            <a:custGeom>
              <a:avLst/>
              <a:gdLst/>
              <a:ahLst/>
              <a:cxnLst/>
              <a:rect l="l" t="t" r="r" b="b"/>
              <a:pathLst>
                <a:path w="15067719" h="7816542">
                  <a:moveTo>
                    <a:pt x="0" y="0"/>
                  </a:moveTo>
                  <a:lnTo>
                    <a:pt x="15067719" y="0"/>
                  </a:lnTo>
                  <a:lnTo>
                    <a:pt x="15067719" y="7816542"/>
                  </a:lnTo>
                  <a:lnTo>
                    <a:pt x="0" y="7816542"/>
                  </a:lnTo>
                  <a:close/>
                </a:path>
              </a:pathLst>
            </a:custGeom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5067720" cy="78641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42926" lvl="1" indent="-271463" algn="l">
                <a:lnSpc>
                  <a:spcPts val="41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zománcredős, növényevő fogazat</a:t>
              </a:r>
            </a:p>
            <a:p>
              <a:pPr marL="542926" lvl="1" indent="-271463" algn="l">
                <a:lnSpc>
                  <a:spcPts val="41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Évente kb 2,5 mm-t nőnek, és megfelelő takarmányozás mellett kopnak is</a:t>
              </a:r>
            </a:p>
            <a:p>
              <a:pPr marL="542926" lvl="1" indent="-271463" algn="l">
                <a:lnSpc>
                  <a:spcPts val="41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Kopás évente kb. 2 mm</a:t>
              </a:r>
            </a:p>
            <a:p>
              <a:pPr marL="542926" lvl="1" indent="-271463" algn="l">
                <a:lnSpc>
                  <a:spcPts val="41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életkor meghatározás: metszőfogak rágólap alakja, nagysága, kopása, fogak váltódása, sorbanövése, fogsorok záródása</a:t>
              </a:r>
            </a:p>
            <a:p>
              <a:pPr marL="542926" lvl="1" indent="-271463" algn="l">
                <a:lnSpc>
                  <a:spcPts val="41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Lovak fogazatát évente állatorvossal ellenőriztetni kell – szükség esetén fogak reszelése</a:t>
              </a:r>
            </a:p>
            <a:p>
              <a:pPr marL="542926" lvl="1" indent="-271463" algn="l">
                <a:lnSpc>
                  <a:spcPts val="4140"/>
                </a:lnSpc>
              </a:pPr>
              <a:endParaRPr/>
            </a:p>
            <a:p>
              <a:pPr marL="542926" lvl="1" indent="-271463" algn="l">
                <a:lnSpc>
                  <a:spcPts val="41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7836" y="545675"/>
            <a:ext cx="6746746" cy="2451333"/>
            <a:chOff x="0" y="0"/>
            <a:chExt cx="8995661" cy="32684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95660" cy="3268444"/>
            </a:xfrm>
            <a:custGeom>
              <a:avLst/>
              <a:gdLst/>
              <a:ahLst/>
              <a:cxnLst/>
              <a:rect l="l" t="t" r="r" b="b"/>
              <a:pathLst>
                <a:path w="8995660" h="3268444">
                  <a:moveTo>
                    <a:pt x="0" y="0"/>
                  </a:moveTo>
                  <a:lnTo>
                    <a:pt x="8995660" y="0"/>
                  </a:lnTo>
                  <a:lnTo>
                    <a:pt x="8995660" y="3268444"/>
                  </a:lnTo>
                  <a:lnTo>
                    <a:pt x="0" y="3268444"/>
                  </a:lnTo>
                  <a:close/>
                </a:path>
              </a:pathLst>
            </a:custGeom>
          </p:spPr>
        </p:sp>
        <p:sp>
          <p:nvSpPr>
            <p:cNvPr id="13" name="TextBox 13"/>
            <p:cNvSpPr txBox="1"/>
            <p:nvPr/>
          </p:nvSpPr>
          <p:spPr>
            <a:xfrm>
              <a:off x="0" y="114300"/>
              <a:ext cx="8995661" cy="31541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31"/>
                </a:lnSpc>
              </a:pPr>
              <a:r>
                <a:rPr lang="en-US" sz="5449" spc="186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Az emésztőcső felépítése</a:t>
              </a:r>
            </a:p>
            <a:p>
              <a:pPr algn="l">
                <a:lnSpc>
                  <a:spcPts val="5231"/>
                </a:lnSpc>
              </a:pPr>
              <a:r>
                <a:rPr lang="en-US" sz="5449" spc="186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Előbél</a:t>
              </a:r>
            </a:p>
            <a:p>
              <a:pPr algn="l">
                <a:lnSpc>
                  <a:spcPts val="5231"/>
                </a:lnSpc>
              </a:pPr>
              <a:r>
                <a:rPr lang="en-US" sz="5449" spc="186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Szájszervek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784976" y="557756"/>
            <a:ext cx="4820488" cy="4585744"/>
            <a:chOff x="0" y="0"/>
            <a:chExt cx="13317594" cy="126690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17601" cy="12669057"/>
            </a:xfrm>
            <a:custGeom>
              <a:avLst/>
              <a:gdLst/>
              <a:ahLst/>
              <a:cxnLst/>
              <a:rect l="l" t="t" r="r" b="b"/>
              <a:pathLst>
                <a:path w="13317601" h="12669057">
                  <a:moveTo>
                    <a:pt x="0" y="0"/>
                  </a:moveTo>
                  <a:lnTo>
                    <a:pt x="13317601" y="0"/>
                  </a:lnTo>
                  <a:lnTo>
                    <a:pt x="13317601" y="12669057"/>
                  </a:lnTo>
                  <a:lnTo>
                    <a:pt x="0" y="12669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039" b="-8039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7134582" y="747585"/>
            <a:ext cx="5668628" cy="2249424"/>
            <a:chOff x="0" y="0"/>
            <a:chExt cx="7558170" cy="29992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558170" cy="2999232"/>
            </a:xfrm>
            <a:custGeom>
              <a:avLst/>
              <a:gdLst/>
              <a:ahLst/>
              <a:cxnLst/>
              <a:rect l="l" t="t" r="r" b="b"/>
              <a:pathLst>
                <a:path w="7558170" h="2999232">
                  <a:moveTo>
                    <a:pt x="0" y="0"/>
                  </a:moveTo>
                  <a:lnTo>
                    <a:pt x="7558170" y="0"/>
                  </a:lnTo>
                  <a:lnTo>
                    <a:pt x="7558170" y="2999232"/>
                  </a:lnTo>
                  <a:lnTo>
                    <a:pt x="0" y="2999232"/>
                  </a:lnTo>
                  <a:close/>
                </a:path>
              </a:pathLst>
            </a:custGeom>
          </p:spPr>
        </p:sp>
        <p:sp>
          <p:nvSpPr>
            <p:cNvPr id="18" name="TextBox 18"/>
            <p:cNvSpPr txBox="1"/>
            <p:nvPr/>
          </p:nvSpPr>
          <p:spPr>
            <a:xfrm>
              <a:off x="0" y="152400"/>
              <a:ext cx="7558170" cy="28468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0"/>
                </a:lnSpc>
              </a:pPr>
              <a:r>
                <a:rPr lang="en-US" sz="7500" b="1" spc="164">
                  <a:solidFill>
                    <a:srgbClr val="000000"/>
                  </a:solidFill>
                  <a:latin typeface="Big Shoulders Display Bold"/>
                  <a:ea typeface="Big Shoulders Display Bold"/>
                  <a:cs typeface="Big Shoulders Display Bold"/>
                  <a:sym typeface="Big Shoulders Display Bold"/>
                </a:rPr>
                <a:t>Fogreszelés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723103" y="1341360"/>
            <a:ext cx="1061874" cy="106187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3F3F3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3085218" y="1930397"/>
            <a:ext cx="11481770" cy="8157499"/>
            <a:chOff x="0" y="0"/>
            <a:chExt cx="15309026" cy="10876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09087" cy="10876620"/>
            </a:xfrm>
            <a:custGeom>
              <a:avLst/>
              <a:gdLst/>
              <a:ahLst/>
              <a:cxnLst/>
              <a:rect l="l" t="t" r="r" b="b"/>
              <a:pathLst>
                <a:path w="15309087" h="10876620">
                  <a:moveTo>
                    <a:pt x="0" y="0"/>
                  </a:moveTo>
                  <a:lnTo>
                    <a:pt x="15309087" y="0"/>
                  </a:lnTo>
                  <a:lnTo>
                    <a:pt x="15309087" y="10876620"/>
                  </a:lnTo>
                  <a:lnTo>
                    <a:pt x="0" y="1087662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36049" y="100487"/>
            <a:ext cx="14580108" cy="2249424"/>
            <a:chOff x="0" y="0"/>
            <a:chExt cx="19440144" cy="2999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40144" cy="2999232"/>
            </a:xfrm>
            <a:custGeom>
              <a:avLst/>
              <a:gdLst/>
              <a:ahLst/>
              <a:cxnLst/>
              <a:rect l="l" t="t" r="r" b="b"/>
              <a:pathLst>
                <a:path w="19440144" h="2999232">
                  <a:moveTo>
                    <a:pt x="0" y="0"/>
                  </a:moveTo>
                  <a:lnTo>
                    <a:pt x="19440144" y="0"/>
                  </a:lnTo>
                  <a:lnTo>
                    <a:pt x="19440144" y="2999232"/>
                  </a:lnTo>
                  <a:lnTo>
                    <a:pt x="0" y="2999232"/>
                  </a:lnTo>
                  <a:close/>
                </a:path>
              </a:pathLst>
            </a:custGeom>
          </p:spPr>
        </p:sp>
        <p:sp>
          <p:nvSpPr>
            <p:cNvPr id="7" name="TextBox 7"/>
            <p:cNvSpPr txBox="1"/>
            <p:nvPr/>
          </p:nvSpPr>
          <p:spPr>
            <a:xfrm>
              <a:off x="0" y="152400"/>
              <a:ext cx="19440144" cy="28468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0"/>
                </a:lnSpc>
              </a:pPr>
              <a:r>
                <a:rPr lang="en-US" sz="7500" spc="164">
                  <a:solidFill>
                    <a:srgbClr val="0D0D0D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A ló fogazata és fogképlete</a:t>
              </a:r>
            </a:p>
            <a:p>
              <a:pPr algn="l">
                <a:lnSpc>
                  <a:spcPts val="172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41362" y="2625373"/>
            <a:ext cx="10769482" cy="7257453"/>
            <a:chOff x="0" y="0"/>
            <a:chExt cx="11938806" cy="8045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38762" cy="8045450"/>
            </a:xfrm>
            <a:custGeom>
              <a:avLst/>
              <a:gdLst/>
              <a:ahLst/>
              <a:cxnLst/>
              <a:rect l="l" t="t" r="r" b="b"/>
              <a:pathLst>
                <a:path w="11938762" h="8045450">
                  <a:moveTo>
                    <a:pt x="0" y="0"/>
                  </a:moveTo>
                  <a:lnTo>
                    <a:pt x="11938762" y="0"/>
                  </a:lnTo>
                  <a:lnTo>
                    <a:pt x="11938762" y="8045450"/>
                  </a:lnTo>
                  <a:lnTo>
                    <a:pt x="0" y="8045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8202822" cy="10287000"/>
            <a:chOff x="0" y="0"/>
            <a:chExt cx="10937096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37113" cy="13716000"/>
            </a:xfrm>
            <a:custGeom>
              <a:avLst/>
              <a:gdLst/>
              <a:ahLst/>
              <a:cxnLst/>
              <a:rect l="l" t="t" r="r" b="b"/>
              <a:pathLst>
                <a:path w="10937113" h="13716000">
                  <a:moveTo>
                    <a:pt x="0" y="0"/>
                  </a:moveTo>
                  <a:lnTo>
                    <a:pt x="10937113" y="0"/>
                  </a:lnTo>
                  <a:lnTo>
                    <a:pt x="10937113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36193" y="713003"/>
            <a:ext cx="6666629" cy="2451333"/>
            <a:chOff x="0" y="0"/>
            <a:chExt cx="8888838" cy="32684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88837" cy="3268444"/>
            </a:xfrm>
            <a:custGeom>
              <a:avLst/>
              <a:gdLst/>
              <a:ahLst/>
              <a:cxnLst/>
              <a:rect l="l" t="t" r="r" b="b"/>
              <a:pathLst>
                <a:path w="8888837" h="3268444">
                  <a:moveTo>
                    <a:pt x="0" y="0"/>
                  </a:moveTo>
                  <a:lnTo>
                    <a:pt x="8888837" y="0"/>
                  </a:lnTo>
                  <a:lnTo>
                    <a:pt x="8888837" y="3268444"/>
                  </a:lnTo>
                  <a:lnTo>
                    <a:pt x="0" y="3268444"/>
                  </a:lnTo>
                  <a:close/>
                </a:path>
              </a:pathLst>
            </a:custGeom>
          </p:spPr>
        </p:sp>
        <p:sp>
          <p:nvSpPr>
            <p:cNvPr id="7" name="TextBox 7"/>
            <p:cNvSpPr txBox="1"/>
            <p:nvPr/>
          </p:nvSpPr>
          <p:spPr>
            <a:xfrm>
              <a:off x="0" y="114300"/>
              <a:ext cx="8888838" cy="31541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231"/>
                </a:lnSpc>
              </a:pPr>
              <a:r>
                <a:rPr lang="en-US" sz="5449" spc="186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Az emésztőcső felépítése:</a:t>
              </a:r>
            </a:p>
            <a:p>
              <a:pPr algn="l">
                <a:lnSpc>
                  <a:spcPts val="5231"/>
                </a:lnSpc>
              </a:pPr>
              <a:r>
                <a:rPr lang="en-US" sz="5449" spc="186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Előbél</a:t>
              </a:r>
            </a:p>
            <a:p>
              <a:pPr algn="l">
                <a:lnSpc>
                  <a:spcPts val="5231"/>
                </a:lnSpc>
              </a:pPr>
              <a:r>
                <a:rPr lang="en-US" sz="5449" spc="186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Garat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8574297" y="1028700"/>
            <a:ext cx="8183881" cy="2414245"/>
            <a:chOff x="0" y="0"/>
            <a:chExt cx="10911842" cy="32189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11840" cy="3218942"/>
            </a:xfrm>
            <a:custGeom>
              <a:avLst/>
              <a:gdLst/>
              <a:ahLst/>
              <a:cxnLst/>
              <a:rect l="l" t="t" r="r" b="b"/>
              <a:pathLst>
                <a:path w="10911840" h="3218942">
                  <a:moveTo>
                    <a:pt x="0" y="0"/>
                  </a:moveTo>
                  <a:lnTo>
                    <a:pt x="10911840" y="0"/>
                  </a:lnTo>
                  <a:lnTo>
                    <a:pt x="10911840" y="3218942"/>
                  </a:lnTo>
                  <a:lnTo>
                    <a:pt x="0" y="3218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80" b="-182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536193" y="5345207"/>
            <a:ext cx="6140304" cy="199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5"/>
              </a:lnSpc>
            </a:pPr>
            <a:r>
              <a:rPr lang="en-US" sz="5349" spc="182">
                <a:solidFill>
                  <a:srgbClr val="FFFFFF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Az emésztőcső felépítése:</a:t>
            </a:r>
          </a:p>
          <a:p>
            <a:pPr algn="l">
              <a:lnSpc>
                <a:spcPts val="5135"/>
              </a:lnSpc>
            </a:pPr>
            <a:r>
              <a:rPr lang="en-US" sz="5349" spc="182">
                <a:solidFill>
                  <a:srgbClr val="FFFFFF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Előbél</a:t>
            </a:r>
          </a:p>
          <a:p>
            <a:pPr algn="l">
              <a:lnSpc>
                <a:spcPts val="5135"/>
              </a:lnSpc>
            </a:pPr>
            <a:r>
              <a:rPr lang="en-US" sz="5349" spc="182">
                <a:solidFill>
                  <a:srgbClr val="FFFFFF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rPr>
              <a:t>Nyelőcső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062265" y="5457047"/>
            <a:ext cx="8197035" cy="2671532"/>
            <a:chOff x="0" y="0"/>
            <a:chExt cx="10929380" cy="35620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29380" cy="3562042"/>
            </a:xfrm>
            <a:custGeom>
              <a:avLst/>
              <a:gdLst/>
              <a:ahLst/>
              <a:cxnLst/>
              <a:rect l="l" t="t" r="r" b="b"/>
              <a:pathLst>
                <a:path w="10929380" h="3562042">
                  <a:moveTo>
                    <a:pt x="0" y="0"/>
                  </a:moveTo>
                  <a:lnTo>
                    <a:pt x="10929380" y="0"/>
                  </a:lnTo>
                  <a:lnTo>
                    <a:pt x="10929380" y="3562042"/>
                  </a:lnTo>
                  <a:lnTo>
                    <a:pt x="0" y="3562042"/>
                  </a:lnTo>
                  <a:close/>
                </a:path>
              </a:pathLst>
            </a:custGeom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10929380" cy="352394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240"/>
                </a:lnSpc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- 125-150 cm hosszú, </a:t>
              </a: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éles szögben csatlakozik a gyomorhoz</a:t>
              </a: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Szakaszai:</a:t>
              </a:r>
            </a:p>
            <a:p>
              <a:pPr marL="1215765" lvl="1" indent="-607883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nyaki</a:t>
              </a:r>
            </a:p>
            <a:p>
              <a:pPr marL="1215765" lvl="1" indent="-607883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mellkasi</a:t>
              </a:r>
            </a:p>
            <a:p>
              <a:pPr marL="1215765" lvl="1" indent="-607883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hasi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8202822" cy="10287000"/>
            <a:chOff x="0" y="0"/>
            <a:chExt cx="10937096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37113" cy="13716000"/>
            </a:xfrm>
            <a:custGeom>
              <a:avLst/>
              <a:gdLst/>
              <a:ahLst/>
              <a:cxnLst/>
              <a:rect l="l" t="t" r="r" b="b"/>
              <a:pathLst>
                <a:path w="10937113" h="13716000">
                  <a:moveTo>
                    <a:pt x="0" y="0"/>
                  </a:moveTo>
                  <a:lnTo>
                    <a:pt x="10937113" y="0"/>
                  </a:lnTo>
                  <a:lnTo>
                    <a:pt x="10937113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34298" y="873643"/>
            <a:ext cx="7578471" cy="5497161"/>
            <a:chOff x="0" y="0"/>
            <a:chExt cx="10104628" cy="73295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04628" cy="7329549"/>
            </a:xfrm>
            <a:custGeom>
              <a:avLst/>
              <a:gdLst/>
              <a:ahLst/>
              <a:cxnLst/>
              <a:rect l="l" t="t" r="r" b="b"/>
              <a:pathLst>
                <a:path w="10104628" h="7329549">
                  <a:moveTo>
                    <a:pt x="0" y="0"/>
                  </a:moveTo>
                  <a:lnTo>
                    <a:pt x="10104628" y="0"/>
                  </a:lnTo>
                  <a:lnTo>
                    <a:pt x="10104628" y="7329549"/>
                  </a:lnTo>
                  <a:lnTo>
                    <a:pt x="0" y="7329549"/>
                  </a:lnTo>
                  <a:close/>
                </a:path>
              </a:pathLst>
            </a:custGeom>
          </p:spPr>
        </p:sp>
        <p:sp>
          <p:nvSpPr>
            <p:cNvPr id="7" name="TextBox 7"/>
            <p:cNvSpPr txBox="1"/>
            <p:nvPr/>
          </p:nvSpPr>
          <p:spPr>
            <a:xfrm>
              <a:off x="0" y="152400"/>
              <a:ext cx="10104628" cy="717714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0"/>
                </a:lnSpc>
              </a:pPr>
              <a:r>
                <a:rPr lang="en-US" sz="7500" spc="483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Az emésztőcső felépítése:</a:t>
              </a:r>
            </a:p>
            <a:p>
              <a:pPr algn="l">
                <a:lnSpc>
                  <a:spcPts val="7200"/>
                </a:lnSpc>
              </a:pPr>
              <a:r>
                <a:rPr lang="en-US" sz="7500" spc="483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Előbél</a:t>
              </a:r>
            </a:p>
            <a:p>
              <a:pPr algn="l">
                <a:lnSpc>
                  <a:spcPts val="6240"/>
                </a:lnSpc>
              </a:pPr>
              <a:r>
                <a:rPr lang="en-US" sz="6500" spc="416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Gyomor</a:t>
              </a:r>
            </a:p>
            <a:p>
              <a:pPr algn="l">
                <a:lnSpc>
                  <a:spcPts val="3839"/>
                </a:lnSpc>
              </a:pPr>
              <a:endParaRPr/>
            </a:p>
            <a:p>
              <a:pPr algn="l">
                <a:lnSpc>
                  <a:spcPts val="3839"/>
                </a:lnSpc>
              </a:pPr>
              <a:endParaRPr/>
            </a:p>
            <a:p>
              <a:pPr algn="l">
                <a:lnSpc>
                  <a:spcPts val="383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8874470" y="362419"/>
            <a:ext cx="8183881" cy="5114925"/>
            <a:chOff x="0" y="0"/>
            <a:chExt cx="10911842" cy="68199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11840" cy="6819900"/>
            </a:xfrm>
            <a:custGeom>
              <a:avLst/>
              <a:gdLst/>
              <a:ahLst/>
              <a:cxnLst/>
              <a:rect l="l" t="t" r="r" b="b"/>
              <a:pathLst>
                <a:path w="10911840" h="6819900">
                  <a:moveTo>
                    <a:pt x="0" y="0"/>
                  </a:moveTo>
                  <a:lnTo>
                    <a:pt x="10911840" y="0"/>
                  </a:lnTo>
                  <a:lnTo>
                    <a:pt x="10911840" y="6819900"/>
                  </a:lnTo>
                  <a:lnTo>
                    <a:pt x="0" y="6819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" r="-10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8202822" y="5569395"/>
            <a:ext cx="9904056" cy="2868334"/>
            <a:chOff x="0" y="0"/>
            <a:chExt cx="13205407" cy="38244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205408" cy="3824445"/>
            </a:xfrm>
            <a:custGeom>
              <a:avLst/>
              <a:gdLst/>
              <a:ahLst/>
              <a:cxnLst/>
              <a:rect l="l" t="t" r="r" b="b"/>
              <a:pathLst>
                <a:path w="13205408" h="3824445">
                  <a:moveTo>
                    <a:pt x="0" y="0"/>
                  </a:moveTo>
                  <a:lnTo>
                    <a:pt x="13205408" y="0"/>
                  </a:lnTo>
                  <a:lnTo>
                    <a:pt x="13205408" y="3824445"/>
                  </a:lnTo>
                  <a:lnTo>
                    <a:pt x="0" y="3824445"/>
                  </a:lnTo>
                  <a:close/>
                </a:path>
              </a:pathLst>
            </a:custGeom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205407" cy="385302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506731" lvl="1" indent="-253365" algn="l">
                <a:lnSpc>
                  <a:spcPts val="361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Együregű, összetett gyomor</a:t>
              </a:r>
            </a:p>
            <a:p>
              <a:pPr marL="506731" lvl="1" indent="-253365" algn="l">
                <a:lnSpc>
                  <a:spcPts val="361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Űrtartalma 8-15 liter – testtömeghez viszonyítva kicsi</a:t>
              </a:r>
            </a:p>
            <a:p>
              <a:pPr marL="506731" lvl="1" indent="-253365" algn="l">
                <a:lnSpc>
                  <a:spcPts val="361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Gyomorszájon és gyomorvégen erős záróizom –&gt; egyik oka, hogy nem tud hányni</a:t>
              </a:r>
            </a:p>
            <a:p>
              <a:pPr marL="506731" lvl="1" indent="-253365" algn="l">
                <a:lnSpc>
                  <a:spcPts val="3612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Másik, hogy a gyomor telt állapotban sem éri el a hasfalat és hiányzik a hányás reflexközpontja is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561320" y="8437729"/>
            <a:ext cx="5164134" cy="1598089"/>
            <a:chOff x="0" y="0"/>
            <a:chExt cx="6783800" cy="20993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83800" cy="2099310"/>
            </a:xfrm>
            <a:custGeom>
              <a:avLst/>
              <a:gdLst/>
              <a:ahLst/>
              <a:cxnLst/>
              <a:rect l="l" t="t" r="r" b="b"/>
              <a:pathLst>
                <a:path w="6783800" h="2099310">
                  <a:moveTo>
                    <a:pt x="0" y="0"/>
                  </a:moveTo>
                  <a:lnTo>
                    <a:pt x="6783800" y="0"/>
                  </a:lnTo>
                  <a:lnTo>
                    <a:pt x="6783800" y="2099310"/>
                  </a:lnTo>
                  <a:lnTo>
                    <a:pt x="0" y="2099310"/>
                  </a:lnTo>
                  <a:close/>
                </a:path>
              </a:pathLst>
            </a:custGeom>
          </p:spPr>
        </p:sp>
        <p:sp>
          <p:nvSpPr>
            <p:cNvPr id="16" name="TextBox 16"/>
            <p:cNvSpPr txBox="1"/>
            <p:nvPr/>
          </p:nvSpPr>
          <p:spPr>
            <a:xfrm>
              <a:off x="0" y="133350"/>
              <a:ext cx="6783800" cy="19659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5760"/>
                </a:lnSpc>
              </a:pPr>
              <a:r>
                <a:rPr lang="en-US" sz="6000" spc="131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Tudáspróba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347465" y="8713328"/>
            <a:ext cx="9459004" cy="1130840"/>
            <a:chOff x="0" y="0"/>
            <a:chExt cx="12612006" cy="150778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12006" cy="1507787"/>
            </a:xfrm>
            <a:custGeom>
              <a:avLst/>
              <a:gdLst/>
              <a:ahLst/>
              <a:cxnLst/>
              <a:rect l="l" t="t" r="r" b="b"/>
              <a:pathLst>
                <a:path w="12612006" h="1507787">
                  <a:moveTo>
                    <a:pt x="0" y="0"/>
                  </a:moveTo>
                  <a:lnTo>
                    <a:pt x="12612006" y="0"/>
                  </a:lnTo>
                  <a:lnTo>
                    <a:pt x="12612006" y="1507787"/>
                  </a:lnTo>
                  <a:lnTo>
                    <a:pt x="0" y="1507787"/>
                  </a:lnTo>
                  <a:close/>
                </a:path>
              </a:pathLst>
            </a:custGeom>
          </p:spPr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12612006" cy="14696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564"/>
                </a:lnSpc>
              </a:pPr>
              <a:r>
                <a:rPr lang="en-US" sz="3300" u="sng">
                  <a:solidFill>
                    <a:srgbClr val="6B9F25"/>
                  </a:solidFill>
                  <a:latin typeface="Open Sans 1"/>
                  <a:ea typeface="Open Sans 1"/>
                  <a:cs typeface="Open Sans 1"/>
                  <a:sym typeface="Open Sans 1"/>
                  <a:hlinkClick r:id="rId3" tooltip="https://wordwall.net/hu/resource/106631601"/>
                </a:rPr>
                <a:t>https://wordwall.net/resource/96492437</a:t>
              </a:r>
            </a:p>
            <a:p>
              <a:pPr algn="l">
                <a:lnSpc>
                  <a:spcPts val="356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329851">
            <a:off x="442767" y="1915761"/>
            <a:ext cx="1400467" cy="0"/>
          </a:xfrm>
          <a:prstGeom prst="line">
            <a:avLst/>
          </a:prstGeom>
          <a:ln w="19050" cap="rnd">
            <a:solidFill>
              <a:srgbClr val="99CB3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6981444" cy="10287000"/>
            <a:chOff x="0" y="0"/>
            <a:chExt cx="9308592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08592" cy="13716000"/>
            </a:xfrm>
            <a:custGeom>
              <a:avLst/>
              <a:gdLst/>
              <a:ahLst/>
              <a:cxnLst/>
              <a:rect l="l" t="t" r="r" b="b"/>
              <a:pathLst>
                <a:path w="9308592" h="13716000">
                  <a:moveTo>
                    <a:pt x="0" y="0"/>
                  </a:moveTo>
                  <a:lnTo>
                    <a:pt x="9308592" y="0"/>
                  </a:lnTo>
                  <a:lnTo>
                    <a:pt x="930859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99CB3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62816" y="1670589"/>
            <a:ext cx="6233689" cy="7874001"/>
            <a:chOff x="0" y="0"/>
            <a:chExt cx="8311585" cy="104986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11585" cy="10498668"/>
            </a:xfrm>
            <a:custGeom>
              <a:avLst/>
              <a:gdLst/>
              <a:ahLst/>
              <a:cxnLst/>
              <a:rect l="l" t="t" r="r" b="b"/>
              <a:pathLst>
                <a:path w="8311585" h="10498668">
                  <a:moveTo>
                    <a:pt x="0" y="0"/>
                  </a:moveTo>
                  <a:lnTo>
                    <a:pt x="8311585" y="0"/>
                  </a:lnTo>
                  <a:lnTo>
                    <a:pt x="8311585" y="10498668"/>
                  </a:lnTo>
                  <a:lnTo>
                    <a:pt x="0" y="10498668"/>
                  </a:lnTo>
                  <a:close/>
                </a:path>
              </a:pathLst>
            </a:custGeom>
          </p:spPr>
        </p:sp>
        <p:sp>
          <p:nvSpPr>
            <p:cNvPr id="7" name="TextBox 7"/>
            <p:cNvSpPr txBox="1"/>
            <p:nvPr/>
          </p:nvSpPr>
          <p:spPr>
            <a:xfrm>
              <a:off x="0" y="152400"/>
              <a:ext cx="8311585" cy="103462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7200"/>
                </a:lnSpc>
              </a:pPr>
              <a:r>
                <a:rPr lang="en-US" sz="7500" spc="228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Az emésztőcső felépítése:</a:t>
              </a:r>
            </a:p>
            <a:p>
              <a:pPr algn="r">
                <a:lnSpc>
                  <a:spcPts val="7200"/>
                </a:lnSpc>
              </a:pPr>
              <a:r>
                <a:rPr lang="en-US" sz="7500" spc="228">
                  <a:solidFill>
                    <a:srgbClr val="FFFFFF"/>
                  </a:solidFill>
                  <a:latin typeface="Big Shoulders Display"/>
                  <a:ea typeface="Big Shoulders Display"/>
                  <a:cs typeface="Big Shoulders Display"/>
                  <a:sym typeface="Big Shoulders Display"/>
                </a:rPr>
                <a:t>Középbél/vékonybél</a:t>
              </a:r>
            </a:p>
            <a:p>
              <a:pPr algn="r">
                <a:lnSpc>
                  <a:spcPts val="72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71494" y="-464090"/>
            <a:ext cx="9234397" cy="5607590"/>
            <a:chOff x="0" y="0"/>
            <a:chExt cx="12312529" cy="74767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12529" cy="7476786"/>
            </a:xfrm>
            <a:custGeom>
              <a:avLst/>
              <a:gdLst/>
              <a:ahLst/>
              <a:cxnLst/>
              <a:rect l="l" t="t" r="r" b="b"/>
              <a:pathLst>
                <a:path w="12312529" h="7476786">
                  <a:moveTo>
                    <a:pt x="0" y="0"/>
                  </a:moveTo>
                  <a:lnTo>
                    <a:pt x="12312529" y="0"/>
                  </a:lnTo>
                  <a:lnTo>
                    <a:pt x="12312529" y="7476786"/>
                  </a:lnTo>
                  <a:lnTo>
                    <a:pt x="0" y="7476786"/>
                  </a:lnTo>
                  <a:close/>
                </a:path>
              </a:pathLst>
            </a:custGeom>
          </p:spPr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12312529" cy="746726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42926" lvl="1" indent="-271463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Bélcső leghosszabb szakasza</a:t>
              </a:r>
            </a:p>
            <a:p>
              <a:pPr marL="542926" lvl="1" indent="-271463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Gyomorvégtől a csípő-vakbéli nyílásig</a:t>
              </a:r>
            </a:p>
            <a:p>
              <a:pPr marL="542926" lvl="1" indent="-271463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Helyzetében bélfodor rögzíti</a:t>
              </a:r>
            </a:p>
            <a:p>
              <a:pPr marL="542926" lvl="1" indent="-271463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18-24 m hosszúságú, átmérője 3-4 cm, </a:t>
              </a:r>
            </a:p>
            <a:p>
              <a:pPr marL="542926" lvl="1" indent="-271463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Űrtartalma négyszerese a gyomorénak</a:t>
              </a:r>
            </a:p>
            <a:p>
              <a:pPr marL="542926" lvl="1" indent="-271463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Takarmány áthaladása gyors, 2-4 óra</a:t>
              </a:r>
            </a:p>
            <a:p>
              <a:pPr marL="542926" lvl="1" indent="-271463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Feladata: </a:t>
              </a:r>
            </a:p>
            <a:p>
              <a:pPr marL="1154601" lvl="1" indent="-577300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emésztés</a:t>
              </a:r>
            </a:p>
            <a:p>
              <a:pPr marL="1154601" lvl="1" indent="-577300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felszívódás</a:t>
              </a:r>
            </a:p>
            <a:p>
              <a:pPr marL="1154433" lvl="1" indent="-577216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béltartalom továbbítás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71494" y="4287472"/>
            <a:ext cx="10816506" cy="6455127"/>
            <a:chOff x="0" y="0"/>
            <a:chExt cx="14422009" cy="86068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422008" cy="8606836"/>
            </a:xfrm>
            <a:custGeom>
              <a:avLst/>
              <a:gdLst/>
              <a:ahLst/>
              <a:cxnLst/>
              <a:rect l="l" t="t" r="r" b="b"/>
              <a:pathLst>
                <a:path w="14422008" h="8606836">
                  <a:moveTo>
                    <a:pt x="0" y="0"/>
                  </a:moveTo>
                  <a:lnTo>
                    <a:pt x="14422008" y="0"/>
                  </a:lnTo>
                  <a:lnTo>
                    <a:pt x="14422008" y="8606836"/>
                  </a:lnTo>
                  <a:lnTo>
                    <a:pt x="0" y="8606836"/>
                  </a:lnTo>
                  <a:close/>
                </a:path>
              </a:pathLst>
            </a:custGeom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14422009" cy="85973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42925" lvl="1" indent="-271462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Felépítése:</a:t>
              </a:r>
            </a:p>
            <a:p>
              <a:pPr marL="1215765" lvl="1" indent="-607883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Kívül savóshártya</a:t>
              </a:r>
            </a:p>
            <a:p>
              <a:pPr marL="1215765" lvl="1" indent="-607883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Középen külső hosszanti és belső körkörös simaizom – perisztaltikus, antiperisztaltikus és keverő mozgás</a:t>
              </a:r>
            </a:p>
            <a:p>
              <a:pPr marL="1215765" lvl="1" indent="-607883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Belül mirigyes nyálkahártya – felületén bélbolyhok -&gt; felszívó felület megnövelése</a:t>
              </a:r>
            </a:p>
            <a:p>
              <a:pPr marL="542925" lvl="1" indent="-271462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Lieberkühn-féle mirigyek: bélnedv szervetlen sótartalmának nagy részét termelik</a:t>
              </a:r>
            </a:p>
            <a:p>
              <a:pPr marL="542925" lvl="1" indent="-271462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Brunner-féle mirigyek: főleg epésbél falában, mucint termelnek</a:t>
              </a:r>
            </a:p>
            <a:p>
              <a:pPr marL="542925" lvl="1" indent="-271462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Kehelysejtek: egész bélcsőben, mucin</a:t>
              </a:r>
            </a:p>
            <a:p>
              <a:pPr marL="542925" lvl="1" indent="-271462" algn="l">
                <a:lnSpc>
                  <a:spcPts val="35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Peyer plakkok: középbél falában nyiroktüszők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Custom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Big Shoulders Display Bold</vt:lpstr>
      <vt:lpstr>Big Shoulders Display</vt:lpstr>
      <vt:lpstr>Open Sans 1</vt:lpstr>
      <vt:lpstr>Calibri</vt:lpstr>
      <vt:lpstr>Open Sans 1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ló emésztőkészülékének felépítése</dc:title>
  <dc:creator>User</dc:creator>
  <cp:lastModifiedBy>User</cp:lastModifiedBy>
  <cp:revision>1</cp:revision>
  <dcterms:created xsi:type="dcterms:W3CDTF">2006-08-16T00:00:00Z</dcterms:created>
  <dcterms:modified xsi:type="dcterms:W3CDTF">2026-02-03T09:18:41Z</dcterms:modified>
  <dc:identifier>DAG_-nruVh8</dc:identifier>
</cp:coreProperties>
</file>