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pitchFamily="34" charset="0"/>
      <p:regular r:id="rId22"/>
      <p:bold r:id="rId23"/>
      <p:italic r:id="rId24"/>
      <p:boldItalic r:id="rId25"/>
    </p:embeddedFont>
    <p:embeddedFont>
      <p:font typeface="Cardo Bold" charset="-79"/>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45" d="100"/>
          <a:sy n="45" d="100"/>
        </p:scale>
        <p:origin x="-8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765469"/>
          </a:xfrm>
          <a:custGeom>
            <a:avLst/>
            <a:gdLst/>
            <a:ahLst/>
            <a:cxnLst/>
            <a:rect l="l" t="t" r="r" b="b"/>
            <a:pathLst>
              <a:path w="18288000" h="10765469">
                <a:moveTo>
                  <a:pt x="0" y="0"/>
                </a:moveTo>
                <a:lnTo>
                  <a:pt x="18288000" y="0"/>
                </a:lnTo>
                <a:lnTo>
                  <a:pt x="18288000" y="10765469"/>
                </a:lnTo>
                <a:lnTo>
                  <a:pt x="0" y="10765469"/>
                </a:lnTo>
                <a:lnTo>
                  <a:pt x="0" y="0"/>
                </a:lnTo>
                <a:close/>
              </a:path>
            </a:pathLst>
          </a:custGeom>
          <a:blipFill>
            <a:blip r:embed="rId2"/>
            <a:stretch>
              <a:fillRect t="-12287" r="-784" b="-17753"/>
            </a:stretch>
          </a:blipFill>
        </p:spPr>
      </p:sp>
      <p:sp>
        <p:nvSpPr>
          <p:cNvPr id="3" name="TextBox 3"/>
          <p:cNvSpPr txBox="1"/>
          <p:nvPr/>
        </p:nvSpPr>
        <p:spPr>
          <a:xfrm>
            <a:off x="3757283" y="3637703"/>
            <a:ext cx="9724311" cy="1745031"/>
          </a:xfrm>
          <a:prstGeom prst="rect">
            <a:avLst/>
          </a:prstGeom>
        </p:spPr>
        <p:txBody>
          <a:bodyPr lIns="0" tIns="0" rIns="0" bIns="0" rtlCol="0" anchor="t">
            <a:spAutoFit/>
          </a:bodyPr>
          <a:lstStyle/>
          <a:p>
            <a:pPr algn="ctr">
              <a:lnSpc>
                <a:spcPts val="13542"/>
              </a:lnSpc>
              <a:spcBef>
                <a:spcPct val="0"/>
              </a:spcBef>
            </a:pPr>
            <a:r>
              <a:rPr lang="en-US" sz="9672">
                <a:solidFill>
                  <a:srgbClr val="FFFFFF"/>
                </a:solidFill>
                <a:latin typeface="Brasika"/>
                <a:ea typeface="Brasika"/>
                <a:cs typeface="Brasika"/>
                <a:sym typeface="Brasika"/>
              </a:rPr>
              <a:t>Kantár típusok</a:t>
            </a:r>
          </a:p>
        </p:txBody>
      </p:sp>
      <p:sp>
        <p:nvSpPr>
          <p:cNvPr id="4" name="Freeform 4"/>
          <p:cNvSpPr/>
          <p:nvPr/>
        </p:nvSpPr>
        <p:spPr>
          <a:xfrm>
            <a:off x="0" y="8724609"/>
            <a:ext cx="7008859" cy="1562391"/>
          </a:xfrm>
          <a:custGeom>
            <a:avLst/>
            <a:gdLst/>
            <a:ahLst/>
            <a:cxnLst/>
            <a:rect l="l" t="t" r="r" b="b"/>
            <a:pathLst>
              <a:path w="7008859" h="1562391">
                <a:moveTo>
                  <a:pt x="0" y="0"/>
                </a:moveTo>
                <a:lnTo>
                  <a:pt x="7008859" y="0"/>
                </a:lnTo>
                <a:lnTo>
                  <a:pt x="7008859" y="1562391"/>
                </a:lnTo>
                <a:lnTo>
                  <a:pt x="0" y="1562391"/>
                </a:lnTo>
                <a:lnTo>
                  <a:pt x="0" y="0"/>
                </a:lnTo>
                <a:close/>
              </a:path>
            </a:pathLst>
          </a:custGeom>
          <a:blipFill>
            <a:blip r:embed="rId3"/>
            <a:stretch>
              <a:fillRect/>
            </a:stretch>
          </a:blipFill>
        </p:spPr>
      </p:sp>
      <p:sp>
        <p:nvSpPr>
          <p:cNvPr id="5" name="Freeform 5"/>
          <p:cNvSpPr/>
          <p:nvPr/>
        </p:nvSpPr>
        <p:spPr>
          <a:xfrm>
            <a:off x="15401339" y="8724609"/>
            <a:ext cx="2743120" cy="1499089"/>
          </a:xfrm>
          <a:custGeom>
            <a:avLst/>
            <a:gdLst/>
            <a:ahLst/>
            <a:cxnLst/>
            <a:rect l="l" t="t" r="r" b="b"/>
            <a:pathLst>
              <a:path w="2743120" h="1499089">
                <a:moveTo>
                  <a:pt x="0" y="0"/>
                </a:moveTo>
                <a:lnTo>
                  <a:pt x="2743120" y="0"/>
                </a:lnTo>
                <a:lnTo>
                  <a:pt x="2743120" y="1499088"/>
                </a:lnTo>
                <a:lnTo>
                  <a:pt x="0" y="1499088"/>
                </a:lnTo>
                <a:lnTo>
                  <a:pt x="0" y="0"/>
                </a:lnTo>
                <a:close/>
              </a:path>
            </a:pathLst>
          </a:custGeom>
          <a:blipFill>
            <a:blip r:embed="rId4"/>
            <a:stretch>
              <a:fillRect t="-18573" b="-18573"/>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614118" y="692606"/>
            <a:ext cx="9993459" cy="8787488"/>
          </a:xfrm>
          <a:prstGeom prst="rect">
            <a:avLst/>
          </a:prstGeom>
        </p:spPr>
        <p:txBody>
          <a:bodyPr lIns="0" tIns="0" rIns="0" bIns="0" rtlCol="0" anchor="t">
            <a:spAutoFit/>
          </a:bodyPr>
          <a:lstStyle/>
          <a:p>
            <a:pPr algn="ctr">
              <a:lnSpc>
                <a:spcPts val="5698"/>
              </a:lnSpc>
              <a:spcBef>
                <a:spcPct val="0"/>
              </a:spcBef>
            </a:pPr>
            <a:r>
              <a:rPr lang="en-US" sz="4070">
                <a:gradFill>
                  <a:gsLst>
                    <a:gs pos="0">
                      <a:srgbClr val="FFDE59">
                        <a:alpha val="100000"/>
                      </a:srgbClr>
                    </a:gs>
                    <a:gs pos="100000">
                      <a:srgbClr val="FF914D">
                        <a:alpha val="100000"/>
                      </a:srgbClr>
                    </a:gs>
                  </a:gsLst>
                  <a:lin ang="0"/>
                </a:gradFill>
                <a:latin typeface="Brasika"/>
                <a:ea typeface="Brasika"/>
                <a:cs typeface="Brasika"/>
                <a:sym typeface="Brasika"/>
              </a:rPr>
              <a:t>5. Nagykantár</a:t>
            </a:r>
          </a:p>
          <a:p>
            <a:pPr algn="ctr">
              <a:lnSpc>
                <a:spcPts val="5698"/>
              </a:lnSpc>
              <a:spcBef>
                <a:spcPct val="0"/>
              </a:spcBef>
            </a:pPr>
            <a:endParaRPr/>
          </a:p>
          <a:p>
            <a:pPr algn="ctr">
              <a:lnSpc>
                <a:spcPts val="4842"/>
              </a:lnSpc>
              <a:spcBef>
                <a:spcPct val="0"/>
              </a:spcBef>
            </a:pPr>
            <a:r>
              <a:rPr lang="en-US" sz="3459">
                <a:solidFill>
                  <a:srgbClr val="FCFCFC"/>
                </a:solidFill>
                <a:latin typeface="Brasika"/>
                <a:ea typeface="Brasika"/>
                <a:cs typeface="Brasika"/>
                <a:sym typeface="Brasika"/>
              </a:rPr>
              <a:t>Haladó lovas megfelelően kiképzett lovon történő segítségadásának finomítására szolgál. Egy vékony csikózablával és egy feszítő zablával van felszerelve, amely erőkarának hossza határozza meg a zabla erejét. </a:t>
            </a:r>
          </a:p>
          <a:p>
            <a:pPr algn="ctr">
              <a:lnSpc>
                <a:spcPts val="4842"/>
              </a:lnSpc>
              <a:spcBef>
                <a:spcPct val="0"/>
              </a:spcBef>
            </a:pPr>
            <a:r>
              <a:rPr lang="en-US" sz="3459">
                <a:solidFill>
                  <a:srgbClr val="FCFCFC"/>
                </a:solidFill>
                <a:latin typeface="Brasika"/>
                <a:ea typeface="Brasika"/>
                <a:cs typeface="Brasika"/>
                <a:sym typeface="Brasika"/>
              </a:rPr>
              <a:t>A nagykantár használatakor fontos szerepet játszik a lovas finom és stabil keze, nem megfelelő használata, megfelelő tapasztalattal nem rendelkező lovas által kényelmetlenséghez, sőt a ló szájának károsodásához is vezethet.</a:t>
            </a:r>
          </a:p>
        </p:txBody>
      </p:sp>
      <p:sp>
        <p:nvSpPr>
          <p:cNvPr id="3" name="Freeform 3"/>
          <p:cNvSpPr/>
          <p:nvPr/>
        </p:nvSpPr>
        <p:spPr>
          <a:xfrm>
            <a:off x="11826644" y="773964"/>
            <a:ext cx="5620873" cy="8484336"/>
          </a:xfrm>
          <a:custGeom>
            <a:avLst/>
            <a:gdLst/>
            <a:ahLst/>
            <a:cxnLst/>
            <a:rect l="l" t="t" r="r" b="b"/>
            <a:pathLst>
              <a:path w="5620873" h="8484336">
                <a:moveTo>
                  <a:pt x="0" y="0"/>
                </a:moveTo>
                <a:lnTo>
                  <a:pt x="5620873" y="0"/>
                </a:lnTo>
                <a:lnTo>
                  <a:pt x="5620873" y="8484336"/>
                </a:lnTo>
                <a:lnTo>
                  <a:pt x="0" y="8484336"/>
                </a:lnTo>
                <a:lnTo>
                  <a:pt x="0" y="0"/>
                </a:lnTo>
                <a:close/>
              </a:path>
            </a:pathLst>
          </a:custGeom>
          <a:blipFill>
            <a:blip r:embed="rId2"/>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1557802" y="889545"/>
            <a:ext cx="5347768" cy="8026668"/>
          </a:xfrm>
          <a:custGeom>
            <a:avLst/>
            <a:gdLst/>
            <a:ahLst/>
            <a:cxnLst/>
            <a:rect l="l" t="t" r="r" b="b"/>
            <a:pathLst>
              <a:path w="5347768" h="8026668">
                <a:moveTo>
                  <a:pt x="0" y="0"/>
                </a:moveTo>
                <a:lnTo>
                  <a:pt x="5347768" y="0"/>
                </a:lnTo>
                <a:lnTo>
                  <a:pt x="5347768" y="8026668"/>
                </a:lnTo>
                <a:lnTo>
                  <a:pt x="0" y="8026668"/>
                </a:lnTo>
                <a:lnTo>
                  <a:pt x="0" y="0"/>
                </a:lnTo>
                <a:close/>
              </a:path>
            </a:pathLst>
          </a:custGeom>
          <a:blipFill>
            <a:blip r:embed="rId2"/>
            <a:stretch>
              <a:fillRect/>
            </a:stretch>
          </a:blipFill>
        </p:spPr>
      </p:sp>
      <p:sp>
        <p:nvSpPr>
          <p:cNvPr id="3" name="TextBox 3"/>
          <p:cNvSpPr txBox="1"/>
          <p:nvPr/>
        </p:nvSpPr>
        <p:spPr>
          <a:xfrm>
            <a:off x="1028700" y="1256487"/>
            <a:ext cx="8737310" cy="7695287"/>
          </a:xfrm>
          <a:prstGeom prst="rect">
            <a:avLst/>
          </a:prstGeom>
        </p:spPr>
        <p:txBody>
          <a:bodyPr lIns="0" tIns="0" rIns="0" bIns="0" rtlCol="0" anchor="t">
            <a:spAutoFit/>
          </a:bodyPr>
          <a:lstStyle/>
          <a:p>
            <a:pPr algn="ctr">
              <a:lnSpc>
                <a:spcPts val="5650"/>
              </a:lnSpc>
              <a:spcBef>
                <a:spcPct val="0"/>
              </a:spcBef>
            </a:pPr>
            <a:r>
              <a:rPr lang="en-US" sz="4035">
                <a:gradFill>
                  <a:gsLst>
                    <a:gs pos="0">
                      <a:srgbClr val="FFDE59">
                        <a:alpha val="100000"/>
                      </a:srgbClr>
                    </a:gs>
                    <a:gs pos="100000">
                      <a:srgbClr val="FF914D">
                        <a:alpha val="100000"/>
                      </a:srgbClr>
                    </a:gs>
                  </a:gsLst>
                  <a:lin ang="0"/>
                </a:gradFill>
                <a:latin typeface="Brasika"/>
                <a:ea typeface="Brasika"/>
                <a:cs typeface="Brasika"/>
                <a:sym typeface="Brasika"/>
              </a:rPr>
              <a:t>6. Zabla nélküli kantár</a:t>
            </a:r>
          </a:p>
          <a:p>
            <a:pPr algn="ctr">
              <a:lnSpc>
                <a:spcPts val="5370"/>
              </a:lnSpc>
              <a:spcBef>
                <a:spcPct val="0"/>
              </a:spcBef>
            </a:pPr>
            <a:endParaRPr/>
          </a:p>
          <a:p>
            <a:pPr algn="ctr">
              <a:lnSpc>
                <a:spcPts val="4950"/>
              </a:lnSpc>
              <a:spcBef>
                <a:spcPct val="0"/>
              </a:spcBef>
            </a:pPr>
            <a:r>
              <a:rPr lang="en-US" sz="3535">
                <a:solidFill>
                  <a:srgbClr val="FCFCFC"/>
                </a:solidFill>
                <a:latin typeface="Brasika"/>
                <a:ea typeface="Brasika"/>
                <a:cs typeface="Brasika"/>
                <a:sym typeface="Brasika"/>
              </a:rPr>
              <a:t>Olyan lovaknak ideális, amelyek érzékenyek a szájukra vagy fogászati problémáik vannak. </a:t>
            </a:r>
          </a:p>
          <a:p>
            <a:pPr algn="ctr">
              <a:lnSpc>
                <a:spcPts val="4950"/>
              </a:lnSpc>
              <a:spcBef>
                <a:spcPct val="0"/>
              </a:spcBef>
            </a:pPr>
            <a:endParaRPr/>
          </a:p>
          <a:p>
            <a:pPr algn="ctr">
              <a:lnSpc>
                <a:spcPts val="4950"/>
              </a:lnSpc>
              <a:spcBef>
                <a:spcPct val="0"/>
              </a:spcBef>
            </a:pPr>
            <a:r>
              <a:rPr lang="en-US" sz="3535">
                <a:solidFill>
                  <a:srgbClr val="FCFCFC"/>
                </a:solidFill>
                <a:latin typeface="Brasika"/>
                <a:ea typeface="Brasika"/>
                <a:cs typeface="Brasika"/>
                <a:sym typeface="Brasika"/>
              </a:rPr>
              <a:t>·Hackamore: Az orrháton és az állkapcson keresztül fejt ki nyomást egy emelőkaros rendszer segítségével.</a:t>
            </a:r>
          </a:p>
          <a:p>
            <a:pPr algn="ctr">
              <a:lnSpc>
                <a:spcPts val="4950"/>
              </a:lnSpc>
              <a:spcBef>
                <a:spcPct val="0"/>
              </a:spcBef>
            </a:pPr>
            <a:endParaRPr/>
          </a:p>
          <a:p>
            <a:pPr algn="ctr">
              <a:lnSpc>
                <a:spcPts val="4950"/>
              </a:lnSpc>
              <a:spcBef>
                <a:spcPct val="0"/>
              </a:spcBef>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845678" y="1038449"/>
            <a:ext cx="6590072" cy="8037831"/>
          </a:xfrm>
          <a:custGeom>
            <a:avLst/>
            <a:gdLst/>
            <a:ahLst/>
            <a:cxnLst/>
            <a:rect l="l" t="t" r="r" b="b"/>
            <a:pathLst>
              <a:path w="6590072" h="8037831">
                <a:moveTo>
                  <a:pt x="0" y="0"/>
                </a:moveTo>
                <a:lnTo>
                  <a:pt x="6590073" y="0"/>
                </a:lnTo>
                <a:lnTo>
                  <a:pt x="6590073" y="8037831"/>
                </a:lnTo>
                <a:lnTo>
                  <a:pt x="0" y="8037831"/>
                </a:lnTo>
                <a:lnTo>
                  <a:pt x="0" y="0"/>
                </a:lnTo>
                <a:close/>
              </a:path>
            </a:pathLst>
          </a:custGeom>
          <a:blipFill>
            <a:blip r:embed="rId2"/>
            <a:stretch>
              <a:fillRect l="-29058" r="-33295"/>
            </a:stretch>
          </a:blipFill>
        </p:spPr>
      </p:sp>
      <p:sp>
        <p:nvSpPr>
          <p:cNvPr id="3" name="TextBox 3"/>
          <p:cNvSpPr txBox="1"/>
          <p:nvPr/>
        </p:nvSpPr>
        <p:spPr>
          <a:xfrm>
            <a:off x="693771" y="2105509"/>
            <a:ext cx="8737310" cy="5145127"/>
          </a:xfrm>
          <a:prstGeom prst="rect">
            <a:avLst/>
          </a:prstGeom>
        </p:spPr>
        <p:txBody>
          <a:bodyPr lIns="0" tIns="0" rIns="0" bIns="0" rtlCol="0" anchor="t">
            <a:spAutoFit/>
          </a:bodyPr>
          <a:lstStyle/>
          <a:p>
            <a:pPr algn="ctr">
              <a:lnSpc>
                <a:spcPts val="5370"/>
              </a:lnSpc>
              <a:spcBef>
                <a:spcPct val="0"/>
              </a:spcBef>
            </a:pPr>
            <a:r>
              <a:rPr lang="en-US" sz="3835">
                <a:gradFill>
                  <a:gsLst>
                    <a:gs pos="0">
                      <a:srgbClr val="FFDE59">
                        <a:alpha val="100000"/>
                      </a:srgbClr>
                    </a:gs>
                    <a:gs pos="100000">
                      <a:srgbClr val="FF914D">
                        <a:alpha val="100000"/>
                      </a:srgbClr>
                    </a:gs>
                  </a:gsLst>
                  <a:lin ang="0"/>
                </a:gradFill>
                <a:latin typeface="Brasika"/>
                <a:ea typeface="Brasika"/>
                <a:cs typeface="Brasika"/>
                <a:sym typeface="Brasika"/>
              </a:rPr>
              <a:t> Zabla nélküli kantár</a:t>
            </a:r>
          </a:p>
          <a:p>
            <a:pPr algn="ctr">
              <a:lnSpc>
                <a:spcPts val="5370"/>
              </a:lnSpc>
              <a:spcBef>
                <a:spcPct val="0"/>
              </a:spcBef>
            </a:pPr>
            <a:endParaRPr/>
          </a:p>
          <a:p>
            <a:pPr algn="ctr">
              <a:lnSpc>
                <a:spcPts val="4950"/>
              </a:lnSpc>
              <a:spcBef>
                <a:spcPct val="0"/>
              </a:spcBef>
            </a:pPr>
            <a:endParaRPr/>
          </a:p>
          <a:p>
            <a:pPr algn="ctr">
              <a:lnSpc>
                <a:spcPts val="4950"/>
              </a:lnSpc>
              <a:spcBef>
                <a:spcPct val="0"/>
              </a:spcBef>
            </a:pPr>
            <a:r>
              <a:rPr lang="en-US" sz="3535">
                <a:solidFill>
                  <a:srgbClr val="FCFCFC"/>
                </a:solidFill>
                <a:latin typeface="Brasika"/>
                <a:ea typeface="Brasika"/>
                <a:cs typeface="Brasika"/>
                <a:sym typeface="Brasika"/>
              </a:rPr>
              <a:t>·Side-pull: </a:t>
            </a:r>
          </a:p>
          <a:p>
            <a:pPr algn="ctr">
              <a:lnSpc>
                <a:spcPts val="4950"/>
              </a:lnSpc>
              <a:spcBef>
                <a:spcPct val="0"/>
              </a:spcBef>
            </a:pPr>
            <a:r>
              <a:rPr lang="en-US" sz="3535">
                <a:solidFill>
                  <a:srgbClr val="FCFCFC"/>
                </a:solidFill>
                <a:latin typeface="Brasika"/>
                <a:ea typeface="Brasika"/>
                <a:cs typeface="Brasika"/>
                <a:sym typeface="Brasika"/>
              </a:rPr>
              <a:t>Közvetlenül az orrszíj két oldalára rögzített szárakkal irányít, hasonlóan egy kötőfékhez. </a:t>
            </a:r>
          </a:p>
          <a:p>
            <a:pPr algn="ctr">
              <a:lnSpc>
                <a:spcPts val="4950"/>
              </a:lnSpc>
              <a:spcBef>
                <a:spcPct val="0"/>
              </a:spcBef>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366853" y="1306038"/>
            <a:ext cx="8916393" cy="6559737"/>
          </a:xfrm>
          <a:prstGeom prst="rect">
            <a:avLst/>
          </a:prstGeom>
        </p:spPr>
        <p:txBody>
          <a:bodyPr lIns="0" tIns="0" rIns="0" bIns="0" rtlCol="0" anchor="t">
            <a:spAutoFit/>
          </a:bodyPr>
          <a:lstStyle/>
          <a:p>
            <a:pPr algn="ctr">
              <a:lnSpc>
                <a:spcPts val="5694"/>
              </a:lnSpc>
              <a:spcBef>
                <a:spcPct val="0"/>
              </a:spcBef>
            </a:pPr>
            <a:r>
              <a:rPr lang="en-US" sz="4067">
                <a:gradFill>
                  <a:gsLst>
                    <a:gs pos="0">
                      <a:srgbClr val="FFDE59">
                        <a:alpha val="100000"/>
                      </a:srgbClr>
                    </a:gs>
                    <a:gs pos="100000">
                      <a:srgbClr val="FF914D">
                        <a:alpha val="100000"/>
                      </a:srgbClr>
                    </a:gs>
                  </a:gsLst>
                  <a:lin ang="0"/>
                </a:gradFill>
                <a:latin typeface="Brasika"/>
                <a:ea typeface="Brasika"/>
                <a:cs typeface="Brasika"/>
                <a:sym typeface="Brasika"/>
              </a:rPr>
              <a:t>7. Anatómiai kantár</a:t>
            </a:r>
          </a:p>
          <a:p>
            <a:pPr algn="ctr">
              <a:lnSpc>
                <a:spcPts val="5134"/>
              </a:lnSpc>
              <a:spcBef>
                <a:spcPct val="0"/>
              </a:spcBef>
            </a:pPr>
            <a:endParaRPr/>
          </a:p>
          <a:p>
            <a:pPr algn="ctr">
              <a:lnSpc>
                <a:spcPts val="5134"/>
              </a:lnSpc>
              <a:spcBef>
                <a:spcPct val="0"/>
              </a:spcBef>
            </a:pPr>
            <a:r>
              <a:rPr lang="en-US" sz="3667">
                <a:solidFill>
                  <a:srgbClr val="FCFCFC"/>
                </a:solidFill>
                <a:latin typeface="Brasika"/>
                <a:ea typeface="Brasika"/>
                <a:cs typeface="Brasika"/>
                <a:sym typeface="Brasika"/>
              </a:rPr>
              <a:t>A kantár anatómiai felépítése, speciális szabásukkal (pl. ívelt tarkószíj) elkerülik az érzékeny idegeket a ló fején a maximális kényelem érdekében.</a:t>
            </a:r>
          </a:p>
          <a:p>
            <a:pPr algn="ctr">
              <a:lnSpc>
                <a:spcPts val="5134"/>
              </a:lnSpc>
              <a:spcBef>
                <a:spcPct val="0"/>
              </a:spcBef>
            </a:pPr>
            <a:r>
              <a:rPr lang="en-US" sz="3667">
                <a:solidFill>
                  <a:srgbClr val="FCFCFC"/>
                </a:solidFill>
                <a:latin typeface="Brasika"/>
                <a:ea typeface="Brasika"/>
                <a:cs typeface="Brasika"/>
                <a:sym typeface="Brasika"/>
              </a:rPr>
              <a:t>Az eddigi kantár típusok közül szinte mindegyiket beszerezhetjük anatómiai kivitelben is.</a:t>
            </a:r>
          </a:p>
        </p:txBody>
      </p:sp>
      <p:sp>
        <p:nvSpPr>
          <p:cNvPr id="3" name="Freeform 3"/>
          <p:cNvSpPr/>
          <p:nvPr/>
        </p:nvSpPr>
        <p:spPr>
          <a:xfrm flipH="1">
            <a:off x="12000591" y="733151"/>
            <a:ext cx="5792575" cy="8820698"/>
          </a:xfrm>
          <a:custGeom>
            <a:avLst/>
            <a:gdLst/>
            <a:ahLst/>
            <a:cxnLst/>
            <a:rect l="l" t="t" r="r" b="b"/>
            <a:pathLst>
              <a:path w="5792575" h="8820698">
                <a:moveTo>
                  <a:pt x="5792575" y="0"/>
                </a:moveTo>
                <a:lnTo>
                  <a:pt x="0" y="0"/>
                </a:lnTo>
                <a:lnTo>
                  <a:pt x="0" y="8820698"/>
                </a:lnTo>
                <a:lnTo>
                  <a:pt x="5792575" y="8820698"/>
                </a:lnTo>
                <a:lnTo>
                  <a:pt x="5792575" y="0"/>
                </a:lnTo>
                <a:close/>
              </a:path>
            </a:pathLst>
          </a:custGeom>
          <a:blipFill>
            <a:blip r:embed="rId2"/>
            <a:stretch>
              <a:fillRect l="-6482" r="-491"/>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flipH="1">
            <a:off x="10713292" y="1028700"/>
            <a:ext cx="6546008" cy="8265162"/>
          </a:xfrm>
          <a:custGeom>
            <a:avLst/>
            <a:gdLst/>
            <a:ahLst/>
            <a:cxnLst/>
            <a:rect l="l" t="t" r="r" b="b"/>
            <a:pathLst>
              <a:path w="6546008" h="8265162">
                <a:moveTo>
                  <a:pt x="6546008" y="0"/>
                </a:moveTo>
                <a:lnTo>
                  <a:pt x="0" y="0"/>
                </a:lnTo>
                <a:lnTo>
                  <a:pt x="0" y="8265162"/>
                </a:lnTo>
                <a:lnTo>
                  <a:pt x="6546008" y="8265162"/>
                </a:lnTo>
                <a:lnTo>
                  <a:pt x="6546008" y="0"/>
                </a:lnTo>
                <a:close/>
              </a:path>
            </a:pathLst>
          </a:custGeom>
          <a:blipFill>
            <a:blip r:embed="rId2"/>
            <a:stretch>
              <a:fillRect/>
            </a:stretch>
          </a:blipFill>
        </p:spPr>
      </p:sp>
      <p:sp>
        <p:nvSpPr>
          <p:cNvPr id="3" name="TextBox 3"/>
          <p:cNvSpPr txBox="1"/>
          <p:nvPr/>
        </p:nvSpPr>
        <p:spPr>
          <a:xfrm>
            <a:off x="1372318" y="1857902"/>
            <a:ext cx="7771682" cy="4240358"/>
          </a:xfrm>
          <a:prstGeom prst="rect">
            <a:avLst/>
          </a:prstGeom>
        </p:spPr>
        <p:txBody>
          <a:bodyPr lIns="0" tIns="0" rIns="0" bIns="0" rtlCol="0" anchor="t">
            <a:spAutoFit/>
          </a:bodyPr>
          <a:lstStyle/>
          <a:p>
            <a:pPr marL="0" lvl="0" indent="0" algn="ctr">
              <a:lnSpc>
                <a:spcPts val="5714"/>
              </a:lnSpc>
              <a:spcBef>
                <a:spcPct val="0"/>
              </a:spcBef>
            </a:pPr>
            <a:r>
              <a:rPr lang="en-US" sz="4081">
                <a:gradFill>
                  <a:gsLst>
                    <a:gs pos="0">
                      <a:srgbClr val="FFDE59">
                        <a:alpha val="100000"/>
                      </a:srgbClr>
                    </a:gs>
                    <a:gs pos="100000">
                      <a:srgbClr val="FF914D">
                        <a:alpha val="100000"/>
                      </a:srgbClr>
                    </a:gs>
                  </a:gsLst>
                  <a:lin ang="0"/>
                </a:gradFill>
                <a:latin typeface="Brasika"/>
                <a:ea typeface="Brasika"/>
                <a:cs typeface="Brasika"/>
                <a:sym typeface="Brasika"/>
              </a:rPr>
              <a:t>8. A G</a:t>
            </a:r>
            <a:r>
              <a:rPr lang="en-US" sz="4081" u="none" strike="noStrike">
                <a:gradFill>
                  <a:gsLst>
                    <a:gs pos="0">
                      <a:srgbClr val="FFDE59">
                        <a:alpha val="100000"/>
                      </a:srgbClr>
                    </a:gs>
                    <a:gs pos="100000">
                      <a:srgbClr val="FF914D">
                        <a:alpha val="100000"/>
                      </a:srgbClr>
                    </a:gs>
                  </a:gsLst>
                  <a:lin ang="0"/>
                </a:gradFill>
                <a:latin typeface="Brasika"/>
                <a:ea typeface="Brasika"/>
                <a:cs typeface="Brasika"/>
                <a:sym typeface="Brasika"/>
              </a:rPr>
              <a:t>alopp PVC kantár </a:t>
            </a:r>
          </a:p>
          <a:p>
            <a:pPr marL="0" lvl="0" indent="0" algn="ctr">
              <a:lnSpc>
                <a:spcPts val="4594"/>
              </a:lnSpc>
              <a:spcBef>
                <a:spcPct val="0"/>
              </a:spcBef>
            </a:pPr>
            <a:endParaRPr/>
          </a:p>
          <a:p>
            <a:pPr marL="0" lvl="0" indent="0" algn="ctr">
              <a:lnSpc>
                <a:spcPts val="4594"/>
              </a:lnSpc>
              <a:spcBef>
                <a:spcPct val="0"/>
              </a:spcBef>
            </a:pPr>
            <a:r>
              <a:rPr lang="en-US" sz="3281" u="none" strike="noStrike">
                <a:solidFill>
                  <a:srgbClr val="FFFFFF"/>
                </a:solidFill>
                <a:latin typeface="Brasika"/>
                <a:ea typeface="Brasika"/>
                <a:cs typeface="Brasika"/>
                <a:sym typeface="Brasika"/>
              </a:rPr>
              <a:t>Egy ellenálló, de lágy PVC anyagból készült lovasfelszerelés, amelyet gyakran használnak galopp versenyeken tisztíthatósága és tartóssága miatt.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522651" y="1218334"/>
            <a:ext cx="8115300" cy="7726508"/>
          </a:xfrm>
          <a:prstGeom prst="rect">
            <a:avLst/>
          </a:prstGeom>
        </p:spPr>
        <p:txBody>
          <a:bodyPr lIns="0" tIns="0" rIns="0" bIns="0" rtlCol="0" anchor="t">
            <a:spAutoFit/>
          </a:bodyPr>
          <a:lstStyle/>
          <a:p>
            <a:pPr marL="0" lvl="0" indent="0" algn="ctr">
              <a:lnSpc>
                <a:spcPts val="5714"/>
              </a:lnSpc>
              <a:spcBef>
                <a:spcPct val="0"/>
              </a:spcBef>
            </a:pPr>
            <a:r>
              <a:rPr lang="en-US" sz="4081">
                <a:gradFill>
                  <a:gsLst>
                    <a:gs pos="0">
                      <a:srgbClr val="FFDE59">
                        <a:alpha val="100000"/>
                      </a:srgbClr>
                    </a:gs>
                    <a:gs pos="100000">
                      <a:srgbClr val="FF914D">
                        <a:alpha val="100000"/>
                      </a:srgbClr>
                    </a:gs>
                  </a:gsLst>
                  <a:lin ang="0"/>
                </a:gradFill>
                <a:latin typeface="Brasika"/>
                <a:ea typeface="Brasika"/>
                <a:cs typeface="Brasika"/>
                <a:sym typeface="Brasika"/>
              </a:rPr>
              <a:t>9</a:t>
            </a:r>
            <a:r>
              <a:rPr lang="en-US" sz="4081" u="none" strike="noStrike">
                <a:gradFill>
                  <a:gsLst>
                    <a:gs pos="0">
                      <a:srgbClr val="FFDE59">
                        <a:alpha val="100000"/>
                      </a:srgbClr>
                    </a:gs>
                    <a:gs pos="100000">
                      <a:srgbClr val="FF914D">
                        <a:alpha val="100000"/>
                      </a:srgbClr>
                    </a:gs>
                  </a:gsLst>
                  <a:lin ang="0"/>
                </a:gradFill>
                <a:latin typeface="Brasika"/>
                <a:ea typeface="Brasika"/>
                <a:cs typeface="Brasika"/>
                <a:sym typeface="Brasika"/>
              </a:rPr>
              <a:t>. Western kantár</a:t>
            </a:r>
          </a:p>
          <a:p>
            <a:pPr marL="0" lvl="0" indent="0" algn="ctr">
              <a:lnSpc>
                <a:spcPts val="4594"/>
              </a:lnSpc>
              <a:spcBef>
                <a:spcPct val="0"/>
              </a:spcBef>
            </a:pPr>
            <a:endParaRPr/>
          </a:p>
          <a:p>
            <a:pPr marL="0" lvl="0" indent="0" algn="ctr">
              <a:lnSpc>
                <a:spcPts val="4594"/>
              </a:lnSpc>
              <a:spcBef>
                <a:spcPct val="0"/>
              </a:spcBef>
            </a:pPr>
            <a:r>
              <a:rPr lang="en-US" sz="3281" u="none" strike="noStrike">
                <a:solidFill>
                  <a:srgbClr val="FCFCFC"/>
                </a:solidFill>
                <a:latin typeface="Brasika"/>
                <a:ea typeface="Brasika"/>
                <a:cs typeface="Brasika"/>
                <a:sym typeface="Brasika"/>
              </a:rPr>
              <a:t>Ezt a fajta kantárt  a western lovasok használják. </a:t>
            </a:r>
          </a:p>
          <a:p>
            <a:pPr marL="0" lvl="0" indent="0" algn="ctr">
              <a:lnSpc>
                <a:spcPts val="4594"/>
              </a:lnSpc>
              <a:spcBef>
                <a:spcPct val="0"/>
              </a:spcBef>
            </a:pPr>
            <a:r>
              <a:rPr lang="en-US" sz="3281" u="none" strike="noStrike">
                <a:solidFill>
                  <a:srgbClr val="FCFCFC"/>
                </a:solidFill>
                <a:latin typeface="Brasika"/>
                <a:ea typeface="Brasika"/>
                <a:cs typeface="Brasika"/>
                <a:sym typeface="Brasika"/>
              </a:rPr>
              <a:t>Sajátos szerkezetű, mivel a western kantár gyakran széles pofaszíjjal rendelkezik, és nem rendelkezik orrszíjjal és torokszíjjal. Van homlokszíjas és füles kialakítású.</a:t>
            </a:r>
          </a:p>
          <a:p>
            <a:pPr marL="0" lvl="0" indent="0" algn="ctr">
              <a:lnSpc>
                <a:spcPts val="4594"/>
              </a:lnSpc>
              <a:spcBef>
                <a:spcPct val="0"/>
              </a:spcBef>
            </a:pPr>
            <a:r>
              <a:rPr lang="en-US" sz="3281" u="none" strike="noStrike">
                <a:solidFill>
                  <a:srgbClr val="FCFCFC"/>
                </a:solidFill>
                <a:latin typeface="Brasika"/>
                <a:ea typeface="Brasika"/>
                <a:cs typeface="Brasika"/>
                <a:sym typeface="Brasika"/>
              </a:rPr>
              <a:t>A füles kantár csak egy (vagy két) fülbújtató rögzíti, nincs homlokszíja.</a:t>
            </a:r>
          </a:p>
          <a:p>
            <a:pPr marL="0" lvl="0" indent="0" algn="ctr">
              <a:lnSpc>
                <a:spcPts val="4594"/>
              </a:lnSpc>
              <a:spcBef>
                <a:spcPct val="0"/>
              </a:spcBef>
            </a:pPr>
            <a:r>
              <a:rPr lang="en-US" sz="3281" u="none" strike="noStrike">
                <a:solidFill>
                  <a:srgbClr val="FCFCFC"/>
                </a:solidFill>
                <a:latin typeface="Brasika"/>
                <a:ea typeface="Brasika"/>
                <a:cs typeface="Brasika"/>
                <a:sym typeface="Brasika"/>
              </a:rPr>
              <a:t> A western kantárokat szép díszítés is jellemzi. </a:t>
            </a:r>
          </a:p>
        </p:txBody>
      </p:sp>
      <p:sp>
        <p:nvSpPr>
          <p:cNvPr id="3" name="Freeform 3"/>
          <p:cNvSpPr/>
          <p:nvPr/>
        </p:nvSpPr>
        <p:spPr>
          <a:xfrm>
            <a:off x="11815166" y="1512632"/>
            <a:ext cx="5121992" cy="7261736"/>
          </a:xfrm>
          <a:custGeom>
            <a:avLst/>
            <a:gdLst/>
            <a:ahLst/>
            <a:cxnLst/>
            <a:rect l="l" t="t" r="r" b="b"/>
            <a:pathLst>
              <a:path w="5121992" h="7261736">
                <a:moveTo>
                  <a:pt x="0" y="0"/>
                </a:moveTo>
                <a:lnTo>
                  <a:pt x="5121992" y="0"/>
                </a:lnTo>
                <a:lnTo>
                  <a:pt x="5121992" y="7261736"/>
                </a:lnTo>
                <a:lnTo>
                  <a:pt x="0" y="7261736"/>
                </a:lnTo>
                <a:lnTo>
                  <a:pt x="0" y="0"/>
                </a:lnTo>
                <a:close/>
              </a:path>
            </a:pathLst>
          </a:custGeom>
          <a:blipFill>
            <a:blip r:embed="rId2"/>
            <a:stretch>
              <a:fillRect l="-3118" r="-10302"/>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28700" y="1028700"/>
            <a:ext cx="3777841" cy="4731167"/>
          </a:xfrm>
          <a:custGeom>
            <a:avLst/>
            <a:gdLst/>
            <a:ahLst/>
            <a:cxnLst/>
            <a:rect l="l" t="t" r="r" b="b"/>
            <a:pathLst>
              <a:path w="3777841" h="4731167">
                <a:moveTo>
                  <a:pt x="0" y="0"/>
                </a:moveTo>
                <a:lnTo>
                  <a:pt x="3777841" y="0"/>
                </a:lnTo>
                <a:lnTo>
                  <a:pt x="3777841" y="4731167"/>
                </a:lnTo>
                <a:lnTo>
                  <a:pt x="0" y="4731167"/>
                </a:lnTo>
                <a:lnTo>
                  <a:pt x="0" y="0"/>
                </a:lnTo>
                <a:close/>
              </a:path>
            </a:pathLst>
          </a:custGeom>
          <a:blipFill>
            <a:blip r:embed="rId2"/>
            <a:stretch>
              <a:fillRect t="-13396"/>
            </a:stretch>
          </a:blipFill>
        </p:spPr>
      </p:sp>
      <p:sp>
        <p:nvSpPr>
          <p:cNvPr id="3" name="Freeform 3"/>
          <p:cNvSpPr/>
          <p:nvPr/>
        </p:nvSpPr>
        <p:spPr>
          <a:xfrm>
            <a:off x="7416854" y="1007035"/>
            <a:ext cx="3454292" cy="4858723"/>
          </a:xfrm>
          <a:custGeom>
            <a:avLst/>
            <a:gdLst/>
            <a:ahLst/>
            <a:cxnLst/>
            <a:rect l="l" t="t" r="r" b="b"/>
            <a:pathLst>
              <a:path w="3454292" h="4858723">
                <a:moveTo>
                  <a:pt x="0" y="0"/>
                </a:moveTo>
                <a:lnTo>
                  <a:pt x="3454292" y="0"/>
                </a:lnTo>
                <a:lnTo>
                  <a:pt x="3454292" y="4858724"/>
                </a:lnTo>
                <a:lnTo>
                  <a:pt x="0" y="4858724"/>
                </a:lnTo>
                <a:lnTo>
                  <a:pt x="0" y="0"/>
                </a:lnTo>
                <a:close/>
              </a:path>
            </a:pathLst>
          </a:custGeom>
          <a:blipFill>
            <a:blip r:embed="rId3"/>
            <a:stretch>
              <a:fillRect r="-8025"/>
            </a:stretch>
          </a:blipFill>
        </p:spPr>
      </p:sp>
      <p:sp>
        <p:nvSpPr>
          <p:cNvPr id="4" name="Freeform 4"/>
          <p:cNvSpPr/>
          <p:nvPr/>
        </p:nvSpPr>
        <p:spPr>
          <a:xfrm flipH="1">
            <a:off x="13704171" y="1017868"/>
            <a:ext cx="3555129" cy="4847891"/>
          </a:xfrm>
          <a:custGeom>
            <a:avLst/>
            <a:gdLst/>
            <a:ahLst/>
            <a:cxnLst/>
            <a:rect l="l" t="t" r="r" b="b"/>
            <a:pathLst>
              <a:path w="3555129" h="4847891">
                <a:moveTo>
                  <a:pt x="3555129" y="0"/>
                </a:moveTo>
                <a:lnTo>
                  <a:pt x="0" y="0"/>
                </a:lnTo>
                <a:lnTo>
                  <a:pt x="0" y="4847891"/>
                </a:lnTo>
                <a:lnTo>
                  <a:pt x="3555129" y="4847891"/>
                </a:lnTo>
                <a:lnTo>
                  <a:pt x="3555129" y="0"/>
                </a:lnTo>
                <a:close/>
              </a:path>
            </a:pathLst>
          </a:custGeom>
          <a:blipFill>
            <a:blip r:embed="rId4"/>
            <a:stretch>
              <a:fillRect l="-3528" r="-6712" b="-1747"/>
            </a:stretch>
          </a:blipFill>
        </p:spPr>
      </p:sp>
      <p:sp>
        <p:nvSpPr>
          <p:cNvPr id="5" name="TextBox 5"/>
          <p:cNvSpPr txBox="1"/>
          <p:nvPr/>
        </p:nvSpPr>
        <p:spPr>
          <a:xfrm>
            <a:off x="4424211" y="178914"/>
            <a:ext cx="8838247" cy="609046"/>
          </a:xfrm>
          <a:prstGeom prst="rect">
            <a:avLst/>
          </a:prstGeom>
        </p:spPr>
        <p:txBody>
          <a:bodyPr lIns="0" tIns="0" rIns="0" bIns="0" rtlCol="0" anchor="t">
            <a:spAutoFit/>
          </a:bodyPr>
          <a:lstStyle/>
          <a:p>
            <a:pPr algn="ctr">
              <a:lnSpc>
                <a:spcPts val="4755"/>
              </a:lnSpc>
              <a:spcBef>
                <a:spcPct val="0"/>
              </a:spcBef>
            </a:pPr>
            <a:r>
              <a:rPr lang="en-US" sz="3396">
                <a:gradFill>
                  <a:gsLst>
                    <a:gs pos="0">
                      <a:srgbClr val="FFDE59">
                        <a:alpha val="100000"/>
                      </a:srgbClr>
                    </a:gs>
                    <a:gs pos="100000">
                      <a:srgbClr val="FF914D">
                        <a:alpha val="100000"/>
                      </a:srgbClr>
                    </a:gs>
                  </a:gsLst>
                  <a:lin ang="0"/>
                </a:gradFill>
                <a:latin typeface="Brasika"/>
                <a:ea typeface="Brasika"/>
                <a:cs typeface="Brasika"/>
                <a:sym typeface="Brasika"/>
              </a:rPr>
              <a:t>10. Hagyományörző kantár </a:t>
            </a:r>
          </a:p>
        </p:txBody>
      </p:sp>
      <p:sp>
        <p:nvSpPr>
          <p:cNvPr id="6" name="TextBox 6"/>
          <p:cNvSpPr txBox="1"/>
          <p:nvPr/>
        </p:nvSpPr>
        <p:spPr>
          <a:xfrm>
            <a:off x="178385" y="6019466"/>
            <a:ext cx="6304318" cy="3777615"/>
          </a:xfrm>
          <a:prstGeom prst="rect">
            <a:avLst/>
          </a:prstGeom>
        </p:spPr>
        <p:txBody>
          <a:bodyPr lIns="0" tIns="0" rIns="0" bIns="0" rtlCol="0" anchor="t">
            <a:spAutoFit/>
          </a:bodyPr>
          <a:lstStyle/>
          <a:p>
            <a:pPr algn="ctr">
              <a:lnSpc>
                <a:spcPts val="3359"/>
              </a:lnSpc>
              <a:spcBef>
                <a:spcPct val="0"/>
              </a:spcBef>
            </a:pPr>
            <a:r>
              <a:rPr lang="en-US" sz="2400" u="sng">
                <a:gradFill>
                  <a:gsLst>
                    <a:gs pos="0">
                      <a:srgbClr val="FFDE59">
                        <a:alpha val="100000"/>
                      </a:srgbClr>
                    </a:gs>
                    <a:gs pos="100000">
                      <a:srgbClr val="FF914D">
                        <a:alpha val="100000"/>
                      </a:srgbClr>
                    </a:gs>
                  </a:gsLst>
                  <a:lin ang="0"/>
                </a:gradFill>
                <a:latin typeface="Brasika"/>
                <a:ea typeface="Brasika"/>
                <a:cs typeface="Brasika"/>
                <a:sym typeface="Brasika"/>
              </a:rPr>
              <a:t>Pásztoros-csikós kantár: </a:t>
            </a:r>
          </a:p>
          <a:p>
            <a:pPr algn="ctr">
              <a:lnSpc>
                <a:spcPts val="3359"/>
              </a:lnSpc>
              <a:spcBef>
                <a:spcPct val="0"/>
              </a:spcBef>
            </a:pPr>
            <a:r>
              <a:rPr lang="en-US" sz="2400">
                <a:solidFill>
                  <a:srgbClr val="FCFCFC"/>
                </a:solidFill>
                <a:latin typeface="Brasika"/>
                <a:ea typeface="Brasika"/>
                <a:cs typeface="Brasika"/>
                <a:sym typeface="Brasika"/>
              </a:rPr>
              <a:t>A magyar pásztorművészet . sallangokkal és csipkézett rézcsatokkal díszített jellegzetes darabja. </a:t>
            </a:r>
          </a:p>
          <a:p>
            <a:pPr algn="ctr">
              <a:lnSpc>
                <a:spcPts val="3359"/>
              </a:lnSpc>
              <a:spcBef>
                <a:spcPct val="0"/>
              </a:spcBef>
            </a:pPr>
            <a:r>
              <a:rPr lang="en-US" sz="2400">
                <a:solidFill>
                  <a:srgbClr val="FCFCFC"/>
                </a:solidFill>
                <a:latin typeface="Brasika"/>
                <a:ea typeface="Brasika"/>
                <a:cs typeface="Brasika"/>
                <a:sym typeface="Brasika"/>
              </a:rPr>
              <a:t>A sallangok nemcsak díszek, hanem a legyek elhajtására is szolgáltak. </a:t>
            </a:r>
          </a:p>
          <a:p>
            <a:pPr algn="ctr">
              <a:lnSpc>
                <a:spcPts val="3359"/>
              </a:lnSpc>
              <a:spcBef>
                <a:spcPct val="0"/>
              </a:spcBef>
            </a:pPr>
            <a:r>
              <a:rPr lang="en-US" sz="2400">
                <a:solidFill>
                  <a:srgbClr val="FCFCFC"/>
                </a:solidFill>
                <a:latin typeface="Brasika"/>
                <a:ea typeface="Brasika"/>
                <a:cs typeface="Brasika"/>
                <a:sym typeface="Brasika"/>
              </a:rPr>
              <a:t>· Felépítésre egy olyan kötőfék amelyhez zabla és szár csatlakoztatható</a:t>
            </a:r>
          </a:p>
        </p:txBody>
      </p:sp>
      <p:sp>
        <p:nvSpPr>
          <p:cNvPr id="7" name="TextBox 7"/>
          <p:cNvSpPr txBox="1"/>
          <p:nvPr/>
        </p:nvSpPr>
        <p:spPr>
          <a:xfrm>
            <a:off x="12652215" y="6041273"/>
            <a:ext cx="5122513" cy="3778412"/>
          </a:xfrm>
          <a:prstGeom prst="rect">
            <a:avLst/>
          </a:prstGeom>
        </p:spPr>
        <p:txBody>
          <a:bodyPr lIns="0" tIns="0" rIns="0" bIns="0" rtlCol="0" anchor="t">
            <a:spAutoFit/>
          </a:bodyPr>
          <a:lstStyle/>
          <a:p>
            <a:pPr algn="ctr">
              <a:lnSpc>
                <a:spcPts val="3316"/>
              </a:lnSpc>
              <a:spcBef>
                <a:spcPct val="0"/>
              </a:spcBef>
            </a:pPr>
            <a:r>
              <a:rPr lang="en-US" sz="2368" u="sng">
                <a:solidFill>
                  <a:srgbClr val="FCFCFC"/>
                </a:solidFill>
                <a:latin typeface="Brasika"/>
                <a:ea typeface="Brasika"/>
                <a:cs typeface="Brasika"/>
                <a:sym typeface="Brasika"/>
              </a:rPr>
              <a:t> </a:t>
            </a:r>
            <a:r>
              <a:rPr lang="en-US" sz="2368" u="sng">
                <a:gradFill>
                  <a:gsLst>
                    <a:gs pos="0">
                      <a:srgbClr val="FFDE59">
                        <a:alpha val="100000"/>
                      </a:srgbClr>
                    </a:gs>
                    <a:gs pos="100000">
                      <a:srgbClr val="FF914D">
                        <a:alpha val="100000"/>
                      </a:srgbClr>
                    </a:gs>
                  </a:gsLst>
                  <a:lin ang="0"/>
                </a:gradFill>
                <a:latin typeface="Brasika"/>
                <a:ea typeface="Brasika"/>
                <a:cs typeface="Brasika"/>
                <a:sym typeface="Brasika"/>
              </a:rPr>
              <a:t>Huszár kantár: </a:t>
            </a:r>
          </a:p>
          <a:p>
            <a:pPr algn="ctr">
              <a:lnSpc>
                <a:spcPts val="3316"/>
              </a:lnSpc>
              <a:spcBef>
                <a:spcPct val="0"/>
              </a:spcBef>
            </a:pPr>
            <a:r>
              <a:rPr lang="en-US" sz="2368">
                <a:solidFill>
                  <a:srgbClr val="FCFCFC"/>
                </a:solidFill>
                <a:latin typeface="Brasika"/>
                <a:ea typeface="Brasika"/>
                <a:cs typeface="Brasika"/>
                <a:sym typeface="Brasika"/>
              </a:rPr>
              <a:t>Történelmi hitelességre törekvő típus, amely a katonai szabályzatok szerinti kialakítást követi. Jellemzője a robusztusabb felépítés és a specifikus veretezés, amely a rangot vagy az egységet is jelölhette.</a:t>
            </a:r>
          </a:p>
        </p:txBody>
      </p:sp>
      <p:sp>
        <p:nvSpPr>
          <p:cNvPr id="8" name="TextBox 8"/>
          <p:cNvSpPr txBox="1"/>
          <p:nvPr/>
        </p:nvSpPr>
        <p:spPr>
          <a:xfrm>
            <a:off x="6982144" y="6135073"/>
            <a:ext cx="4869964" cy="3089127"/>
          </a:xfrm>
          <a:prstGeom prst="rect">
            <a:avLst/>
          </a:prstGeom>
        </p:spPr>
        <p:txBody>
          <a:bodyPr lIns="0" tIns="0" rIns="0" bIns="0" rtlCol="0" anchor="t">
            <a:spAutoFit/>
          </a:bodyPr>
          <a:lstStyle/>
          <a:p>
            <a:pPr algn="ctr">
              <a:lnSpc>
                <a:spcPts val="3508"/>
              </a:lnSpc>
              <a:spcBef>
                <a:spcPct val="0"/>
              </a:spcBef>
            </a:pPr>
            <a:r>
              <a:rPr lang="en-US" sz="2505" u="sng">
                <a:gradFill>
                  <a:gsLst>
                    <a:gs pos="0">
                      <a:srgbClr val="FFDE59">
                        <a:alpha val="100000"/>
                      </a:srgbClr>
                    </a:gs>
                    <a:gs pos="100000">
                      <a:srgbClr val="FF914D">
                        <a:alpha val="100000"/>
                      </a:srgbClr>
                    </a:gs>
                  </a:gsLst>
                  <a:lin ang="0"/>
                </a:gradFill>
                <a:latin typeface="Brasika"/>
                <a:ea typeface="Brasika"/>
                <a:cs typeface="Brasika"/>
                <a:sym typeface="Brasika"/>
              </a:rPr>
              <a:t>Honfoglalás kori (karosi) kantár: </a:t>
            </a:r>
          </a:p>
          <a:p>
            <a:pPr algn="ctr">
              <a:lnSpc>
                <a:spcPts val="3508"/>
              </a:lnSpc>
              <a:spcBef>
                <a:spcPct val="0"/>
              </a:spcBef>
            </a:pPr>
            <a:r>
              <a:rPr lang="en-US" sz="2505">
                <a:solidFill>
                  <a:srgbClr val="FCFCFC"/>
                </a:solidFill>
                <a:latin typeface="Brasika"/>
                <a:ea typeface="Brasika"/>
                <a:cs typeface="Brasika"/>
                <a:sym typeface="Brasika"/>
              </a:rPr>
              <a:t>Régészeti leletek (pl. a karosi honfoglalás kori sírok) alapján rekonstruált típus. Ezeket gazdagon díszítik  üstök és pofaveretekkel.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2273362" y="1394115"/>
            <a:ext cx="4985938" cy="7864185"/>
          </a:xfrm>
          <a:custGeom>
            <a:avLst/>
            <a:gdLst/>
            <a:ahLst/>
            <a:cxnLst/>
            <a:rect l="l" t="t" r="r" b="b"/>
            <a:pathLst>
              <a:path w="4985938" h="7864185">
                <a:moveTo>
                  <a:pt x="0" y="0"/>
                </a:moveTo>
                <a:lnTo>
                  <a:pt x="4985938" y="0"/>
                </a:lnTo>
                <a:lnTo>
                  <a:pt x="4985938" y="7864185"/>
                </a:lnTo>
                <a:lnTo>
                  <a:pt x="0" y="7864185"/>
                </a:lnTo>
                <a:lnTo>
                  <a:pt x="0" y="0"/>
                </a:lnTo>
                <a:close/>
              </a:path>
            </a:pathLst>
          </a:custGeom>
          <a:blipFill>
            <a:blip r:embed="rId2"/>
            <a:stretch>
              <a:fillRect r="-63799" b="-38466"/>
            </a:stretch>
          </a:blipFill>
        </p:spPr>
      </p:sp>
      <p:sp>
        <p:nvSpPr>
          <p:cNvPr id="3" name="TextBox 3"/>
          <p:cNvSpPr txBox="1"/>
          <p:nvPr/>
        </p:nvSpPr>
        <p:spPr>
          <a:xfrm>
            <a:off x="1028700" y="2195874"/>
            <a:ext cx="10129856" cy="5801517"/>
          </a:xfrm>
          <a:prstGeom prst="rect">
            <a:avLst/>
          </a:prstGeom>
        </p:spPr>
        <p:txBody>
          <a:bodyPr lIns="0" tIns="0" rIns="0" bIns="0" rtlCol="0" anchor="t">
            <a:spAutoFit/>
          </a:bodyPr>
          <a:lstStyle/>
          <a:p>
            <a:pPr algn="ctr">
              <a:lnSpc>
                <a:spcPts val="5731"/>
              </a:lnSpc>
              <a:spcBef>
                <a:spcPct val="0"/>
              </a:spcBef>
            </a:pPr>
            <a:r>
              <a:rPr lang="en-US" sz="4093">
                <a:gradFill>
                  <a:gsLst>
                    <a:gs pos="0">
                      <a:srgbClr val="FFDE59">
                        <a:alpha val="100000"/>
                      </a:srgbClr>
                    </a:gs>
                    <a:gs pos="100000">
                      <a:srgbClr val="FF914D">
                        <a:alpha val="100000"/>
                      </a:srgbClr>
                    </a:gs>
                  </a:gsLst>
                  <a:lin ang="0"/>
                </a:gradFill>
                <a:latin typeface="Brasika"/>
                <a:ea typeface="Brasika"/>
                <a:cs typeface="Brasika"/>
                <a:sym typeface="Brasika"/>
              </a:rPr>
              <a:t>11. Fogatos kantár</a:t>
            </a:r>
          </a:p>
          <a:p>
            <a:pPr algn="ctr">
              <a:lnSpc>
                <a:spcPts val="5731"/>
              </a:lnSpc>
              <a:spcBef>
                <a:spcPct val="0"/>
              </a:spcBef>
            </a:pPr>
            <a:endParaRPr/>
          </a:p>
          <a:p>
            <a:pPr algn="ctr">
              <a:lnSpc>
                <a:spcPts val="5731"/>
              </a:lnSpc>
              <a:spcBef>
                <a:spcPct val="0"/>
              </a:spcBef>
            </a:pPr>
            <a:r>
              <a:rPr lang="en-US" sz="4093">
                <a:solidFill>
                  <a:srgbClr val="FFFFFF"/>
                </a:solidFill>
                <a:latin typeface="Brasika"/>
                <a:ea typeface="Brasika"/>
                <a:cs typeface="Brasika"/>
                <a:sym typeface="Brasika"/>
              </a:rPr>
              <a:t>Robusztus felépítésű szemzővel ellátott típus, amely korlátozza a ló látóterét, hogy ne ijedjen meg a mögötte lévő kocsitól vagy a forgalomtól. </a:t>
            </a:r>
          </a:p>
          <a:p>
            <a:pPr algn="ctr">
              <a:lnSpc>
                <a:spcPts val="5731"/>
              </a:lnSpc>
              <a:spcBef>
                <a:spcPct val="0"/>
              </a:spcBef>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3257689" y="1921030"/>
            <a:ext cx="4393191" cy="7191700"/>
          </a:xfrm>
          <a:custGeom>
            <a:avLst/>
            <a:gdLst/>
            <a:ahLst/>
            <a:cxnLst/>
            <a:rect l="l" t="t" r="r" b="b"/>
            <a:pathLst>
              <a:path w="4393191" h="7191700">
                <a:moveTo>
                  <a:pt x="0" y="0"/>
                </a:moveTo>
                <a:lnTo>
                  <a:pt x="4393191" y="0"/>
                </a:lnTo>
                <a:lnTo>
                  <a:pt x="4393191" y="7191701"/>
                </a:lnTo>
                <a:lnTo>
                  <a:pt x="0" y="7191701"/>
                </a:lnTo>
                <a:lnTo>
                  <a:pt x="0" y="0"/>
                </a:lnTo>
                <a:close/>
              </a:path>
            </a:pathLst>
          </a:custGeom>
          <a:blipFill>
            <a:blip r:embed="rId2"/>
            <a:stretch>
              <a:fillRect/>
            </a:stretch>
          </a:blipFill>
        </p:spPr>
      </p:sp>
      <p:sp>
        <p:nvSpPr>
          <p:cNvPr id="3" name="TextBox 3"/>
          <p:cNvSpPr txBox="1"/>
          <p:nvPr/>
        </p:nvSpPr>
        <p:spPr>
          <a:xfrm>
            <a:off x="704266" y="1708786"/>
            <a:ext cx="10749428" cy="7130414"/>
          </a:xfrm>
          <a:prstGeom prst="rect">
            <a:avLst/>
          </a:prstGeom>
        </p:spPr>
        <p:txBody>
          <a:bodyPr lIns="0" tIns="0" rIns="0" bIns="0" rtlCol="0" anchor="t">
            <a:spAutoFit/>
          </a:bodyPr>
          <a:lstStyle/>
          <a:p>
            <a:pPr algn="just">
              <a:lnSpc>
                <a:spcPts val="3360"/>
              </a:lnSpc>
            </a:pPr>
            <a:r>
              <a:rPr lang="en-US" sz="2400">
                <a:solidFill>
                  <a:srgbClr val="FCFCFC"/>
                </a:solidFill>
                <a:latin typeface="Brasika"/>
                <a:ea typeface="Brasika"/>
                <a:cs typeface="Brasika"/>
                <a:sym typeface="Brasika"/>
              </a:rPr>
              <a:t>A kantárokon túl a zablák sokszínűsége még szerteágazóbb választási lehetőséget nyújt a lovasoknak. </a:t>
            </a:r>
          </a:p>
          <a:p>
            <a:pPr algn="just">
              <a:lnSpc>
                <a:spcPts val="3360"/>
              </a:lnSpc>
              <a:spcBef>
                <a:spcPct val="0"/>
              </a:spcBef>
            </a:pPr>
            <a:r>
              <a:rPr lang="en-US" sz="2400">
                <a:solidFill>
                  <a:srgbClr val="FCFCFC"/>
                </a:solidFill>
                <a:latin typeface="Brasika"/>
                <a:ea typeface="Brasika"/>
                <a:cs typeface="Brasika"/>
                <a:sym typeface="Brasika"/>
              </a:rPr>
              <a:t>A zablák hatásmechanizmusuk alapján több fő csoportra oszthatóak:</a:t>
            </a:r>
          </a:p>
          <a:p>
            <a:pPr algn="just">
              <a:lnSpc>
                <a:spcPts val="3360"/>
              </a:lnSpc>
              <a:spcBef>
                <a:spcPct val="0"/>
              </a:spcBef>
            </a:pPr>
            <a:r>
              <a:rPr lang="en-US" sz="2400">
                <a:solidFill>
                  <a:srgbClr val="FCFCFC"/>
                </a:solidFill>
                <a:latin typeface="Brasika"/>
                <a:ea typeface="Brasika"/>
                <a:cs typeface="Brasika"/>
                <a:sym typeface="Brasika"/>
              </a:rPr>
              <a:t>1. Csikózablák </a:t>
            </a:r>
          </a:p>
          <a:p>
            <a:pPr algn="just">
              <a:lnSpc>
                <a:spcPts val="3360"/>
              </a:lnSpc>
            </a:pPr>
            <a:endParaRPr/>
          </a:p>
          <a:p>
            <a:pPr algn="just">
              <a:lnSpc>
                <a:spcPts val="3360"/>
              </a:lnSpc>
              <a:spcBef>
                <a:spcPct val="0"/>
              </a:spcBef>
            </a:pPr>
            <a:r>
              <a:rPr lang="en-US" sz="2400">
                <a:solidFill>
                  <a:srgbClr val="FCFCFC"/>
                </a:solidFill>
                <a:latin typeface="Brasika"/>
                <a:ea typeface="Brasika"/>
                <a:cs typeface="Brasika"/>
                <a:sym typeface="Brasika"/>
              </a:rPr>
              <a:t>2. Feszítőzablák ( nyomást gyakorolnak):</a:t>
            </a:r>
          </a:p>
          <a:p>
            <a:pPr algn="just">
              <a:lnSpc>
                <a:spcPts val="3360"/>
              </a:lnSpc>
              <a:spcBef>
                <a:spcPct val="0"/>
              </a:spcBef>
            </a:pPr>
            <a:endParaRPr/>
          </a:p>
          <a:p>
            <a:pPr algn="just">
              <a:lnSpc>
                <a:spcPts val="3360"/>
              </a:lnSpc>
              <a:spcBef>
                <a:spcPct val="0"/>
              </a:spcBef>
            </a:pPr>
            <a:r>
              <a:rPr lang="en-US" sz="2400">
                <a:solidFill>
                  <a:srgbClr val="FCFCFC"/>
                </a:solidFill>
                <a:latin typeface="Brasika"/>
                <a:ea typeface="Brasika"/>
                <a:cs typeface="Brasika"/>
                <a:sym typeface="Brasika"/>
              </a:rPr>
              <a:t>3. Speciális típusok( Pessoa, Gag zabla)</a:t>
            </a:r>
          </a:p>
          <a:p>
            <a:pPr algn="just">
              <a:lnSpc>
                <a:spcPts val="3360"/>
              </a:lnSpc>
              <a:spcBef>
                <a:spcPct val="0"/>
              </a:spcBef>
            </a:pPr>
            <a:endParaRPr/>
          </a:p>
          <a:p>
            <a:pPr algn="just">
              <a:lnSpc>
                <a:spcPts val="3360"/>
              </a:lnSpc>
              <a:spcBef>
                <a:spcPct val="0"/>
              </a:spcBef>
            </a:pPr>
            <a:r>
              <a:rPr lang="en-US" sz="2400">
                <a:solidFill>
                  <a:srgbClr val="FCFCFC"/>
                </a:solidFill>
                <a:latin typeface="Brasika"/>
                <a:ea typeface="Brasika"/>
                <a:cs typeface="Brasika"/>
                <a:sym typeface="Brasika"/>
              </a:rPr>
              <a:t>A fenti típusok különböző szájrészekkel kombinálhatók:</a:t>
            </a:r>
          </a:p>
          <a:p>
            <a:pPr algn="just">
              <a:lnSpc>
                <a:spcPts val="3360"/>
              </a:lnSpc>
              <a:spcBef>
                <a:spcPct val="0"/>
              </a:spcBef>
            </a:pPr>
            <a:endParaRPr/>
          </a:p>
          <a:p>
            <a:pPr marL="518165" lvl="1" indent="-259082" algn="just">
              <a:lnSpc>
                <a:spcPts val="3360"/>
              </a:lnSpc>
              <a:buFont typeface="Arial"/>
              <a:buChar char="•"/>
            </a:pPr>
            <a:r>
              <a:rPr lang="en-US" sz="2400">
                <a:solidFill>
                  <a:srgbClr val="FCFCFC"/>
                </a:solidFill>
                <a:latin typeface="Brasika"/>
                <a:ea typeface="Brasika"/>
                <a:cs typeface="Brasika"/>
                <a:sym typeface="Brasika"/>
              </a:rPr>
              <a:t>Egyszer tört: "Diótörő" hatású, a nyelvszélekre hat.</a:t>
            </a:r>
          </a:p>
          <a:p>
            <a:pPr marL="518165" lvl="1" indent="-259082" algn="just">
              <a:lnSpc>
                <a:spcPts val="3360"/>
              </a:lnSpc>
              <a:buFont typeface="Arial"/>
              <a:buChar char="•"/>
            </a:pPr>
            <a:r>
              <a:rPr lang="en-US" sz="2400">
                <a:solidFill>
                  <a:srgbClr val="FCFCFC"/>
                </a:solidFill>
                <a:latin typeface="Brasika"/>
                <a:ea typeface="Brasika"/>
                <a:cs typeface="Brasika"/>
                <a:sym typeface="Brasika"/>
              </a:rPr>
              <a:t>Kétszer tört (Anatómiai): Jobban követi a nyelv formáját, kíméletesebb a szájpadláshoz.</a:t>
            </a:r>
          </a:p>
          <a:p>
            <a:pPr marL="518165" lvl="1" indent="-259082" algn="just">
              <a:lnSpc>
                <a:spcPts val="3360"/>
              </a:lnSpc>
              <a:buFont typeface="Arial"/>
              <a:buChar char="•"/>
            </a:pPr>
            <a:r>
              <a:rPr lang="en-US" sz="2400">
                <a:solidFill>
                  <a:srgbClr val="FCFCFC"/>
                </a:solidFill>
                <a:latin typeface="Brasika"/>
                <a:ea typeface="Brasika"/>
                <a:cs typeface="Brasika"/>
                <a:sym typeface="Brasika"/>
              </a:rPr>
              <a:t>Egyenes vagy ívelt </a:t>
            </a:r>
          </a:p>
          <a:p>
            <a:pPr marL="518165" lvl="1" indent="-259082" algn="just">
              <a:lnSpc>
                <a:spcPts val="3360"/>
              </a:lnSpc>
              <a:buFont typeface="Arial"/>
              <a:buChar char="•"/>
            </a:pPr>
            <a:r>
              <a:rPr lang="en-US" sz="2400">
                <a:solidFill>
                  <a:srgbClr val="FCFCFC"/>
                </a:solidFill>
                <a:latin typeface="Brasika"/>
                <a:ea typeface="Brasika"/>
                <a:cs typeface="Brasika"/>
                <a:sym typeface="Brasika"/>
              </a:rPr>
              <a:t>Görgős: Segíti a ló ellazulását és a zabla elfogadását. </a:t>
            </a:r>
          </a:p>
        </p:txBody>
      </p:sp>
      <p:sp>
        <p:nvSpPr>
          <p:cNvPr id="4" name="TextBox 4"/>
          <p:cNvSpPr txBox="1"/>
          <p:nvPr/>
        </p:nvSpPr>
        <p:spPr>
          <a:xfrm>
            <a:off x="5147789" y="238412"/>
            <a:ext cx="3095863" cy="609046"/>
          </a:xfrm>
          <a:prstGeom prst="rect">
            <a:avLst/>
          </a:prstGeom>
        </p:spPr>
        <p:txBody>
          <a:bodyPr lIns="0" tIns="0" rIns="0" bIns="0" rtlCol="0" anchor="t">
            <a:spAutoFit/>
          </a:bodyPr>
          <a:lstStyle/>
          <a:p>
            <a:pPr algn="ctr">
              <a:lnSpc>
                <a:spcPts val="4755"/>
              </a:lnSpc>
              <a:spcBef>
                <a:spcPct val="0"/>
              </a:spcBef>
            </a:pPr>
            <a:r>
              <a:rPr lang="en-US" sz="3396">
                <a:gradFill>
                  <a:gsLst>
                    <a:gs pos="0">
                      <a:srgbClr val="FFDE59">
                        <a:alpha val="100000"/>
                      </a:srgbClr>
                    </a:gs>
                    <a:gs pos="100000">
                      <a:srgbClr val="FF914D">
                        <a:alpha val="100000"/>
                      </a:srgbClr>
                    </a:gs>
                  </a:gsLst>
                  <a:lin ang="0"/>
                </a:gradFill>
                <a:latin typeface="Brasika"/>
                <a:ea typeface="Brasika"/>
                <a:cs typeface="Brasika"/>
                <a:sym typeface="Brasika"/>
              </a:rPr>
              <a:t>Zabla típusok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3B2222">
                <a:alpha val="100000"/>
              </a:srgbClr>
            </a:gs>
            <a:gs pos="40000">
              <a:srgbClr val="654328">
                <a:alpha val="100000"/>
              </a:srgbClr>
            </a:gs>
            <a:gs pos="60000">
              <a:srgbClr val="B59840">
                <a:alpha val="100000"/>
              </a:srgbClr>
            </a:gs>
            <a:gs pos="85000">
              <a:srgbClr val="FFEAA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5288735" y="189490"/>
            <a:ext cx="7710529" cy="2528411"/>
          </a:xfrm>
          <a:custGeom>
            <a:avLst/>
            <a:gdLst/>
            <a:ahLst/>
            <a:cxnLst/>
            <a:rect l="l" t="t" r="r" b="b"/>
            <a:pathLst>
              <a:path w="7710529" h="2528411">
                <a:moveTo>
                  <a:pt x="0" y="0"/>
                </a:moveTo>
                <a:lnTo>
                  <a:pt x="7710530" y="0"/>
                </a:lnTo>
                <a:lnTo>
                  <a:pt x="7710530" y="2528411"/>
                </a:lnTo>
                <a:lnTo>
                  <a:pt x="0" y="25284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300833" y="676552"/>
            <a:ext cx="7710529" cy="609046"/>
          </a:xfrm>
          <a:prstGeom prst="rect">
            <a:avLst/>
          </a:prstGeom>
        </p:spPr>
        <p:txBody>
          <a:bodyPr lIns="0" tIns="0" rIns="0" bIns="0" rtlCol="0" anchor="t">
            <a:spAutoFit/>
          </a:bodyPr>
          <a:lstStyle/>
          <a:p>
            <a:pPr algn="ctr">
              <a:lnSpc>
                <a:spcPts val="4755"/>
              </a:lnSpc>
              <a:spcBef>
                <a:spcPct val="0"/>
              </a:spcBef>
            </a:pPr>
            <a:r>
              <a:rPr lang="en-US" sz="3396">
                <a:solidFill>
                  <a:srgbClr val="000000"/>
                </a:solidFill>
                <a:latin typeface="Brasika"/>
                <a:ea typeface="Brasika"/>
                <a:cs typeface="Brasika"/>
                <a:sym typeface="Brasika"/>
              </a:rPr>
              <a:t>Ellenörző feladat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9452679" y="1781879"/>
            <a:ext cx="8191037" cy="6897138"/>
          </a:xfrm>
          <a:custGeom>
            <a:avLst/>
            <a:gdLst/>
            <a:ahLst/>
            <a:cxnLst/>
            <a:rect l="l" t="t" r="r" b="b"/>
            <a:pathLst>
              <a:path w="8191037" h="6897138">
                <a:moveTo>
                  <a:pt x="0" y="0"/>
                </a:moveTo>
                <a:lnTo>
                  <a:pt x="8191037" y="0"/>
                </a:lnTo>
                <a:lnTo>
                  <a:pt x="8191037" y="6897138"/>
                </a:lnTo>
                <a:lnTo>
                  <a:pt x="0" y="6897138"/>
                </a:lnTo>
                <a:lnTo>
                  <a:pt x="0" y="0"/>
                </a:lnTo>
                <a:close/>
              </a:path>
            </a:pathLst>
          </a:custGeom>
          <a:blipFill>
            <a:blip r:embed="rId2"/>
            <a:stretch>
              <a:fillRect/>
            </a:stretch>
          </a:blipFill>
        </p:spPr>
      </p:sp>
      <p:sp>
        <p:nvSpPr>
          <p:cNvPr id="3" name="TextBox 3"/>
          <p:cNvSpPr txBox="1"/>
          <p:nvPr/>
        </p:nvSpPr>
        <p:spPr>
          <a:xfrm>
            <a:off x="1028700" y="942975"/>
            <a:ext cx="7863385" cy="7899449"/>
          </a:xfrm>
          <a:prstGeom prst="rect">
            <a:avLst/>
          </a:prstGeom>
        </p:spPr>
        <p:txBody>
          <a:bodyPr lIns="0" tIns="0" rIns="0" bIns="0" rtlCol="0" anchor="t">
            <a:spAutoFit/>
          </a:bodyPr>
          <a:lstStyle/>
          <a:p>
            <a:pPr algn="ctr">
              <a:lnSpc>
                <a:spcPts val="4486"/>
              </a:lnSpc>
              <a:spcBef>
                <a:spcPct val="0"/>
              </a:spcBef>
            </a:pPr>
            <a:endParaRPr/>
          </a:p>
          <a:p>
            <a:pPr algn="ctr">
              <a:lnSpc>
                <a:spcPts val="4486"/>
              </a:lnSpc>
              <a:spcBef>
                <a:spcPct val="0"/>
              </a:spcBef>
            </a:pPr>
            <a:r>
              <a:rPr lang="en-US" sz="3204">
                <a:solidFill>
                  <a:srgbClr val="FFFFFF"/>
                </a:solidFill>
                <a:latin typeface="Brasika"/>
                <a:ea typeface="Brasika"/>
                <a:cs typeface="Brasika"/>
                <a:sym typeface="Brasika"/>
              </a:rPr>
              <a:t>A kantár az alapvető lófelszerelések egyik fő eleme. A ló fejére helyezik, hogy a zabla a megfelelő helyen maradjon a ló szájában, és hatékony kommunikációt érjünk el a lovas keze és az állat között.A kantárok felépítésének és fajtáinak ismerete hasznos tudás lehet, minden  lovakkal foglalkozó embernek. </a:t>
            </a:r>
          </a:p>
          <a:p>
            <a:pPr algn="ctr">
              <a:lnSpc>
                <a:spcPts val="4486"/>
              </a:lnSpc>
              <a:spcBef>
                <a:spcPct val="0"/>
              </a:spcBef>
            </a:pPr>
            <a:r>
              <a:rPr lang="en-US" sz="3204">
                <a:solidFill>
                  <a:srgbClr val="FFFFFF"/>
                </a:solidFill>
                <a:latin typeface="Brasika"/>
                <a:ea typeface="Brasika"/>
                <a:cs typeface="Brasika"/>
                <a:sym typeface="Brasika"/>
              </a:rPr>
              <a:t> A lovunknak a megfelelő kantár kiválasztása sokkal egyszerűbb, ha ismerjük annak összes lehetséges változatát illetve sajátosságait.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763228" y="914400"/>
            <a:ext cx="3176230" cy="1012227"/>
          </a:xfrm>
          <a:prstGeom prst="rect">
            <a:avLst/>
          </a:prstGeom>
        </p:spPr>
        <p:txBody>
          <a:bodyPr lIns="0" tIns="0" rIns="0" bIns="0" rtlCol="0" anchor="t">
            <a:spAutoFit/>
          </a:bodyPr>
          <a:lstStyle/>
          <a:p>
            <a:pPr algn="ctr">
              <a:lnSpc>
                <a:spcPts val="8257"/>
              </a:lnSpc>
              <a:spcBef>
                <a:spcPct val="0"/>
              </a:spcBef>
            </a:pPr>
            <a:r>
              <a:rPr lang="en-US" sz="5898" b="1">
                <a:solidFill>
                  <a:srgbClr val="FFFFFF"/>
                </a:solidFill>
                <a:latin typeface="Cardo Bold"/>
                <a:ea typeface="Cardo Bold"/>
                <a:cs typeface="Cardo Bold"/>
                <a:sym typeface="Cardo Bold"/>
              </a:rPr>
              <a:t>FORRÁS</a:t>
            </a:r>
          </a:p>
        </p:txBody>
      </p:sp>
      <p:sp>
        <p:nvSpPr>
          <p:cNvPr id="3" name="TextBox 3"/>
          <p:cNvSpPr txBox="1"/>
          <p:nvPr/>
        </p:nvSpPr>
        <p:spPr>
          <a:xfrm>
            <a:off x="11895623" y="8180612"/>
            <a:ext cx="5538907" cy="1313215"/>
          </a:xfrm>
          <a:prstGeom prst="rect">
            <a:avLst/>
          </a:prstGeom>
        </p:spPr>
        <p:txBody>
          <a:bodyPr lIns="0" tIns="0" rIns="0" bIns="0" rtlCol="0" anchor="t">
            <a:spAutoFit/>
          </a:bodyPr>
          <a:lstStyle/>
          <a:p>
            <a:pPr algn="l">
              <a:lnSpc>
                <a:spcPts val="5318"/>
              </a:lnSpc>
            </a:pPr>
            <a:r>
              <a:rPr lang="en-US" sz="3798" b="1">
                <a:solidFill>
                  <a:srgbClr val="FFFFFF"/>
                </a:solidFill>
                <a:latin typeface="Cardo Bold"/>
                <a:ea typeface="Cardo Bold"/>
                <a:cs typeface="Cardo Bold"/>
                <a:sym typeface="Cardo Bold"/>
              </a:rPr>
              <a:t>Készítette:</a:t>
            </a:r>
          </a:p>
          <a:p>
            <a:pPr algn="l">
              <a:lnSpc>
                <a:spcPts val="5318"/>
              </a:lnSpc>
              <a:spcBef>
                <a:spcPct val="0"/>
              </a:spcBef>
            </a:pPr>
            <a:r>
              <a:rPr lang="en-US" sz="3798" b="1">
                <a:solidFill>
                  <a:srgbClr val="FFFFFF"/>
                </a:solidFill>
                <a:latin typeface="Cardo Bold"/>
                <a:ea typeface="Cardo Bold"/>
                <a:cs typeface="Cardo Bold"/>
                <a:sym typeface="Cardo Bold"/>
              </a:rPr>
              <a:t>Radics- Lafkó Zsuzsanna</a:t>
            </a:r>
          </a:p>
        </p:txBody>
      </p:sp>
      <p:sp>
        <p:nvSpPr>
          <p:cNvPr id="4" name="TextBox 4"/>
          <p:cNvSpPr txBox="1"/>
          <p:nvPr/>
        </p:nvSpPr>
        <p:spPr>
          <a:xfrm>
            <a:off x="763228" y="2552846"/>
            <a:ext cx="17524772" cy="3991455"/>
          </a:xfrm>
          <a:prstGeom prst="rect">
            <a:avLst/>
          </a:prstGeom>
        </p:spPr>
        <p:txBody>
          <a:bodyPr lIns="0" tIns="0" rIns="0" bIns="0" rtlCol="0" anchor="t">
            <a:spAutoFit/>
          </a:bodyPr>
          <a:lstStyle/>
          <a:p>
            <a:pPr marL="0" lvl="0" indent="0" algn="l">
              <a:lnSpc>
                <a:spcPts val="5318"/>
              </a:lnSpc>
              <a:spcBef>
                <a:spcPct val="0"/>
              </a:spcBef>
            </a:pPr>
            <a:r>
              <a:rPr lang="en-US" sz="3798" b="1" u="none" strike="noStrike">
                <a:solidFill>
                  <a:srgbClr val="FFFFFF"/>
                </a:solidFill>
                <a:latin typeface="Cardo Bold"/>
                <a:ea typeface="Cardo Bold"/>
                <a:cs typeface="Cardo Bold"/>
                <a:sym typeface="Cardo Bold"/>
              </a:rPr>
              <a:t>Irányelvek a lovaglás és hajtás számára I.</a:t>
            </a:r>
          </a:p>
          <a:p>
            <a:pPr marL="0" lvl="0" indent="0" algn="l">
              <a:lnSpc>
                <a:spcPts val="5318"/>
              </a:lnSpc>
              <a:spcBef>
                <a:spcPct val="0"/>
              </a:spcBef>
            </a:pPr>
            <a:r>
              <a:rPr lang="en-US" sz="3798" b="1" u="none" strike="noStrike">
                <a:solidFill>
                  <a:srgbClr val="FFFFFF"/>
                </a:solidFill>
                <a:latin typeface="Cardo Bold"/>
                <a:ea typeface="Cardo Bold"/>
                <a:cs typeface="Cardo Bold"/>
                <a:sym typeface="Cardo Bold"/>
              </a:rPr>
              <a:t>Dr. Hecker Walter Szerkesztő, Dr. Radnai Imre Fordító, Máchánszky Gyula</a:t>
            </a:r>
          </a:p>
          <a:p>
            <a:pPr marL="0" lvl="0" indent="0" algn="l">
              <a:lnSpc>
                <a:spcPts val="5318"/>
              </a:lnSpc>
              <a:spcBef>
                <a:spcPct val="0"/>
              </a:spcBef>
            </a:pPr>
            <a:r>
              <a:rPr lang="en-US" sz="3798" b="1" u="none" strike="noStrike">
                <a:solidFill>
                  <a:srgbClr val="FFFFFF"/>
                </a:solidFill>
                <a:latin typeface="Cardo Bold"/>
                <a:ea typeface="Cardo Bold"/>
                <a:cs typeface="Cardo Bold"/>
                <a:sym typeface="Cardo Bold"/>
              </a:rPr>
              <a:t>Lektor</a:t>
            </a:r>
          </a:p>
          <a:p>
            <a:pPr marL="0" lvl="0" indent="0" algn="l">
              <a:lnSpc>
                <a:spcPts val="5318"/>
              </a:lnSpc>
              <a:spcBef>
                <a:spcPct val="0"/>
              </a:spcBef>
            </a:pPr>
            <a:r>
              <a:rPr lang="en-US" sz="3798" b="1" u="none" strike="noStrike">
                <a:solidFill>
                  <a:srgbClr val="FFFFFF"/>
                </a:solidFill>
                <a:latin typeface="Cardo Bold"/>
                <a:ea typeface="Cardo Bold"/>
                <a:cs typeface="Cardo Bold"/>
                <a:sym typeface="Cardo Bold"/>
              </a:rPr>
              <a:t>Mezőgazdasági és Élelmezésügyi Minisztérium Információs Központja (Budapest) , 1986</a:t>
            </a:r>
          </a:p>
          <a:p>
            <a:pPr marL="0" lvl="0" indent="0" algn="l">
              <a:lnSpc>
                <a:spcPts val="5318"/>
              </a:lnSpc>
              <a:spcBef>
                <a:spcPct val="0"/>
              </a:spcBef>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9297327" cy="10416008"/>
          </a:xfrm>
          <a:custGeom>
            <a:avLst/>
            <a:gdLst/>
            <a:ahLst/>
            <a:cxnLst/>
            <a:rect l="l" t="t" r="r" b="b"/>
            <a:pathLst>
              <a:path w="9297327" h="10416008">
                <a:moveTo>
                  <a:pt x="0" y="0"/>
                </a:moveTo>
                <a:lnTo>
                  <a:pt x="9297327" y="0"/>
                </a:lnTo>
                <a:lnTo>
                  <a:pt x="9297327" y="10416008"/>
                </a:lnTo>
                <a:lnTo>
                  <a:pt x="0" y="10416008"/>
                </a:lnTo>
                <a:lnTo>
                  <a:pt x="0" y="0"/>
                </a:lnTo>
                <a:close/>
              </a:path>
            </a:pathLst>
          </a:custGeom>
          <a:blipFill>
            <a:blip r:embed="rId2"/>
            <a:stretch>
              <a:fillRect l="-13216" t="-528" b="-528"/>
            </a:stretch>
          </a:blipFill>
        </p:spPr>
      </p:sp>
      <p:sp>
        <p:nvSpPr>
          <p:cNvPr id="3" name="AutoShape 3"/>
          <p:cNvSpPr/>
          <p:nvPr/>
        </p:nvSpPr>
        <p:spPr>
          <a:xfrm flipH="1">
            <a:off x="2235781" y="691642"/>
            <a:ext cx="3256178" cy="0"/>
          </a:xfrm>
          <a:prstGeom prst="line">
            <a:avLst/>
          </a:prstGeom>
          <a:ln w="38100" cap="flat">
            <a:solidFill>
              <a:srgbClr val="FFFFFF"/>
            </a:solidFill>
            <a:prstDash val="solid"/>
            <a:headEnd type="none" w="sm" len="sm"/>
            <a:tailEnd type="none" w="sm" len="sm"/>
          </a:ln>
        </p:spPr>
      </p:sp>
      <p:sp>
        <p:nvSpPr>
          <p:cNvPr id="4" name="AutoShape 4"/>
          <p:cNvSpPr/>
          <p:nvPr/>
        </p:nvSpPr>
        <p:spPr>
          <a:xfrm flipV="1">
            <a:off x="6627454" y="2090185"/>
            <a:ext cx="4376474" cy="13422"/>
          </a:xfrm>
          <a:prstGeom prst="line">
            <a:avLst/>
          </a:prstGeom>
          <a:ln w="38100" cap="flat">
            <a:solidFill>
              <a:srgbClr val="FFFFFF"/>
            </a:solidFill>
            <a:prstDash val="solid"/>
            <a:headEnd type="none" w="sm" len="sm"/>
            <a:tailEnd type="none" w="sm" len="sm"/>
          </a:ln>
        </p:spPr>
      </p:sp>
      <p:sp>
        <p:nvSpPr>
          <p:cNvPr id="5" name="AutoShape 5"/>
          <p:cNvSpPr/>
          <p:nvPr/>
        </p:nvSpPr>
        <p:spPr>
          <a:xfrm flipV="1">
            <a:off x="6002369" y="4381247"/>
            <a:ext cx="5532406" cy="61058"/>
          </a:xfrm>
          <a:prstGeom prst="line">
            <a:avLst/>
          </a:prstGeom>
          <a:ln w="38100" cap="flat">
            <a:solidFill>
              <a:srgbClr val="FFFFFF"/>
            </a:solidFill>
            <a:prstDash val="solid"/>
            <a:headEnd type="none" w="sm" len="sm"/>
            <a:tailEnd type="none" w="sm" len="sm"/>
          </a:ln>
        </p:spPr>
      </p:sp>
      <p:sp>
        <p:nvSpPr>
          <p:cNvPr id="6" name="AutoShape 6"/>
          <p:cNvSpPr/>
          <p:nvPr/>
        </p:nvSpPr>
        <p:spPr>
          <a:xfrm>
            <a:off x="7697497" y="5208004"/>
            <a:ext cx="3837278" cy="775254"/>
          </a:xfrm>
          <a:prstGeom prst="line">
            <a:avLst/>
          </a:prstGeom>
          <a:ln w="38100" cap="flat">
            <a:solidFill>
              <a:srgbClr val="FFFFFF"/>
            </a:solidFill>
            <a:prstDash val="solid"/>
            <a:headEnd type="none" w="sm" len="sm"/>
            <a:tailEnd type="none" w="sm" len="sm"/>
          </a:ln>
        </p:spPr>
      </p:sp>
      <p:sp>
        <p:nvSpPr>
          <p:cNvPr id="7" name="AutoShape 7"/>
          <p:cNvSpPr/>
          <p:nvPr/>
        </p:nvSpPr>
        <p:spPr>
          <a:xfrm>
            <a:off x="7697497" y="6335138"/>
            <a:ext cx="3632516" cy="1556426"/>
          </a:xfrm>
          <a:prstGeom prst="line">
            <a:avLst/>
          </a:prstGeom>
          <a:ln w="38100" cap="flat">
            <a:solidFill>
              <a:srgbClr val="FFFFFF"/>
            </a:solidFill>
            <a:prstDash val="solid"/>
            <a:headEnd type="none" w="sm" len="sm"/>
            <a:tailEnd type="none" w="sm" len="sm"/>
          </a:ln>
        </p:spPr>
      </p:sp>
      <p:sp>
        <p:nvSpPr>
          <p:cNvPr id="8" name="AutoShape 8"/>
          <p:cNvSpPr/>
          <p:nvPr/>
        </p:nvSpPr>
        <p:spPr>
          <a:xfrm flipH="1">
            <a:off x="2472589" y="4638146"/>
            <a:ext cx="2176075" cy="61058"/>
          </a:xfrm>
          <a:prstGeom prst="line">
            <a:avLst/>
          </a:prstGeom>
          <a:ln w="38100" cap="flat">
            <a:solidFill>
              <a:srgbClr val="FFFFFF"/>
            </a:solidFill>
            <a:prstDash val="solid"/>
            <a:headEnd type="none" w="sm" len="sm"/>
            <a:tailEnd type="none" w="sm" len="sm"/>
          </a:ln>
        </p:spPr>
      </p:sp>
      <p:sp>
        <p:nvSpPr>
          <p:cNvPr id="9" name="AutoShape 9"/>
          <p:cNvSpPr/>
          <p:nvPr/>
        </p:nvSpPr>
        <p:spPr>
          <a:xfrm flipH="1">
            <a:off x="1539605" y="6797202"/>
            <a:ext cx="5476956" cy="0"/>
          </a:xfrm>
          <a:prstGeom prst="line">
            <a:avLst/>
          </a:prstGeom>
          <a:ln w="38100" cap="flat">
            <a:solidFill>
              <a:srgbClr val="FFFFFF"/>
            </a:solidFill>
            <a:prstDash val="solid"/>
            <a:headEnd type="none" w="sm" len="sm"/>
            <a:tailEnd type="none" w="sm" len="sm"/>
          </a:ln>
        </p:spPr>
      </p:sp>
      <p:sp>
        <p:nvSpPr>
          <p:cNvPr id="10" name="AutoShape 10"/>
          <p:cNvSpPr/>
          <p:nvPr/>
        </p:nvSpPr>
        <p:spPr>
          <a:xfrm flipV="1">
            <a:off x="4648664" y="9515198"/>
            <a:ext cx="6943606" cy="3335"/>
          </a:xfrm>
          <a:prstGeom prst="line">
            <a:avLst/>
          </a:prstGeom>
          <a:ln w="38100" cap="flat">
            <a:solidFill>
              <a:srgbClr val="FFFFFF"/>
            </a:solidFill>
            <a:prstDash val="solid"/>
            <a:headEnd type="none" w="sm" len="sm"/>
            <a:tailEnd type="none" w="sm" len="sm"/>
          </a:ln>
        </p:spPr>
      </p:sp>
      <p:sp>
        <p:nvSpPr>
          <p:cNvPr id="11" name="TextBox 11"/>
          <p:cNvSpPr txBox="1"/>
          <p:nvPr/>
        </p:nvSpPr>
        <p:spPr>
          <a:xfrm>
            <a:off x="207921" y="399563"/>
            <a:ext cx="2235959" cy="629137"/>
          </a:xfrm>
          <a:prstGeom prst="rect">
            <a:avLst/>
          </a:prstGeom>
        </p:spPr>
        <p:txBody>
          <a:bodyPr lIns="0" tIns="0" rIns="0" bIns="0" rtlCol="0" anchor="t">
            <a:spAutoFit/>
          </a:bodyPr>
          <a:lstStyle/>
          <a:p>
            <a:pPr algn="ctr">
              <a:lnSpc>
                <a:spcPts val="4941"/>
              </a:lnSpc>
              <a:spcBef>
                <a:spcPct val="0"/>
              </a:spcBef>
            </a:pPr>
            <a:r>
              <a:rPr lang="en-US" sz="3529">
                <a:solidFill>
                  <a:srgbClr val="FFFFFF"/>
                </a:solidFill>
                <a:latin typeface="Brasika"/>
                <a:ea typeface="Brasika"/>
                <a:cs typeface="Brasika"/>
                <a:sym typeface="Brasika"/>
              </a:rPr>
              <a:t>Tarkószíj</a:t>
            </a:r>
          </a:p>
        </p:txBody>
      </p:sp>
      <p:sp>
        <p:nvSpPr>
          <p:cNvPr id="12" name="TextBox 12"/>
          <p:cNvSpPr txBox="1"/>
          <p:nvPr/>
        </p:nvSpPr>
        <p:spPr>
          <a:xfrm>
            <a:off x="11003929" y="1738037"/>
            <a:ext cx="2509123"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Homlokszíj</a:t>
            </a:r>
          </a:p>
        </p:txBody>
      </p:sp>
      <p:sp>
        <p:nvSpPr>
          <p:cNvPr id="13" name="TextBox 13"/>
          <p:cNvSpPr txBox="1"/>
          <p:nvPr/>
        </p:nvSpPr>
        <p:spPr>
          <a:xfrm>
            <a:off x="11620195" y="4029099"/>
            <a:ext cx="1763911"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Pofaszíj</a:t>
            </a:r>
          </a:p>
        </p:txBody>
      </p:sp>
      <p:sp>
        <p:nvSpPr>
          <p:cNvPr id="14" name="TextBox 14"/>
          <p:cNvSpPr txBox="1"/>
          <p:nvPr/>
        </p:nvSpPr>
        <p:spPr>
          <a:xfrm>
            <a:off x="0" y="4285997"/>
            <a:ext cx="2651801"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Torokszíj</a:t>
            </a:r>
          </a:p>
        </p:txBody>
      </p:sp>
      <p:sp>
        <p:nvSpPr>
          <p:cNvPr id="15" name="TextBox 15"/>
          <p:cNvSpPr txBox="1"/>
          <p:nvPr/>
        </p:nvSpPr>
        <p:spPr>
          <a:xfrm>
            <a:off x="11496526" y="5651722"/>
            <a:ext cx="2011248" cy="567822"/>
          </a:xfrm>
          <a:prstGeom prst="rect">
            <a:avLst/>
          </a:prstGeom>
        </p:spPr>
        <p:txBody>
          <a:bodyPr lIns="0" tIns="0" rIns="0" bIns="0" rtlCol="0" anchor="t">
            <a:spAutoFit/>
          </a:bodyPr>
          <a:lstStyle/>
          <a:p>
            <a:pPr algn="ctr">
              <a:lnSpc>
                <a:spcPts val="4402"/>
              </a:lnSpc>
              <a:spcBef>
                <a:spcPct val="0"/>
              </a:spcBef>
            </a:pPr>
            <a:r>
              <a:rPr lang="en-US" sz="3144">
                <a:solidFill>
                  <a:srgbClr val="FFFFFF"/>
                </a:solidFill>
                <a:latin typeface="Brasika"/>
                <a:ea typeface="Brasika"/>
                <a:cs typeface="Brasika"/>
                <a:sym typeface="Brasika"/>
              </a:rPr>
              <a:t>Orrszíj</a:t>
            </a:r>
          </a:p>
        </p:txBody>
      </p:sp>
      <p:sp>
        <p:nvSpPr>
          <p:cNvPr id="16" name="TextBox 16"/>
          <p:cNvSpPr txBox="1"/>
          <p:nvPr/>
        </p:nvSpPr>
        <p:spPr>
          <a:xfrm>
            <a:off x="118819" y="6445054"/>
            <a:ext cx="1819761"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Zabla</a:t>
            </a:r>
          </a:p>
        </p:txBody>
      </p:sp>
      <p:sp>
        <p:nvSpPr>
          <p:cNvPr id="17" name="TextBox 17"/>
          <p:cNvSpPr txBox="1"/>
          <p:nvPr/>
        </p:nvSpPr>
        <p:spPr>
          <a:xfrm>
            <a:off x="11662126" y="9054720"/>
            <a:ext cx="1680048"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Szár</a:t>
            </a:r>
          </a:p>
        </p:txBody>
      </p:sp>
      <p:sp>
        <p:nvSpPr>
          <p:cNvPr id="18" name="TextBox 18"/>
          <p:cNvSpPr txBox="1"/>
          <p:nvPr/>
        </p:nvSpPr>
        <p:spPr>
          <a:xfrm>
            <a:off x="9608721" y="42961"/>
            <a:ext cx="8461420" cy="718795"/>
          </a:xfrm>
          <a:prstGeom prst="rect">
            <a:avLst/>
          </a:prstGeom>
        </p:spPr>
        <p:txBody>
          <a:bodyPr lIns="0" tIns="0" rIns="0" bIns="0" rtlCol="0" anchor="t">
            <a:spAutoFit/>
          </a:bodyPr>
          <a:lstStyle/>
          <a:p>
            <a:pPr algn="ctr">
              <a:lnSpc>
                <a:spcPts val="5595"/>
              </a:lnSpc>
              <a:spcBef>
                <a:spcPct val="0"/>
              </a:spcBef>
            </a:pPr>
            <a:r>
              <a:rPr lang="en-US" sz="3996">
                <a:solidFill>
                  <a:srgbClr val="000000"/>
                </a:solidFill>
                <a:latin typeface="Brasika"/>
                <a:ea typeface="Brasika"/>
                <a:cs typeface="Brasika"/>
                <a:sym typeface="Brasika"/>
              </a:rPr>
              <a:t>A lovagló kantár részei</a:t>
            </a:r>
          </a:p>
        </p:txBody>
      </p:sp>
      <p:sp>
        <p:nvSpPr>
          <p:cNvPr id="19" name="TextBox 19"/>
          <p:cNvSpPr txBox="1"/>
          <p:nvPr/>
        </p:nvSpPr>
        <p:spPr>
          <a:xfrm>
            <a:off x="11579245" y="7560028"/>
            <a:ext cx="2260186" cy="567822"/>
          </a:xfrm>
          <a:prstGeom prst="rect">
            <a:avLst/>
          </a:prstGeom>
        </p:spPr>
        <p:txBody>
          <a:bodyPr lIns="0" tIns="0" rIns="0" bIns="0" rtlCol="0" anchor="t">
            <a:spAutoFit/>
          </a:bodyPr>
          <a:lstStyle/>
          <a:p>
            <a:pPr algn="ctr">
              <a:lnSpc>
                <a:spcPts val="4402"/>
              </a:lnSpc>
              <a:spcBef>
                <a:spcPct val="0"/>
              </a:spcBef>
            </a:pPr>
            <a:r>
              <a:rPr lang="en-US" sz="3144">
                <a:solidFill>
                  <a:srgbClr val="FFFFFF"/>
                </a:solidFill>
                <a:latin typeface="Brasika"/>
                <a:ea typeface="Brasika"/>
                <a:cs typeface="Brasika"/>
                <a:sym typeface="Brasika"/>
              </a:rPr>
              <a:t>Kisorrszíj</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8888273" y="1230396"/>
            <a:ext cx="9399727" cy="9056604"/>
          </a:xfrm>
          <a:custGeom>
            <a:avLst/>
            <a:gdLst/>
            <a:ahLst/>
            <a:cxnLst/>
            <a:rect l="l" t="t" r="r" b="b"/>
            <a:pathLst>
              <a:path w="9399727" h="9056604">
                <a:moveTo>
                  <a:pt x="0" y="0"/>
                </a:moveTo>
                <a:lnTo>
                  <a:pt x="9399727" y="0"/>
                </a:lnTo>
                <a:lnTo>
                  <a:pt x="9399727" y="9056604"/>
                </a:lnTo>
                <a:lnTo>
                  <a:pt x="0" y="9056604"/>
                </a:lnTo>
                <a:lnTo>
                  <a:pt x="0" y="0"/>
                </a:lnTo>
                <a:close/>
              </a:path>
            </a:pathLst>
          </a:custGeom>
          <a:blipFill>
            <a:blip r:embed="rId2"/>
            <a:stretch>
              <a:fillRect t="-3187" r="-8933" b="-3187"/>
            </a:stretch>
          </a:blipFill>
        </p:spPr>
      </p:sp>
      <p:sp>
        <p:nvSpPr>
          <p:cNvPr id="3" name="AutoShape 3"/>
          <p:cNvSpPr/>
          <p:nvPr/>
        </p:nvSpPr>
        <p:spPr>
          <a:xfrm flipH="1">
            <a:off x="12464590" y="550141"/>
            <a:ext cx="3331905" cy="1897934"/>
          </a:xfrm>
          <a:prstGeom prst="line">
            <a:avLst/>
          </a:prstGeom>
          <a:ln w="38100" cap="flat">
            <a:solidFill>
              <a:srgbClr val="FFFFFF"/>
            </a:solidFill>
            <a:prstDash val="solid"/>
            <a:headEnd type="none" w="sm" len="sm"/>
            <a:tailEnd type="none" w="sm" len="sm"/>
          </a:ln>
        </p:spPr>
      </p:sp>
      <p:sp>
        <p:nvSpPr>
          <p:cNvPr id="4" name="AutoShape 4"/>
          <p:cNvSpPr/>
          <p:nvPr/>
        </p:nvSpPr>
        <p:spPr>
          <a:xfrm flipH="1" flipV="1">
            <a:off x="6002369" y="1482206"/>
            <a:ext cx="5075489" cy="1656511"/>
          </a:xfrm>
          <a:prstGeom prst="line">
            <a:avLst/>
          </a:prstGeom>
          <a:ln w="38100" cap="flat">
            <a:solidFill>
              <a:srgbClr val="FFFFFF"/>
            </a:solidFill>
            <a:prstDash val="solid"/>
            <a:headEnd type="none" w="sm" len="sm"/>
            <a:tailEnd type="none" w="sm" len="sm"/>
          </a:ln>
        </p:spPr>
      </p:sp>
      <p:sp>
        <p:nvSpPr>
          <p:cNvPr id="5" name="AutoShape 5"/>
          <p:cNvSpPr/>
          <p:nvPr/>
        </p:nvSpPr>
        <p:spPr>
          <a:xfrm flipH="1" flipV="1">
            <a:off x="6400796" y="3411071"/>
            <a:ext cx="5243616" cy="198144"/>
          </a:xfrm>
          <a:prstGeom prst="line">
            <a:avLst/>
          </a:prstGeom>
          <a:ln w="38100" cap="flat">
            <a:solidFill>
              <a:srgbClr val="FFFFFF"/>
            </a:solidFill>
            <a:prstDash val="solid"/>
            <a:headEnd type="none" w="sm" len="sm"/>
            <a:tailEnd type="none" w="sm" len="sm"/>
          </a:ln>
        </p:spPr>
      </p:sp>
      <p:sp>
        <p:nvSpPr>
          <p:cNvPr id="6" name="AutoShape 6"/>
          <p:cNvSpPr/>
          <p:nvPr/>
        </p:nvSpPr>
        <p:spPr>
          <a:xfrm>
            <a:off x="12950973" y="6446122"/>
            <a:ext cx="2685227" cy="662548"/>
          </a:xfrm>
          <a:prstGeom prst="line">
            <a:avLst/>
          </a:prstGeom>
          <a:ln w="38100" cap="flat">
            <a:solidFill>
              <a:srgbClr val="FFFFFF"/>
            </a:solidFill>
            <a:prstDash val="solid"/>
            <a:headEnd type="none" w="sm" len="sm"/>
            <a:tailEnd type="none" w="sm" len="sm"/>
          </a:ln>
        </p:spPr>
      </p:sp>
      <p:sp>
        <p:nvSpPr>
          <p:cNvPr id="7" name="AutoShape 7"/>
          <p:cNvSpPr/>
          <p:nvPr/>
        </p:nvSpPr>
        <p:spPr>
          <a:xfrm flipH="1">
            <a:off x="6400796" y="7775580"/>
            <a:ext cx="6063794" cy="775290"/>
          </a:xfrm>
          <a:prstGeom prst="line">
            <a:avLst/>
          </a:prstGeom>
          <a:ln w="38100" cap="flat">
            <a:solidFill>
              <a:srgbClr val="FFFFFF"/>
            </a:solidFill>
            <a:prstDash val="solid"/>
            <a:headEnd type="none" w="sm" len="sm"/>
            <a:tailEnd type="none" w="sm" len="sm"/>
          </a:ln>
        </p:spPr>
      </p:sp>
      <p:sp>
        <p:nvSpPr>
          <p:cNvPr id="8" name="AutoShape 8"/>
          <p:cNvSpPr/>
          <p:nvPr/>
        </p:nvSpPr>
        <p:spPr>
          <a:xfrm flipH="1">
            <a:off x="13588671" y="4461348"/>
            <a:ext cx="2176075" cy="61058"/>
          </a:xfrm>
          <a:prstGeom prst="line">
            <a:avLst/>
          </a:prstGeom>
          <a:ln w="38100" cap="flat">
            <a:solidFill>
              <a:srgbClr val="FFFFFF"/>
            </a:solidFill>
            <a:prstDash val="solid"/>
            <a:headEnd type="none" w="sm" len="sm"/>
            <a:tailEnd type="none" w="sm" len="sm"/>
          </a:ln>
        </p:spPr>
      </p:sp>
      <p:sp>
        <p:nvSpPr>
          <p:cNvPr id="9" name="AutoShape 9"/>
          <p:cNvSpPr/>
          <p:nvPr/>
        </p:nvSpPr>
        <p:spPr>
          <a:xfrm flipV="1">
            <a:off x="6677377" y="8032478"/>
            <a:ext cx="8061690" cy="1727236"/>
          </a:xfrm>
          <a:prstGeom prst="line">
            <a:avLst/>
          </a:prstGeom>
          <a:ln w="38100" cap="flat">
            <a:solidFill>
              <a:srgbClr val="FFFFFF"/>
            </a:solidFill>
            <a:prstDash val="solid"/>
            <a:headEnd type="none" w="sm" len="sm"/>
            <a:tailEnd type="none" w="sm" len="sm"/>
          </a:ln>
        </p:spPr>
      </p:sp>
      <p:sp>
        <p:nvSpPr>
          <p:cNvPr id="10" name="TextBox 10"/>
          <p:cNvSpPr txBox="1"/>
          <p:nvPr/>
        </p:nvSpPr>
        <p:spPr>
          <a:xfrm>
            <a:off x="15796495" y="206998"/>
            <a:ext cx="2235959" cy="629137"/>
          </a:xfrm>
          <a:prstGeom prst="rect">
            <a:avLst/>
          </a:prstGeom>
        </p:spPr>
        <p:txBody>
          <a:bodyPr lIns="0" tIns="0" rIns="0" bIns="0" rtlCol="0" anchor="t">
            <a:spAutoFit/>
          </a:bodyPr>
          <a:lstStyle/>
          <a:p>
            <a:pPr algn="ctr">
              <a:lnSpc>
                <a:spcPts val="4941"/>
              </a:lnSpc>
              <a:spcBef>
                <a:spcPct val="0"/>
              </a:spcBef>
            </a:pPr>
            <a:r>
              <a:rPr lang="en-US" sz="3529">
                <a:solidFill>
                  <a:srgbClr val="FFFFFF"/>
                </a:solidFill>
                <a:latin typeface="Brasika"/>
                <a:ea typeface="Brasika"/>
                <a:cs typeface="Brasika"/>
                <a:sym typeface="Brasika"/>
              </a:rPr>
              <a:t>Tarkószíj</a:t>
            </a:r>
          </a:p>
        </p:txBody>
      </p:sp>
      <p:sp>
        <p:nvSpPr>
          <p:cNvPr id="11" name="TextBox 11"/>
          <p:cNvSpPr txBox="1"/>
          <p:nvPr/>
        </p:nvSpPr>
        <p:spPr>
          <a:xfrm>
            <a:off x="3394102" y="1130058"/>
            <a:ext cx="2509123"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Homlokszíj</a:t>
            </a:r>
          </a:p>
        </p:txBody>
      </p:sp>
      <p:sp>
        <p:nvSpPr>
          <p:cNvPr id="12" name="TextBox 12"/>
          <p:cNvSpPr txBox="1"/>
          <p:nvPr/>
        </p:nvSpPr>
        <p:spPr>
          <a:xfrm>
            <a:off x="15636199" y="4170259"/>
            <a:ext cx="2651801"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Torokszíj</a:t>
            </a:r>
          </a:p>
        </p:txBody>
      </p:sp>
      <p:sp>
        <p:nvSpPr>
          <p:cNvPr id="13" name="TextBox 13"/>
          <p:cNvSpPr txBox="1"/>
          <p:nvPr/>
        </p:nvSpPr>
        <p:spPr>
          <a:xfrm>
            <a:off x="4232203" y="8198722"/>
            <a:ext cx="1819761"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Zabla</a:t>
            </a:r>
          </a:p>
        </p:txBody>
      </p:sp>
      <p:sp>
        <p:nvSpPr>
          <p:cNvPr id="14" name="TextBox 14"/>
          <p:cNvSpPr txBox="1"/>
          <p:nvPr/>
        </p:nvSpPr>
        <p:spPr>
          <a:xfrm>
            <a:off x="3592722" y="9360218"/>
            <a:ext cx="2808073"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Hajtószár</a:t>
            </a:r>
          </a:p>
        </p:txBody>
      </p:sp>
      <p:sp>
        <p:nvSpPr>
          <p:cNvPr id="15" name="TextBox 15"/>
          <p:cNvSpPr txBox="1"/>
          <p:nvPr/>
        </p:nvSpPr>
        <p:spPr>
          <a:xfrm>
            <a:off x="5589236" y="68362"/>
            <a:ext cx="8461420" cy="718795"/>
          </a:xfrm>
          <a:prstGeom prst="rect">
            <a:avLst/>
          </a:prstGeom>
        </p:spPr>
        <p:txBody>
          <a:bodyPr lIns="0" tIns="0" rIns="0" bIns="0" rtlCol="0" anchor="t">
            <a:spAutoFit/>
          </a:bodyPr>
          <a:lstStyle/>
          <a:p>
            <a:pPr algn="ctr">
              <a:lnSpc>
                <a:spcPts val="5595"/>
              </a:lnSpc>
              <a:spcBef>
                <a:spcPct val="0"/>
              </a:spcBef>
            </a:pPr>
            <a:r>
              <a:rPr lang="en-US" sz="3996">
                <a:solidFill>
                  <a:srgbClr val="000000"/>
                </a:solidFill>
                <a:latin typeface="Brasika"/>
                <a:ea typeface="Brasika"/>
                <a:cs typeface="Brasika"/>
                <a:sym typeface="Brasika"/>
              </a:rPr>
              <a:t>Fogatos kantár részei</a:t>
            </a:r>
          </a:p>
        </p:txBody>
      </p:sp>
      <p:sp>
        <p:nvSpPr>
          <p:cNvPr id="16" name="TextBox 16"/>
          <p:cNvSpPr txBox="1"/>
          <p:nvPr/>
        </p:nvSpPr>
        <p:spPr>
          <a:xfrm>
            <a:off x="3008424" y="2786569"/>
            <a:ext cx="2993946" cy="1209121"/>
          </a:xfrm>
          <a:prstGeom prst="rect">
            <a:avLst/>
          </a:prstGeom>
        </p:spPr>
        <p:txBody>
          <a:bodyPr lIns="0" tIns="0" rIns="0" bIns="0" rtlCol="0" anchor="t">
            <a:spAutoFit/>
          </a:bodyPr>
          <a:lstStyle/>
          <a:p>
            <a:pPr algn="ctr">
              <a:lnSpc>
                <a:spcPts val="4755"/>
              </a:lnSpc>
            </a:pPr>
            <a:r>
              <a:rPr lang="en-US" sz="3396">
                <a:solidFill>
                  <a:srgbClr val="FFFFFF"/>
                </a:solidFill>
                <a:latin typeface="Brasika"/>
                <a:ea typeface="Brasika"/>
                <a:cs typeface="Brasika"/>
                <a:sym typeface="Brasika"/>
              </a:rPr>
              <a:t>Szemzőtartó </a:t>
            </a:r>
          </a:p>
          <a:p>
            <a:pPr algn="ctr">
              <a:lnSpc>
                <a:spcPts val="4755"/>
              </a:lnSpc>
              <a:spcBef>
                <a:spcPct val="0"/>
              </a:spcBef>
            </a:pPr>
            <a:r>
              <a:rPr lang="en-US" sz="3396">
                <a:solidFill>
                  <a:srgbClr val="FFFFFF"/>
                </a:solidFill>
                <a:latin typeface="Brasika"/>
                <a:ea typeface="Brasika"/>
                <a:cs typeface="Brasika"/>
                <a:sym typeface="Brasika"/>
              </a:rPr>
              <a:t>szíj</a:t>
            </a:r>
          </a:p>
        </p:txBody>
      </p:sp>
      <p:sp>
        <p:nvSpPr>
          <p:cNvPr id="17" name="TextBox 17"/>
          <p:cNvSpPr txBox="1"/>
          <p:nvPr/>
        </p:nvSpPr>
        <p:spPr>
          <a:xfrm>
            <a:off x="4281797" y="4684055"/>
            <a:ext cx="1720572" cy="600206"/>
          </a:xfrm>
          <a:prstGeom prst="rect">
            <a:avLst/>
          </a:prstGeom>
        </p:spPr>
        <p:txBody>
          <a:bodyPr lIns="0" tIns="0" rIns="0" bIns="0" rtlCol="0" anchor="t">
            <a:spAutoFit/>
          </a:bodyPr>
          <a:lstStyle/>
          <a:p>
            <a:pPr algn="ctr">
              <a:lnSpc>
                <a:spcPts val="4717"/>
              </a:lnSpc>
              <a:spcBef>
                <a:spcPct val="0"/>
              </a:spcBef>
            </a:pPr>
            <a:r>
              <a:rPr lang="en-US" sz="3369">
                <a:solidFill>
                  <a:srgbClr val="FFFFFF"/>
                </a:solidFill>
                <a:latin typeface="Brasika"/>
                <a:ea typeface="Brasika"/>
                <a:cs typeface="Brasika"/>
                <a:sym typeface="Brasika"/>
              </a:rPr>
              <a:t>Szemző</a:t>
            </a:r>
          </a:p>
        </p:txBody>
      </p:sp>
      <p:sp>
        <p:nvSpPr>
          <p:cNvPr id="18" name="TextBox 18"/>
          <p:cNvSpPr txBox="1"/>
          <p:nvPr/>
        </p:nvSpPr>
        <p:spPr>
          <a:xfrm>
            <a:off x="15636199" y="2529671"/>
            <a:ext cx="2651801"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Fülrózsa</a:t>
            </a:r>
          </a:p>
        </p:txBody>
      </p:sp>
      <p:sp>
        <p:nvSpPr>
          <p:cNvPr id="19" name="TextBox 19"/>
          <p:cNvSpPr txBox="1"/>
          <p:nvPr/>
        </p:nvSpPr>
        <p:spPr>
          <a:xfrm>
            <a:off x="15636199" y="5461676"/>
            <a:ext cx="2665809"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Szemződísz</a:t>
            </a:r>
          </a:p>
        </p:txBody>
      </p:sp>
      <p:sp>
        <p:nvSpPr>
          <p:cNvPr id="20" name="AutoShape 20"/>
          <p:cNvSpPr/>
          <p:nvPr/>
        </p:nvSpPr>
        <p:spPr>
          <a:xfrm flipH="1" flipV="1">
            <a:off x="12244205" y="4522407"/>
            <a:ext cx="3284058" cy="1173946"/>
          </a:xfrm>
          <a:prstGeom prst="line">
            <a:avLst/>
          </a:prstGeom>
          <a:ln w="38100" cap="flat">
            <a:solidFill>
              <a:srgbClr val="FFFFFF"/>
            </a:solidFill>
            <a:prstDash val="solid"/>
            <a:headEnd type="none" w="sm" len="sm"/>
            <a:tailEnd type="none" w="sm" len="sm"/>
          </a:ln>
        </p:spPr>
      </p:sp>
      <p:sp>
        <p:nvSpPr>
          <p:cNvPr id="21" name="AutoShape 21"/>
          <p:cNvSpPr/>
          <p:nvPr/>
        </p:nvSpPr>
        <p:spPr>
          <a:xfrm flipV="1">
            <a:off x="6400796" y="5556926"/>
            <a:ext cx="6281154" cy="632298"/>
          </a:xfrm>
          <a:prstGeom prst="line">
            <a:avLst/>
          </a:prstGeom>
          <a:ln w="38100" cap="flat">
            <a:solidFill>
              <a:srgbClr val="FFFFFF"/>
            </a:solidFill>
            <a:prstDash val="solid"/>
            <a:headEnd type="none" w="sm" len="sm"/>
            <a:tailEnd type="none" w="sm" len="sm"/>
          </a:ln>
        </p:spPr>
      </p:sp>
      <p:sp>
        <p:nvSpPr>
          <p:cNvPr id="22" name="TextBox 22"/>
          <p:cNvSpPr txBox="1"/>
          <p:nvPr/>
        </p:nvSpPr>
        <p:spPr>
          <a:xfrm>
            <a:off x="4281797" y="5837075"/>
            <a:ext cx="1763911"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Pofaszíj</a:t>
            </a:r>
          </a:p>
        </p:txBody>
      </p:sp>
      <p:sp>
        <p:nvSpPr>
          <p:cNvPr id="23" name="TextBox 23"/>
          <p:cNvSpPr txBox="1"/>
          <p:nvPr/>
        </p:nvSpPr>
        <p:spPr>
          <a:xfrm>
            <a:off x="16016902" y="6756522"/>
            <a:ext cx="1429345" cy="609046"/>
          </a:xfrm>
          <a:prstGeom prst="rect">
            <a:avLst/>
          </a:prstGeom>
        </p:spPr>
        <p:txBody>
          <a:bodyPr lIns="0" tIns="0" rIns="0" bIns="0" rtlCol="0" anchor="t">
            <a:spAutoFit/>
          </a:bodyPr>
          <a:lstStyle/>
          <a:p>
            <a:pPr algn="ctr">
              <a:lnSpc>
                <a:spcPts val="4755"/>
              </a:lnSpc>
              <a:spcBef>
                <a:spcPct val="0"/>
              </a:spcBef>
            </a:pPr>
            <a:r>
              <a:rPr lang="en-US" sz="3396">
                <a:solidFill>
                  <a:srgbClr val="FFFFFF"/>
                </a:solidFill>
                <a:latin typeface="Brasika"/>
                <a:ea typeface="Brasika"/>
                <a:cs typeface="Brasika"/>
                <a:sym typeface="Brasika"/>
              </a:rPr>
              <a:t>Állszíj</a:t>
            </a:r>
          </a:p>
        </p:txBody>
      </p:sp>
      <p:sp>
        <p:nvSpPr>
          <p:cNvPr id="24" name="AutoShape 24"/>
          <p:cNvSpPr/>
          <p:nvPr/>
        </p:nvSpPr>
        <p:spPr>
          <a:xfrm flipH="1">
            <a:off x="12681950" y="2881819"/>
            <a:ext cx="2954250" cy="256898"/>
          </a:xfrm>
          <a:prstGeom prst="line">
            <a:avLst/>
          </a:prstGeom>
          <a:ln w="38100" cap="flat">
            <a:solidFill>
              <a:srgbClr val="FFFFFF"/>
            </a:solidFill>
            <a:prstDash val="solid"/>
            <a:headEnd type="none" w="sm" len="sm"/>
            <a:tailEnd type="none" w="sm" len="sm"/>
          </a:ln>
        </p:spPr>
      </p:sp>
      <p:sp>
        <p:nvSpPr>
          <p:cNvPr id="25" name="AutoShape 25"/>
          <p:cNvSpPr/>
          <p:nvPr/>
        </p:nvSpPr>
        <p:spPr>
          <a:xfrm flipV="1">
            <a:off x="6400796" y="6189223"/>
            <a:ext cx="4360914" cy="1176345"/>
          </a:xfrm>
          <a:prstGeom prst="line">
            <a:avLst/>
          </a:prstGeom>
          <a:ln w="38100" cap="flat">
            <a:solidFill>
              <a:srgbClr val="FFFFFF"/>
            </a:solidFill>
            <a:prstDash val="solid"/>
            <a:headEnd type="none" w="sm" len="sm"/>
            <a:tailEnd type="none" w="sm" len="sm"/>
          </a:ln>
        </p:spPr>
      </p:sp>
      <p:sp>
        <p:nvSpPr>
          <p:cNvPr id="26" name="TextBox 26"/>
          <p:cNvSpPr txBox="1"/>
          <p:nvPr/>
        </p:nvSpPr>
        <p:spPr>
          <a:xfrm>
            <a:off x="2980815" y="6998572"/>
            <a:ext cx="4365876" cy="608463"/>
          </a:xfrm>
          <a:prstGeom prst="rect">
            <a:avLst/>
          </a:prstGeom>
        </p:spPr>
        <p:txBody>
          <a:bodyPr lIns="0" tIns="0" rIns="0" bIns="0" rtlCol="0" anchor="t">
            <a:spAutoFit/>
          </a:bodyPr>
          <a:lstStyle/>
          <a:p>
            <a:pPr algn="ctr">
              <a:lnSpc>
                <a:spcPts val="4750"/>
              </a:lnSpc>
              <a:spcBef>
                <a:spcPct val="0"/>
              </a:spcBef>
            </a:pPr>
            <a:r>
              <a:rPr lang="en-US" sz="3392">
                <a:solidFill>
                  <a:srgbClr val="FFFFFF"/>
                </a:solidFill>
                <a:latin typeface="Brasika"/>
                <a:ea typeface="Brasika"/>
                <a:cs typeface="Brasika"/>
                <a:sym typeface="Brasika"/>
              </a:rPr>
              <a:t>Orrszíj</a:t>
            </a:r>
          </a:p>
        </p:txBody>
      </p:sp>
      <p:sp>
        <p:nvSpPr>
          <p:cNvPr id="27" name="AutoShape 27"/>
          <p:cNvSpPr/>
          <p:nvPr/>
        </p:nvSpPr>
        <p:spPr>
          <a:xfrm flipV="1">
            <a:off x="6400796" y="4779305"/>
            <a:ext cx="5648856" cy="252478"/>
          </a:xfrm>
          <a:prstGeom prst="line">
            <a:avLst/>
          </a:prstGeom>
          <a:ln w="3810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5288735" y="189490"/>
            <a:ext cx="7710529" cy="2528411"/>
          </a:xfrm>
          <a:custGeom>
            <a:avLst/>
            <a:gdLst/>
            <a:ahLst/>
            <a:cxnLst/>
            <a:rect l="l" t="t" r="r" b="b"/>
            <a:pathLst>
              <a:path w="7710529" h="2528411">
                <a:moveTo>
                  <a:pt x="0" y="0"/>
                </a:moveTo>
                <a:lnTo>
                  <a:pt x="7710530" y="0"/>
                </a:lnTo>
                <a:lnTo>
                  <a:pt x="7710530" y="2528411"/>
                </a:lnTo>
                <a:lnTo>
                  <a:pt x="0" y="25284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300833" y="676552"/>
            <a:ext cx="7710529" cy="609046"/>
          </a:xfrm>
          <a:prstGeom prst="rect">
            <a:avLst/>
          </a:prstGeom>
        </p:spPr>
        <p:txBody>
          <a:bodyPr lIns="0" tIns="0" rIns="0" bIns="0" rtlCol="0" anchor="t">
            <a:spAutoFit/>
          </a:bodyPr>
          <a:lstStyle/>
          <a:p>
            <a:pPr algn="ctr">
              <a:lnSpc>
                <a:spcPts val="4755"/>
              </a:lnSpc>
              <a:spcBef>
                <a:spcPct val="0"/>
              </a:spcBef>
            </a:pPr>
            <a:r>
              <a:rPr lang="en-US" sz="3396">
                <a:solidFill>
                  <a:srgbClr val="000000"/>
                </a:solidFill>
                <a:latin typeface="Brasika"/>
                <a:ea typeface="Brasika"/>
                <a:cs typeface="Brasika"/>
                <a:sym typeface="Brasika"/>
              </a:rPr>
              <a:t>Ellenörző feladat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5918434" y="106995"/>
            <a:ext cx="7516378" cy="1910797"/>
          </a:xfrm>
          <a:prstGeom prst="rect">
            <a:avLst/>
          </a:prstGeom>
        </p:spPr>
        <p:txBody>
          <a:bodyPr lIns="0" tIns="0" rIns="0" bIns="0" rtlCol="0" anchor="t">
            <a:spAutoFit/>
          </a:bodyPr>
          <a:lstStyle/>
          <a:p>
            <a:pPr marL="0" lvl="0" indent="0" algn="ctr">
              <a:lnSpc>
                <a:spcPts val="5455"/>
              </a:lnSpc>
              <a:spcBef>
                <a:spcPct val="0"/>
              </a:spcBef>
            </a:pPr>
            <a:r>
              <a:rPr lang="en-US" sz="3896" u="none" strike="noStrike">
                <a:solidFill>
                  <a:srgbClr val="FFFFFF"/>
                </a:solidFill>
                <a:latin typeface="Brasika"/>
                <a:ea typeface="Brasika"/>
                <a:cs typeface="Brasika"/>
                <a:sym typeface="Brasika"/>
              </a:rPr>
              <a:t>Kantártípusok</a:t>
            </a:r>
          </a:p>
          <a:p>
            <a:pPr marL="0" lvl="0" indent="0" algn="ctr">
              <a:lnSpc>
                <a:spcPts val="4195"/>
              </a:lnSpc>
              <a:spcBef>
                <a:spcPct val="0"/>
              </a:spcBef>
            </a:pPr>
            <a:r>
              <a:rPr lang="en-US" sz="2996" u="none" strike="noStrike">
                <a:gradFill>
                  <a:gsLst>
                    <a:gs pos="0">
                      <a:srgbClr val="A6A6A6">
                        <a:alpha val="100000"/>
                      </a:srgbClr>
                    </a:gs>
                    <a:gs pos="100000">
                      <a:srgbClr val="FFFFFF">
                        <a:alpha val="100000"/>
                      </a:srgbClr>
                    </a:gs>
                  </a:gsLst>
                  <a:lin ang="0"/>
                </a:gradFill>
                <a:latin typeface="Brasika"/>
                <a:ea typeface="Brasika"/>
                <a:cs typeface="Brasika"/>
                <a:sym typeface="Brasika"/>
              </a:rPr>
              <a:t>Angol kantárok</a:t>
            </a:r>
          </a:p>
          <a:p>
            <a:pPr marL="0" lvl="0" indent="0" algn="ctr">
              <a:lnSpc>
                <a:spcPts val="5455"/>
              </a:lnSpc>
              <a:spcBef>
                <a:spcPct val="0"/>
              </a:spcBef>
            </a:pPr>
            <a:endParaRPr/>
          </a:p>
        </p:txBody>
      </p:sp>
      <p:sp>
        <p:nvSpPr>
          <p:cNvPr id="3" name="TextBox 3"/>
          <p:cNvSpPr txBox="1"/>
          <p:nvPr/>
        </p:nvSpPr>
        <p:spPr>
          <a:xfrm>
            <a:off x="476471" y="995718"/>
            <a:ext cx="9703967" cy="8217737"/>
          </a:xfrm>
          <a:prstGeom prst="rect">
            <a:avLst/>
          </a:prstGeom>
        </p:spPr>
        <p:txBody>
          <a:bodyPr lIns="0" tIns="0" rIns="0" bIns="0" rtlCol="0" anchor="t">
            <a:spAutoFit/>
          </a:bodyPr>
          <a:lstStyle/>
          <a:p>
            <a:pPr algn="ctr">
              <a:lnSpc>
                <a:spcPts val="6467"/>
              </a:lnSpc>
            </a:pPr>
            <a:endParaRPr/>
          </a:p>
          <a:p>
            <a:pPr algn="ctr">
              <a:lnSpc>
                <a:spcPts val="6467"/>
              </a:lnSpc>
            </a:pPr>
            <a:r>
              <a:rPr lang="en-US" sz="4619">
                <a:gradFill>
                  <a:gsLst>
                    <a:gs pos="0">
                      <a:srgbClr val="FFDE59">
                        <a:alpha val="100000"/>
                      </a:srgbClr>
                    </a:gs>
                    <a:gs pos="100000">
                      <a:srgbClr val="FF914D">
                        <a:alpha val="100000"/>
                      </a:srgbClr>
                    </a:gs>
                  </a:gsLst>
                  <a:lin ang="0"/>
                </a:gradFill>
                <a:latin typeface="Brasika"/>
                <a:ea typeface="Brasika"/>
                <a:cs typeface="Brasika"/>
                <a:sym typeface="Brasika"/>
              </a:rPr>
              <a:t>1. Kombinált orrszíjas kantár </a:t>
            </a:r>
          </a:p>
          <a:p>
            <a:pPr algn="ctr">
              <a:lnSpc>
                <a:spcPts val="6467"/>
              </a:lnSpc>
            </a:pPr>
            <a:endParaRPr/>
          </a:p>
          <a:p>
            <a:pPr algn="ctr">
              <a:lnSpc>
                <a:spcPts val="6467"/>
              </a:lnSpc>
              <a:spcBef>
                <a:spcPct val="0"/>
              </a:spcBef>
            </a:pPr>
            <a:r>
              <a:rPr lang="en-US" sz="4619">
                <a:solidFill>
                  <a:srgbClr val="FFFFFF"/>
                </a:solidFill>
                <a:latin typeface="Brasika"/>
                <a:ea typeface="Brasika"/>
                <a:cs typeface="Brasika"/>
                <a:sym typeface="Brasika"/>
              </a:rPr>
              <a:t>Ez az egyik legelterjedtebb, legismertebb kantárfajta. </a:t>
            </a:r>
          </a:p>
          <a:p>
            <a:pPr algn="ctr">
              <a:lnSpc>
                <a:spcPts val="6467"/>
              </a:lnSpc>
              <a:spcBef>
                <a:spcPct val="0"/>
              </a:spcBef>
            </a:pPr>
            <a:r>
              <a:rPr lang="en-US" sz="4619">
                <a:solidFill>
                  <a:srgbClr val="FFFFFF"/>
                </a:solidFill>
                <a:latin typeface="Brasika"/>
                <a:ea typeface="Brasika"/>
                <a:cs typeface="Brasika"/>
                <a:sym typeface="Brasika"/>
              </a:rPr>
              <a:t>Az angol orrszíj közepes szélességű, és egy keresztpánthoz csatlakozik. Hatását mérsékeltnek titulálják. </a:t>
            </a:r>
          </a:p>
        </p:txBody>
      </p:sp>
      <p:sp>
        <p:nvSpPr>
          <p:cNvPr id="4" name="Freeform 4"/>
          <p:cNvSpPr/>
          <p:nvPr/>
        </p:nvSpPr>
        <p:spPr>
          <a:xfrm flipH="1">
            <a:off x="11870294" y="1734142"/>
            <a:ext cx="5440151" cy="7524158"/>
          </a:xfrm>
          <a:custGeom>
            <a:avLst/>
            <a:gdLst/>
            <a:ahLst/>
            <a:cxnLst/>
            <a:rect l="l" t="t" r="r" b="b"/>
            <a:pathLst>
              <a:path w="5440151" h="7524158">
                <a:moveTo>
                  <a:pt x="5440151" y="0"/>
                </a:moveTo>
                <a:lnTo>
                  <a:pt x="0" y="0"/>
                </a:lnTo>
                <a:lnTo>
                  <a:pt x="0" y="7524158"/>
                </a:lnTo>
                <a:lnTo>
                  <a:pt x="5440151" y="7524158"/>
                </a:lnTo>
                <a:lnTo>
                  <a:pt x="5440151" y="0"/>
                </a:lnTo>
                <a:close/>
              </a:path>
            </a:pathLst>
          </a:custGeom>
          <a:blipFill>
            <a:blip r:embed="rId2"/>
            <a:stretch>
              <a:fillRect t="-8818"/>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1546216" y="1028700"/>
            <a:ext cx="4506335" cy="8209581"/>
          </a:xfrm>
          <a:custGeom>
            <a:avLst/>
            <a:gdLst/>
            <a:ahLst/>
            <a:cxnLst/>
            <a:rect l="l" t="t" r="r" b="b"/>
            <a:pathLst>
              <a:path w="4506335" h="8209581">
                <a:moveTo>
                  <a:pt x="0" y="0"/>
                </a:moveTo>
                <a:lnTo>
                  <a:pt x="4506334" y="0"/>
                </a:lnTo>
                <a:lnTo>
                  <a:pt x="4506334" y="8209581"/>
                </a:lnTo>
                <a:lnTo>
                  <a:pt x="0" y="8209581"/>
                </a:lnTo>
                <a:lnTo>
                  <a:pt x="0" y="0"/>
                </a:lnTo>
                <a:close/>
              </a:path>
            </a:pathLst>
          </a:custGeom>
          <a:blipFill>
            <a:blip r:embed="rId2"/>
            <a:stretch>
              <a:fillRect l="-13547" t="-4819" r="-3414"/>
            </a:stretch>
          </a:blipFill>
        </p:spPr>
      </p:sp>
      <p:sp>
        <p:nvSpPr>
          <p:cNvPr id="3" name="TextBox 3"/>
          <p:cNvSpPr txBox="1"/>
          <p:nvPr/>
        </p:nvSpPr>
        <p:spPr>
          <a:xfrm>
            <a:off x="744448" y="1150637"/>
            <a:ext cx="9035881" cy="8412194"/>
          </a:xfrm>
          <a:prstGeom prst="rect">
            <a:avLst/>
          </a:prstGeom>
        </p:spPr>
        <p:txBody>
          <a:bodyPr lIns="0" tIns="0" rIns="0" bIns="0" rtlCol="0" anchor="t">
            <a:spAutoFit/>
          </a:bodyPr>
          <a:lstStyle/>
          <a:p>
            <a:pPr marL="0" lvl="0" indent="0" algn="ctr">
              <a:lnSpc>
                <a:spcPts val="5650"/>
              </a:lnSpc>
              <a:spcBef>
                <a:spcPct val="0"/>
              </a:spcBef>
            </a:pPr>
            <a:r>
              <a:rPr lang="en-US" sz="4036" u="none" strike="noStrike">
                <a:gradFill>
                  <a:gsLst>
                    <a:gs pos="0">
                      <a:srgbClr val="FFDE59">
                        <a:alpha val="100000"/>
                      </a:srgbClr>
                    </a:gs>
                    <a:gs pos="100000">
                      <a:srgbClr val="FF914D">
                        <a:alpha val="100000"/>
                      </a:srgbClr>
                    </a:gs>
                  </a:gsLst>
                  <a:lin ang="0"/>
                </a:gradFill>
                <a:latin typeface="Brasika"/>
                <a:ea typeface="Brasika"/>
                <a:cs typeface="Brasika"/>
                <a:sym typeface="Brasika"/>
              </a:rPr>
              <a:t>2. Mexikói orrszíjas kantár</a:t>
            </a:r>
          </a:p>
          <a:p>
            <a:pPr marL="0" lvl="0" indent="0" algn="ctr">
              <a:lnSpc>
                <a:spcPts val="4670"/>
              </a:lnSpc>
              <a:spcBef>
                <a:spcPct val="0"/>
              </a:spcBef>
            </a:pPr>
            <a:endParaRPr/>
          </a:p>
          <a:p>
            <a:pPr marL="0" lvl="0" indent="0" algn="ctr">
              <a:lnSpc>
                <a:spcPts val="4670"/>
              </a:lnSpc>
              <a:spcBef>
                <a:spcPct val="0"/>
              </a:spcBef>
            </a:pPr>
            <a:r>
              <a:rPr lang="en-US" sz="3336" u="none" strike="noStrike">
                <a:solidFill>
                  <a:srgbClr val="FFFFFF"/>
                </a:solidFill>
                <a:latin typeface="Brasika"/>
                <a:ea typeface="Brasika"/>
                <a:cs typeface="Brasika"/>
                <a:sym typeface="Brasika"/>
              </a:rPr>
              <a:t>A mexikói kantárt mexikói orrszíj jellemzi, más néven kereszt orrszíj. Ez az orrszíj két pántból áll, amelyek az orr szintjén keresztezik egymást, és egy (néha szőrmével díszített) rózsával vannak összekötve. Elég erős a hatása, ezért különösen fontos a helyes illeszkedés.</a:t>
            </a:r>
          </a:p>
          <a:p>
            <a:pPr marL="0" lvl="0" indent="0" algn="ctr">
              <a:lnSpc>
                <a:spcPts val="4670"/>
              </a:lnSpc>
              <a:spcBef>
                <a:spcPct val="0"/>
              </a:spcBef>
            </a:pPr>
            <a:r>
              <a:rPr lang="en-US" sz="3336" u="none" strike="noStrike">
                <a:solidFill>
                  <a:srgbClr val="FFFFFF"/>
                </a:solidFill>
                <a:latin typeface="Brasika"/>
                <a:ea typeface="Brasika"/>
                <a:cs typeface="Brasika"/>
                <a:sym typeface="Brasika"/>
              </a:rPr>
              <a:t>A megfelelően rögzített mexikói orrszíj nagy légzési szabadságot tesz lehetővé, ezért gyakran használják díjugratásban vagy a lovastusa versenyeken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998525" y="1028700"/>
            <a:ext cx="6477629" cy="8164390"/>
          </a:xfrm>
          <a:custGeom>
            <a:avLst/>
            <a:gdLst/>
            <a:ahLst/>
            <a:cxnLst/>
            <a:rect l="l" t="t" r="r" b="b"/>
            <a:pathLst>
              <a:path w="6477629" h="8164390">
                <a:moveTo>
                  <a:pt x="0" y="0"/>
                </a:moveTo>
                <a:lnTo>
                  <a:pt x="6477629" y="0"/>
                </a:lnTo>
                <a:lnTo>
                  <a:pt x="6477629" y="8164390"/>
                </a:lnTo>
                <a:lnTo>
                  <a:pt x="0" y="8164390"/>
                </a:lnTo>
                <a:lnTo>
                  <a:pt x="0" y="0"/>
                </a:lnTo>
                <a:close/>
              </a:path>
            </a:pathLst>
          </a:custGeom>
          <a:blipFill>
            <a:blip r:embed="rId2"/>
            <a:stretch>
              <a:fillRect/>
            </a:stretch>
          </a:blipFill>
        </p:spPr>
      </p:sp>
      <p:sp>
        <p:nvSpPr>
          <p:cNvPr id="3" name="TextBox 3"/>
          <p:cNvSpPr txBox="1"/>
          <p:nvPr/>
        </p:nvSpPr>
        <p:spPr>
          <a:xfrm>
            <a:off x="671590" y="297603"/>
            <a:ext cx="8472410" cy="8904492"/>
          </a:xfrm>
          <a:prstGeom prst="rect">
            <a:avLst/>
          </a:prstGeom>
        </p:spPr>
        <p:txBody>
          <a:bodyPr lIns="0" tIns="0" rIns="0" bIns="0" rtlCol="0" anchor="t">
            <a:spAutoFit/>
          </a:bodyPr>
          <a:lstStyle/>
          <a:p>
            <a:pPr algn="ctr">
              <a:lnSpc>
                <a:spcPts val="5676"/>
              </a:lnSpc>
              <a:spcBef>
                <a:spcPct val="0"/>
              </a:spcBef>
            </a:pPr>
            <a:r>
              <a:rPr lang="en-US" sz="4054">
                <a:gradFill>
                  <a:gsLst>
                    <a:gs pos="0">
                      <a:srgbClr val="FFDE59">
                        <a:alpha val="100000"/>
                      </a:srgbClr>
                    </a:gs>
                    <a:gs pos="100000">
                      <a:srgbClr val="FF914D">
                        <a:alpha val="100000"/>
                      </a:srgbClr>
                    </a:gs>
                  </a:gsLst>
                  <a:lin ang="0"/>
                </a:gradFill>
                <a:latin typeface="Brasika"/>
                <a:ea typeface="Brasika"/>
                <a:cs typeface="Brasika"/>
                <a:sym typeface="Brasika"/>
              </a:rPr>
              <a:t>3. Hannoveri orrszíjas kantár</a:t>
            </a:r>
          </a:p>
          <a:p>
            <a:pPr algn="ctr">
              <a:lnSpc>
                <a:spcPts val="4976"/>
              </a:lnSpc>
              <a:spcBef>
                <a:spcPct val="0"/>
              </a:spcBef>
            </a:pPr>
            <a:endParaRPr/>
          </a:p>
          <a:p>
            <a:pPr algn="ctr">
              <a:lnSpc>
                <a:spcPts val="4976"/>
              </a:lnSpc>
              <a:spcBef>
                <a:spcPct val="0"/>
              </a:spcBef>
            </a:pPr>
            <a:r>
              <a:rPr lang="en-US" sz="3554">
                <a:solidFill>
                  <a:srgbClr val="FCFCFC"/>
                </a:solidFill>
                <a:latin typeface="Brasika"/>
                <a:ea typeface="Brasika"/>
                <a:cs typeface="Brasika"/>
                <a:sym typeface="Brasika"/>
              </a:rPr>
              <a:t>A hannoveri kantár egy olyan orrszíjjal van felszerelve, melynek hatása meglehetősen erősnek tekinthető. A zabla előtt csatoljuk,  így korlátozza a ló szájának kinyitási képességét. </a:t>
            </a:r>
          </a:p>
          <a:p>
            <a:pPr algn="ctr">
              <a:lnSpc>
                <a:spcPts val="4976"/>
              </a:lnSpc>
              <a:spcBef>
                <a:spcPct val="0"/>
              </a:spcBef>
            </a:pPr>
            <a:r>
              <a:rPr lang="en-US" sz="3554">
                <a:solidFill>
                  <a:srgbClr val="FCFCFC"/>
                </a:solidFill>
                <a:latin typeface="Brasika"/>
                <a:ea typeface="Brasika"/>
                <a:cs typeface="Brasika"/>
                <a:sym typeface="Brasika"/>
              </a:rPr>
              <a:t>A hannoveri orrszíj helyes rögzítése :</a:t>
            </a:r>
          </a:p>
          <a:p>
            <a:pPr marL="767410" lvl="1" indent="-383705" algn="ctr">
              <a:lnSpc>
                <a:spcPts val="4976"/>
              </a:lnSpc>
              <a:buFont typeface="Arial"/>
              <a:buChar char="•"/>
            </a:pPr>
            <a:r>
              <a:rPr lang="en-US" sz="3554">
                <a:solidFill>
                  <a:srgbClr val="FCFCFC"/>
                </a:solidFill>
                <a:latin typeface="Brasika"/>
                <a:ea typeface="Brasika"/>
                <a:cs typeface="Brasika"/>
                <a:sym typeface="Brasika"/>
              </a:rPr>
              <a:t> az orrszíj három-négy ujjal az orrlyukak felett helyezkedik el,</a:t>
            </a:r>
          </a:p>
          <a:p>
            <a:pPr marL="767410" lvl="1" indent="-383705" algn="ctr">
              <a:lnSpc>
                <a:spcPts val="4976"/>
              </a:lnSpc>
              <a:buFont typeface="Arial"/>
              <a:buChar char="•"/>
            </a:pPr>
            <a:r>
              <a:rPr lang="en-US" sz="3554">
                <a:solidFill>
                  <a:srgbClr val="FCFCFC"/>
                </a:solidFill>
                <a:latin typeface="Brasika"/>
                <a:ea typeface="Brasika"/>
                <a:cs typeface="Brasika"/>
                <a:sym typeface="Brasika"/>
              </a:rPr>
              <a:t>a lovas két ujja függőlegesen behelyezhető az orrszíj alá.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C89116">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28700" y="2123062"/>
            <a:ext cx="8698317" cy="5000306"/>
          </a:xfrm>
          <a:prstGeom prst="rect">
            <a:avLst/>
          </a:prstGeom>
        </p:spPr>
        <p:txBody>
          <a:bodyPr lIns="0" tIns="0" rIns="0" bIns="0" rtlCol="0" anchor="t">
            <a:spAutoFit/>
          </a:bodyPr>
          <a:lstStyle/>
          <a:p>
            <a:pPr algn="ctr">
              <a:lnSpc>
                <a:spcPts val="5687"/>
              </a:lnSpc>
              <a:spcBef>
                <a:spcPct val="0"/>
              </a:spcBef>
            </a:pPr>
            <a:r>
              <a:rPr lang="en-US" sz="4062">
                <a:gradFill>
                  <a:gsLst>
                    <a:gs pos="0">
                      <a:srgbClr val="FFDE59">
                        <a:alpha val="100000"/>
                      </a:srgbClr>
                    </a:gs>
                    <a:gs pos="100000">
                      <a:srgbClr val="FF914D">
                        <a:alpha val="100000"/>
                      </a:srgbClr>
                    </a:gs>
                  </a:gsLst>
                  <a:lin ang="0"/>
                </a:gradFill>
                <a:latin typeface="Brasika"/>
                <a:ea typeface="Brasika"/>
                <a:cs typeface="Brasika"/>
                <a:sym typeface="Brasika"/>
              </a:rPr>
              <a:t>4. Svédorrszíjas kantár</a:t>
            </a:r>
          </a:p>
          <a:p>
            <a:pPr algn="ctr">
              <a:lnSpc>
                <a:spcPts val="4847"/>
              </a:lnSpc>
              <a:spcBef>
                <a:spcPct val="0"/>
              </a:spcBef>
            </a:pPr>
            <a:endParaRPr/>
          </a:p>
          <a:p>
            <a:pPr algn="ctr">
              <a:lnSpc>
                <a:spcPts val="4847"/>
              </a:lnSpc>
              <a:spcBef>
                <a:spcPct val="0"/>
              </a:spcBef>
            </a:pPr>
            <a:r>
              <a:rPr lang="en-US" sz="3462">
                <a:solidFill>
                  <a:srgbClr val="FCFCFC"/>
                </a:solidFill>
                <a:latin typeface="Brasika"/>
                <a:ea typeface="Brasika"/>
                <a:cs typeface="Brasika"/>
                <a:sym typeface="Brasika"/>
              </a:rPr>
              <a:t>A svéd kantár orrszíja elsősorban szélesebb szerkezetével  tűnik ki. Hatása gyengédebb más típusú kantárokhoz képest, mert a széles pánt a nyomást a ló orrhátának nagyobb felületén osztja el.</a:t>
            </a:r>
          </a:p>
        </p:txBody>
      </p:sp>
      <p:sp>
        <p:nvSpPr>
          <p:cNvPr id="3" name="Freeform 3"/>
          <p:cNvSpPr/>
          <p:nvPr/>
        </p:nvSpPr>
        <p:spPr>
          <a:xfrm>
            <a:off x="10696685" y="1243461"/>
            <a:ext cx="6777377" cy="8152954"/>
          </a:xfrm>
          <a:custGeom>
            <a:avLst/>
            <a:gdLst/>
            <a:ahLst/>
            <a:cxnLst/>
            <a:rect l="l" t="t" r="r" b="b"/>
            <a:pathLst>
              <a:path w="6777377" h="8152954">
                <a:moveTo>
                  <a:pt x="0" y="0"/>
                </a:moveTo>
                <a:lnTo>
                  <a:pt x="6777376" y="0"/>
                </a:lnTo>
                <a:lnTo>
                  <a:pt x="6777376" y="8152954"/>
                </a:lnTo>
                <a:lnTo>
                  <a:pt x="0" y="8152954"/>
                </a:lnTo>
                <a:lnTo>
                  <a:pt x="0" y="0"/>
                </a:lnTo>
                <a:close/>
              </a:path>
            </a:pathLst>
          </a:custGeom>
          <a:blipFill>
            <a:blip r:embed="rId2"/>
            <a:stretch>
              <a:fillRect l="-48633" r="-11662"/>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819</Words>
  <Application>Microsoft Office PowerPoint</Application>
  <PresentationFormat>Custom</PresentationFormat>
  <Paragraphs>110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Brasika</vt:lpstr>
      <vt:lpstr>Calibri</vt:lpstr>
      <vt:lpstr>Cardo Bold</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Kantár típusok</dc:title>
  <dc:creator>User</dc:creator>
  <cp:lastModifiedBy>User</cp:lastModifiedBy>
  <cp:revision>1</cp:revision>
  <dcterms:created xsi:type="dcterms:W3CDTF">2006-08-16T00:00:00Z</dcterms:created>
  <dcterms:modified xsi:type="dcterms:W3CDTF">2026-01-31T13:23:16Z</dcterms:modified>
  <dc:identifier>DAG9ifztfxQ</dc:identifier>
</cp:coreProperties>
</file>