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Open Sans" panose="020B0604020202020204" charset="0"/>
      <p:regular r:id="rId26"/>
    </p:embeddedFont>
    <p:embeddedFont>
      <p:font typeface="Open Sans Bold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7" d="100"/>
          <a:sy n="77" d="100"/>
        </p:scale>
        <p:origin x="-35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10" Type="http://schemas.openxmlformats.org/officeDocument/2006/relationships/hyperlink" Target="https://wordwall.net/hu/resource/106789444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10" Type="http://schemas.openxmlformats.org/officeDocument/2006/relationships/hyperlink" Target="https://wordwall.net/hu/resource/106789944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2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wordwall.net/hu/resource/106790939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0.svg"/><Relationship Id="rId9" Type="http://schemas.openxmlformats.org/officeDocument/2006/relationships/image" Target="../media/image1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hyperlink" Target="https://wordwall.net/hu/resource/106785752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hyperlink" Target="https://wordwall.net/hu/resource/106785117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hu/resource/106787808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57693" y="-951022"/>
            <a:ext cx="15232374" cy="10922881"/>
          </a:xfrm>
          <a:custGeom>
            <a:avLst/>
            <a:gdLst/>
            <a:ahLst/>
            <a:cxnLst/>
            <a:rect l="l" t="t" r="r" b="b"/>
            <a:pathLst>
              <a:path w="15232374" h="10922881">
                <a:moveTo>
                  <a:pt x="0" y="0"/>
                </a:moveTo>
                <a:lnTo>
                  <a:pt x="15232373" y="0"/>
                </a:lnTo>
                <a:lnTo>
                  <a:pt x="15232373" y="10922881"/>
                </a:lnTo>
                <a:lnTo>
                  <a:pt x="0" y="10922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844828" y="392819"/>
            <a:ext cx="2187754" cy="2057400"/>
          </a:xfrm>
          <a:custGeom>
            <a:avLst/>
            <a:gdLst/>
            <a:ahLst/>
            <a:cxnLst/>
            <a:rect l="l" t="t" r="r" b="b"/>
            <a:pathLst>
              <a:path w="2187754" h="2057400">
                <a:moveTo>
                  <a:pt x="0" y="0"/>
                </a:moveTo>
                <a:lnTo>
                  <a:pt x="2187753" y="0"/>
                </a:lnTo>
                <a:lnTo>
                  <a:pt x="218775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66905" y="5348401"/>
            <a:ext cx="4021095" cy="4335412"/>
          </a:xfrm>
          <a:custGeom>
            <a:avLst/>
            <a:gdLst/>
            <a:ahLst/>
            <a:cxnLst/>
            <a:rect l="l" t="t" r="r" b="b"/>
            <a:pathLst>
              <a:path w="4021095" h="4335412">
                <a:moveTo>
                  <a:pt x="0" y="0"/>
                </a:moveTo>
                <a:lnTo>
                  <a:pt x="4021095" y="0"/>
                </a:lnTo>
                <a:lnTo>
                  <a:pt x="4021095" y="4335412"/>
                </a:lnTo>
                <a:lnTo>
                  <a:pt x="0" y="43354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113696">
            <a:off x="-58035" y="516948"/>
            <a:ext cx="2764015" cy="2980070"/>
          </a:xfrm>
          <a:custGeom>
            <a:avLst/>
            <a:gdLst/>
            <a:ahLst/>
            <a:cxnLst/>
            <a:rect l="l" t="t" r="r" b="b"/>
            <a:pathLst>
              <a:path w="2764015" h="2980070">
                <a:moveTo>
                  <a:pt x="0" y="0"/>
                </a:moveTo>
                <a:lnTo>
                  <a:pt x="2764014" y="0"/>
                </a:lnTo>
                <a:lnTo>
                  <a:pt x="2764014" y="2980070"/>
                </a:lnTo>
                <a:lnTo>
                  <a:pt x="0" y="29800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27412" y="-686696"/>
            <a:ext cx="16382216" cy="4781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71"/>
              </a:lnSpc>
            </a:pPr>
            <a:r>
              <a:rPr lang="en-US" sz="11265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Gyógyszerbeadás módja háziállatokban </a:t>
            </a:r>
          </a:p>
        </p:txBody>
      </p:sp>
      <p:sp>
        <p:nvSpPr>
          <p:cNvPr id="8" name="Freeform 8"/>
          <p:cNvSpPr/>
          <p:nvPr/>
        </p:nvSpPr>
        <p:spPr>
          <a:xfrm>
            <a:off x="166659" y="5876279"/>
            <a:ext cx="11561831" cy="4410721"/>
          </a:xfrm>
          <a:custGeom>
            <a:avLst/>
            <a:gdLst/>
            <a:ahLst/>
            <a:cxnLst/>
            <a:rect l="l" t="t" r="r" b="b"/>
            <a:pathLst>
              <a:path w="11561831" h="4410721">
                <a:moveTo>
                  <a:pt x="0" y="0"/>
                </a:moveTo>
                <a:lnTo>
                  <a:pt x="11561831" y="0"/>
                </a:lnTo>
                <a:lnTo>
                  <a:pt x="11561831" y="4410721"/>
                </a:lnTo>
                <a:lnTo>
                  <a:pt x="0" y="441072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123335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7"/>
                </a:lnTo>
                <a:lnTo>
                  <a:pt x="0" y="104583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927865" y="-94148"/>
            <a:ext cx="9915586" cy="37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BŐR ALÁ</a:t>
            </a:r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SUBCUTAN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88332" y="3256493"/>
            <a:ext cx="11784599" cy="2554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ott lehet befecskendezni, ahol a bőr laza, ráncba emelhető, hogy a bejutott folyadék ne okozzon feszülést és fájdalmat. A tű beszúrása előtt a bőrt fertőtleníteni kell. Általában akkor adunk e módon injekcíót, amennyiben lassú felszívódást és elnyújtott hatást szeretnénk elérni.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74042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7"/>
                </a:lnTo>
                <a:lnTo>
                  <a:pt x="0" y="104583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927865" y="-94148"/>
            <a:ext cx="9915586" cy="37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BŐR ALÁ</a:t>
            </a:r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SUBCUTAN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88332" y="4066855"/>
            <a:ext cx="11784599" cy="152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Szarvasmarhán a nyak oldala, lovakban a lapocka elé a nyakra, sertésben a fültő allati terület vagy a térdredő. </a:t>
            </a:r>
          </a:p>
          <a:p>
            <a:pPr algn="ctr">
              <a:lnSpc>
                <a:spcPts val="4105"/>
              </a:lnSpc>
            </a:pPr>
            <a:endParaRPr lang="en-US" sz="2932">
              <a:solidFill>
                <a:srgbClr val="1B4BA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123335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7"/>
                </a:lnTo>
                <a:lnTo>
                  <a:pt x="0" y="104583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927865" y="-94148"/>
            <a:ext cx="9915586" cy="37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BŐR ALÁ</a:t>
            </a:r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SUBCUTAN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92633" y="3751714"/>
            <a:ext cx="11784599" cy="1011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Juhban hónalj, térdredő, faroksátorba.</a:t>
            </a:r>
          </a:p>
          <a:p>
            <a:pPr algn="ctr">
              <a:lnSpc>
                <a:spcPts val="4105"/>
              </a:lnSpc>
            </a:pPr>
            <a:endParaRPr lang="en-US" sz="2932">
              <a:solidFill>
                <a:srgbClr val="1B4BA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123335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7"/>
                </a:lnTo>
                <a:lnTo>
                  <a:pt x="0" y="104583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927865" y="-94148"/>
            <a:ext cx="9915586" cy="37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BŐR ALÁ</a:t>
            </a:r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SUBCUTAN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92633" y="3751714"/>
            <a:ext cx="11784599" cy="1011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Kutya macska a mellkas laterális oldalára a lapocka mögé, .</a:t>
            </a:r>
          </a:p>
          <a:p>
            <a:pPr algn="ctr">
              <a:lnSpc>
                <a:spcPts val="4105"/>
              </a:lnSpc>
            </a:pPr>
            <a:endParaRPr lang="en-US" sz="2932">
              <a:solidFill>
                <a:srgbClr val="1B4BA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123335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7"/>
                </a:lnTo>
                <a:lnTo>
                  <a:pt x="0" y="104583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78848" y="6757078"/>
            <a:ext cx="5645309" cy="400036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-235009">
            <a:off x="5927865" y="-94148"/>
            <a:ext cx="9915586" cy="37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BŐR ALÁ</a:t>
            </a:r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SUBCUTAN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292633" y="3751714"/>
            <a:ext cx="11784599" cy="1011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 Baromfinak a szárny tövébe vagy a nyak hátsó felébe.</a:t>
            </a:r>
          </a:p>
          <a:p>
            <a:pPr algn="ctr">
              <a:lnSpc>
                <a:spcPts val="4105"/>
              </a:lnSpc>
            </a:pPr>
            <a:endParaRPr lang="en-US" sz="2932">
              <a:solidFill>
                <a:srgbClr val="1B4BA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739893" y="7692935"/>
            <a:ext cx="4438149" cy="1554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0"/>
              </a:lnSpc>
            </a:pPr>
            <a:r>
              <a:rPr lang="en-US" sz="3678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9444"/>
              </a:rPr>
              <a:t>S.C GYÓGYSZERBEADÁS</a:t>
            </a:r>
          </a:p>
          <a:p>
            <a:pPr algn="ctr">
              <a:lnSpc>
                <a:spcPts val="5150"/>
              </a:lnSpc>
              <a:spcBef>
                <a:spcPct val="0"/>
              </a:spcBef>
            </a:pPr>
            <a:r>
              <a:rPr lang="en-US" sz="3678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9444"/>
              </a:rPr>
              <a:t>ISMÉTLÉS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6153377" y="-1836860"/>
            <a:ext cx="10351381" cy="5273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IzombA INTRAMUSCULARISAN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88332" y="4132144"/>
            <a:ext cx="11784599" cy="5126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A beadás helye a vastag, de nem állandóan feszülő izomzat, amely fölött a bőr nem szenyezett. Alkalmas erre a nyak oldala, illetve a comb izomzata.</a:t>
            </a:r>
          </a:p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A bőr fertőtlenítése után a tűt merőlegesen 90° szögben beszúrjuk, majd a befecskendezés előtt a dugattyút kissé visszahúzzuk. Olajos injekcíók beadása előtt elengedhetetlen, az előidézhető embólia veszélye miatt .Ha nem jön vér, megkezdhetjük a befecskendezést. A tű kihúzásakor a bőrt leszorítjuk.</a:t>
            </a:r>
          </a:p>
          <a:p>
            <a:pPr algn="ctr">
              <a:lnSpc>
                <a:spcPts val="4105"/>
              </a:lnSpc>
            </a:pPr>
            <a:endParaRPr lang="en-US" sz="2932">
              <a:solidFill>
                <a:srgbClr val="1B4BA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105"/>
              </a:lnSpc>
            </a:pPr>
            <a:endParaRPr lang="en-US" sz="2932">
              <a:solidFill>
                <a:srgbClr val="1B4BA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6153377" y="-1836860"/>
            <a:ext cx="10351381" cy="5273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IzombA INTRAMUSCULARISAN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88332" y="4132144"/>
            <a:ext cx="11784599" cy="2040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Lóféléknek a nyak törzshöz közelebb eső első harmadába, vagy a háromhasú izomba- triceps brachii, csikónál a far izomba, szarvasmarhánál a nyak izomzatába vagy a farizomzatba- gluteális izmok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6153377" y="-1836860"/>
            <a:ext cx="10351381" cy="5273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IzombA INTRAMUSCULARISAN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88332" y="4132144"/>
            <a:ext cx="11784599" cy="1011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sertéseknél tenyérnyire a fül töve mögé és tenyérnyire a gerinc csigolyák alá. Malacokban a comb mediális izomzatába.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6153377" y="-1836860"/>
            <a:ext cx="10351381" cy="5273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IzombA INTRAMUSCULARISAN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88332" y="4132144"/>
            <a:ext cx="11784599" cy="152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Közepes és kisállatokban a félig ínas izomba-musculus semitendinozus és a félig hártyás izomba- semimembranozus izmokba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6153377" y="-1836860"/>
            <a:ext cx="10351381" cy="5273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IzombA INTRAMUSCULARISAN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88332" y="4132144"/>
            <a:ext cx="11784599" cy="1011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madarakban a mellizomzatába vagy a comb izmaiba adagoljuk a gyógyszert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674613" y="22633"/>
            <a:ext cx="9327273" cy="216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FELOSZTÁS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74392" y="4121400"/>
            <a:ext cx="11784599" cy="282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gyógyszereket alkalmazhatjuk külsőleg és belsőleg. A gyógyszereket szervezetbe az emésztőcsövön keresztül, (szájon át-per orálisan, illetve a beleken keresztül -enterálisan), vagy az emésztőcső megkerülésével (parenterálisan) jutattjuk. Az utóbbi alkalmazás  az injekcíó-beadás különféle módjait jelenti.</a:t>
            </a:r>
          </a:p>
          <a:p>
            <a:pPr algn="ctr">
              <a:lnSpc>
                <a:spcPts val="3265"/>
              </a:lnSpc>
            </a:pPr>
            <a:endParaRPr lang="en-US" sz="2332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3265"/>
              </a:lnSpc>
            </a:pPr>
            <a:endParaRPr lang="en-US" sz="2332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38502" y="6678495"/>
            <a:ext cx="6268860" cy="444222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-235009">
            <a:off x="6153377" y="-1836860"/>
            <a:ext cx="10351381" cy="5273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IzombA INTRAMUSCULARISAN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88332" y="4132144"/>
            <a:ext cx="11784599" cy="3068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A nyak tájékon minden esetben ventrálisan a csigolyáktól nagyjából tenyérnyire adjuk a gyógyszert, mert a tarkószalagból a gyógyszer nem tud felszívódni. Ha ennél ventrálisabban adjuk akkor megtörténhet , hogy a nyelőcsőbe vagy a légcsőbe fecskendezzük azt.</a:t>
            </a:r>
          </a:p>
          <a:p>
            <a:pPr algn="ctr">
              <a:lnSpc>
                <a:spcPts val="4105"/>
              </a:lnSpc>
            </a:pPr>
            <a:endParaRPr lang="en-US" sz="2932">
              <a:solidFill>
                <a:srgbClr val="1B4BA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45301" y="7997504"/>
            <a:ext cx="4137431" cy="1464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9"/>
              </a:lnSpc>
            </a:pPr>
            <a:r>
              <a:rPr lang="en-US" sz="3449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9944"/>
              </a:rPr>
              <a:t>I.M GYÓGYSZERBEADÁS</a:t>
            </a:r>
          </a:p>
          <a:p>
            <a:pPr algn="ctr">
              <a:lnSpc>
                <a:spcPts val="4829"/>
              </a:lnSpc>
              <a:spcBef>
                <a:spcPct val="0"/>
              </a:spcBef>
            </a:pPr>
            <a:r>
              <a:rPr lang="en-US" sz="3449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9944"/>
              </a:rPr>
              <a:t>ISMÉTLÉS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38502" y="6678495"/>
            <a:ext cx="6268860" cy="444222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-235009">
            <a:off x="6077840" y="-124283"/>
            <a:ext cx="10351381" cy="37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>
                <a:solidFill>
                  <a:srgbClr val="624F47"/>
                </a:solidFill>
                <a:latin typeface="Cakerolli"/>
                <a:ea typeface="Cakerolli"/>
                <a:cs typeface="Cakerolli"/>
                <a:sym typeface="Cakerolli"/>
              </a:rPr>
              <a:t>IntrAVÉNÁS- INTRAVENAM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88332" y="3366803"/>
            <a:ext cx="11784599" cy="461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Intravénás- intravenam i.v- beadásnál a gyógyszert belefecskendezzük a véráramba.Ily módon a gyógyszer gyorsan, szinte azonnal-15 másodpercen belűl kifejtheti hatását mivel nincs felszívódási idő. Csak vízes oldatok adhatók vénába, mivel az olajos oldatok tüdőembóliát, a szuszpenziók hemolízist okozhatnak.Ugyanakkor i.v adhatunk olyan gyógyszereket amelyek nehezen szívódnak fel vagy amelyek helyi szövet elhalást okoznának, ezek gyorsan hígulnak a véráramban. </a:t>
            </a:r>
          </a:p>
          <a:p>
            <a:pPr algn="ctr">
              <a:lnSpc>
                <a:spcPts val="4105"/>
              </a:lnSpc>
            </a:pPr>
            <a:endParaRPr lang="en-US" sz="2932">
              <a:solidFill>
                <a:srgbClr val="1B4BA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38502" y="6678495"/>
            <a:ext cx="6268860" cy="444222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-235009">
            <a:off x="6077840" y="-124283"/>
            <a:ext cx="10351381" cy="37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>
                <a:solidFill>
                  <a:srgbClr val="624F47"/>
                </a:solidFill>
                <a:latin typeface="Cakerolli"/>
                <a:ea typeface="Cakerolli"/>
                <a:cs typeface="Cakerolli"/>
                <a:sym typeface="Cakerolli"/>
              </a:rPr>
              <a:t>IntrAVÉNÁS- INTRAVENAM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88332" y="3366803"/>
            <a:ext cx="11784599" cy="461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A vénát a beadás helyétől centrálisan elszorítjuk, a nyak alsó harmadán minnél közelebb a törzshöz, a könyök alatt, a fül tövén stb.az ér a visszaáramló torlódó vértől megduzzad és jól láthatóvá vállik. A vénázó tűt a vér áramlásával ellentétes irányba  szúrjuk, így az nem szív be levegőt hanem kifelé folyik a tűn keresztűl. Miután bizonyosságot nyertünk, hogy érben vagyunk meglazítjuk a nyomókötést és lassan beadjuk a gyógyszert, ami legalább annyi ideig kell, hogy tartson amennyi ideig a vér megkerüli az egész testet, nem kevesebb mint egy perc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5" tooltip="https://wordwall.net/hu/resource/106790939"/>
          </p:cNvPr>
          <p:cNvSpPr/>
          <p:nvPr/>
        </p:nvSpPr>
        <p:spPr>
          <a:xfrm rot="766815">
            <a:off x="2819585" y="123335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7"/>
                </a:lnTo>
                <a:lnTo>
                  <a:pt x="0" y="104583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38502" y="6678495"/>
            <a:ext cx="6268860" cy="444222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-235009">
            <a:off x="6077840" y="-124283"/>
            <a:ext cx="10351381" cy="37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>
                <a:solidFill>
                  <a:srgbClr val="624F47"/>
                </a:solidFill>
                <a:latin typeface="Cakerolli"/>
                <a:ea typeface="Cakerolli"/>
                <a:cs typeface="Cakerolli"/>
                <a:sym typeface="Cakerolli"/>
              </a:rPr>
              <a:t>IntrAVÉNÁS- INTRAVENAM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88332" y="3366803"/>
            <a:ext cx="11784599" cy="3068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Lófélékben és kérődzőkben a torkolati vénába-vena jugulárisba, amely a nyak ventrális harmadán futó torkolati vájúban fut. Sertésben és nyúlban a fül vénában amely kaudálissan helyezkedik, kutya macska a vena saphena-rózsaér- a térdízület mediális oldalán tapintható, és a vena cephalica antebrachii-melső végtag nagy vénája, baromfinál a szárny vénába adagoljuk a gyógyszert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987309" y="8350217"/>
            <a:ext cx="3771245" cy="793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1"/>
              </a:lnSpc>
              <a:spcBef>
                <a:spcPct val="0"/>
              </a:spcBef>
            </a:pPr>
            <a:r>
              <a:rPr lang="en-US" sz="3215" b="1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I.V GYÓGYSZERBEADÁS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4904985" y="369907"/>
            <a:ext cx="12637138" cy="2893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KÜLSŐLEG TÖRTÉNŐ ALKALMAZÁS TÖRTÉNHET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88332" y="3256493"/>
            <a:ext cx="11784599" cy="461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endParaRPr/>
          </a:p>
          <a:p>
            <a:pPr algn="ctr">
              <a:lnSpc>
                <a:spcPts val="4105"/>
              </a:lnSpc>
            </a:pPr>
            <a:endParaRPr/>
          </a:p>
          <a:p>
            <a:pPr algn="ctr">
              <a:lnSpc>
                <a:spcPts val="4105"/>
              </a:lnSpc>
            </a:pPr>
            <a:r>
              <a:rPr lang="en-US" sz="29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-a bőrfelszínre - behintéssel, bekenéssel, bedörzsöléssel, fürösztéssel, borogatással, ráfújással,ráöntéssel, fülcseppek adásával.</a:t>
            </a:r>
          </a:p>
          <a:p>
            <a:pPr algn="ctr">
              <a:lnSpc>
                <a:spcPts val="4105"/>
              </a:lnSpc>
            </a:pPr>
            <a:r>
              <a:rPr lang="en-US" sz="29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nyálkahártyára- szem és orrcseppek, stb.</a:t>
            </a:r>
          </a:p>
          <a:p>
            <a:pPr algn="ctr">
              <a:lnSpc>
                <a:spcPts val="4105"/>
              </a:lnSpc>
            </a:pPr>
            <a:endParaRPr lang="en-US" sz="2932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105"/>
              </a:lnSpc>
            </a:pPr>
            <a:endParaRPr lang="en-US" sz="2932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105"/>
              </a:lnSpc>
            </a:pPr>
            <a:endParaRPr lang="en-US" sz="2932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6712441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246754" y="-2976642"/>
            <a:ext cx="9327273" cy="6826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BelsőlEG</a:t>
            </a:r>
          </a:p>
          <a:p>
            <a:pPr algn="ctr">
              <a:lnSpc>
                <a:spcPts val="12242"/>
              </a:lnSpc>
            </a:pPr>
            <a:endParaRPr lang="en-US" sz="8744" b="1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511268" y="2320563"/>
            <a:ext cx="11784599" cy="8726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endParaRPr/>
          </a:p>
          <a:p>
            <a:pPr marL="633200" lvl="1" indent="-316600" algn="ctr">
              <a:lnSpc>
                <a:spcPts val="4105"/>
              </a:lnSpc>
              <a:buFont typeface="Arial"/>
              <a:buChar char="•"/>
            </a:pPr>
            <a:r>
              <a:rPr lang="en-US" sz="2932" b="1">
                <a:solidFill>
                  <a:srgbClr val="1B4BA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-enterális úton a bélcsatornába juttatjuk a gyógyszert a két természetes nyílás valamelyikén keresztül</a:t>
            </a:r>
          </a:p>
          <a:p>
            <a:pPr marL="633200" lvl="1" indent="-316600" algn="ctr">
              <a:lnSpc>
                <a:spcPts val="4105"/>
              </a:lnSpc>
              <a:buFont typeface="Arial"/>
              <a:buChar char="•"/>
            </a:pPr>
            <a:r>
              <a:rPr lang="en-US" sz="2932" b="1">
                <a:solidFill>
                  <a:srgbClr val="1B4BA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- per os-szájon át- tabbletták, bóluszok,</a:t>
            </a:r>
          </a:p>
          <a:p>
            <a:pPr marL="633200" lvl="1" indent="-316600" algn="ctr">
              <a:lnSpc>
                <a:spcPts val="4105"/>
              </a:lnSpc>
              <a:buFont typeface="Arial"/>
              <a:buChar char="•"/>
            </a:pPr>
            <a:r>
              <a:rPr lang="en-US" sz="2932" b="1">
                <a:solidFill>
                  <a:srgbClr val="1B4BA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- rectális- végbélben- kúpok, csőre-beöntés</a:t>
            </a:r>
          </a:p>
          <a:p>
            <a:pPr marL="633200" lvl="1" indent="-316600" algn="ctr">
              <a:lnSpc>
                <a:spcPts val="4105"/>
              </a:lnSpc>
              <a:buFont typeface="Arial"/>
              <a:buChar char="•"/>
            </a:pPr>
            <a:r>
              <a:rPr lang="en-US" sz="2932" b="1">
                <a:solidFill>
                  <a:srgbClr val="1B4BA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inhalatio- belélegzés- vakcínák baromfinál, altatógáz</a:t>
            </a:r>
          </a:p>
          <a:p>
            <a:pPr marL="633200" lvl="1" indent="-316600" algn="ctr">
              <a:lnSpc>
                <a:spcPts val="4105"/>
              </a:lnSpc>
              <a:buFont typeface="Arial"/>
              <a:buChar char="•"/>
            </a:pPr>
            <a:r>
              <a:rPr lang="en-US" sz="2932" b="1">
                <a:solidFill>
                  <a:srgbClr val="1B4BA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parenterálissan, injekcíók</a:t>
            </a:r>
          </a:p>
          <a:p>
            <a:pPr marL="633200" lvl="1" indent="-316600" algn="ctr">
              <a:lnSpc>
                <a:spcPts val="4105"/>
              </a:lnSpc>
              <a:buFont typeface="Arial"/>
              <a:buChar char="•"/>
            </a:pPr>
            <a:r>
              <a:rPr lang="en-US" sz="2932" b="1">
                <a:solidFill>
                  <a:srgbClr val="1B4BA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- subcutan, s.c- bőr alá- injekcíós gyógyszerek, vakcínák</a:t>
            </a:r>
          </a:p>
          <a:p>
            <a:pPr marL="633200" lvl="1" indent="-316600" algn="ctr">
              <a:lnSpc>
                <a:spcPts val="4105"/>
              </a:lnSpc>
              <a:buFont typeface="Arial"/>
              <a:buChar char="•"/>
            </a:pPr>
            <a:r>
              <a:rPr lang="en-US" sz="2932" b="1">
                <a:solidFill>
                  <a:srgbClr val="1B4BA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- intracutan, i.c- a bőrbe- allergia próba -tuberkulin </a:t>
            </a:r>
          </a:p>
          <a:p>
            <a:pPr marL="633200" lvl="1" indent="-316600" algn="ctr">
              <a:lnSpc>
                <a:spcPts val="4105"/>
              </a:lnSpc>
              <a:buFont typeface="Arial"/>
              <a:buChar char="•"/>
            </a:pPr>
            <a:r>
              <a:rPr lang="en-US" sz="2932" b="1">
                <a:solidFill>
                  <a:srgbClr val="1B4BA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- intramuscularis, i.m – izomba- injekcíós gyógyszerek</a:t>
            </a:r>
          </a:p>
          <a:p>
            <a:pPr marL="633200" lvl="1" indent="-316600" algn="ctr">
              <a:lnSpc>
                <a:spcPts val="4105"/>
              </a:lnSpc>
              <a:buFont typeface="Arial"/>
              <a:buChar char="•"/>
            </a:pPr>
            <a:r>
              <a:rPr lang="en-US" sz="2932" b="1">
                <a:solidFill>
                  <a:srgbClr val="1B4BA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- intravenam, i.v- vénába- infúzió, vízes oldatok stb.</a:t>
            </a:r>
          </a:p>
          <a:p>
            <a:pPr marL="633200" lvl="1" indent="-316600" algn="ctr">
              <a:lnSpc>
                <a:spcPts val="4105"/>
              </a:lnSpc>
              <a:buFont typeface="Arial"/>
              <a:buChar char="•"/>
            </a:pPr>
            <a:r>
              <a:rPr lang="en-US" sz="2932" b="1">
                <a:solidFill>
                  <a:srgbClr val="1B4BA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- intracardiális- szívbe- eutanázia szerei</a:t>
            </a:r>
          </a:p>
          <a:p>
            <a:pPr marL="633200" lvl="1" indent="-316600" algn="ctr">
              <a:lnSpc>
                <a:spcPts val="4105"/>
              </a:lnSpc>
              <a:buFont typeface="Arial"/>
              <a:buChar char="•"/>
            </a:pPr>
            <a:r>
              <a:rPr lang="en-US" sz="2932" b="1">
                <a:solidFill>
                  <a:srgbClr val="1B4BA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- intraperitoneálisan i.p- a hasüregbe</a:t>
            </a:r>
          </a:p>
          <a:p>
            <a:pPr marL="633200" lvl="1" indent="-316600" algn="ctr">
              <a:lnSpc>
                <a:spcPts val="4105"/>
              </a:lnSpc>
              <a:buFont typeface="Arial"/>
              <a:buChar char="•"/>
            </a:pPr>
            <a:r>
              <a:rPr lang="en-US" sz="2932" b="1">
                <a:solidFill>
                  <a:srgbClr val="1B4BA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- intramammárisan- tőgyinfúzió a tőgybe</a:t>
            </a:r>
          </a:p>
          <a:p>
            <a:pPr marL="633200" lvl="1" indent="-316600" algn="ctr">
              <a:lnSpc>
                <a:spcPts val="4105"/>
              </a:lnSpc>
              <a:buFont typeface="Arial"/>
              <a:buChar char="•"/>
            </a:pPr>
            <a:endParaRPr lang="en-US" sz="2932" b="1">
              <a:solidFill>
                <a:srgbClr val="1B4BA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633200" lvl="1" indent="-316600" algn="ctr">
              <a:lnSpc>
                <a:spcPts val="4105"/>
              </a:lnSpc>
              <a:buFont typeface="Arial"/>
              <a:buChar char="•"/>
            </a:pPr>
            <a:endParaRPr lang="en-US" sz="2932" b="1">
              <a:solidFill>
                <a:srgbClr val="1B4BA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105"/>
              </a:lnSpc>
            </a:pPr>
            <a:endParaRPr lang="en-US" sz="2932" b="1">
              <a:solidFill>
                <a:srgbClr val="1B4BA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771" y="4577608"/>
            <a:ext cx="3255815" cy="2307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08072" y="7913243"/>
            <a:ext cx="3796285" cy="2690114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266820" y="5148202"/>
            <a:ext cx="1775718" cy="837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8"/>
              </a:lnSpc>
              <a:spcBef>
                <a:spcPct val="0"/>
              </a:spcBef>
            </a:pPr>
            <a:r>
              <a:rPr lang="en-US" sz="340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1" tooltip="https://wordwall.net/hu/resource/106785117"/>
              </a:rPr>
              <a:t>ISMÉTLÉS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658198" y="8643319"/>
            <a:ext cx="2096032" cy="988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5"/>
              </a:lnSpc>
            </a:pPr>
            <a:r>
              <a:rPr lang="en-US" sz="234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2" tooltip="https://wordwall.net/hu/resource/106785752"/>
              </a:rPr>
              <a:t>INJEKCÓ BEADÁS</a:t>
            </a:r>
          </a:p>
          <a:p>
            <a:pPr algn="ctr">
              <a:lnSpc>
                <a:spcPts val="3285"/>
              </a:lnSpc>
              <a:spcBef>
                <a:spcPct val="0"/>
              </a:spcBef>
            </a:pPr>
            <a:r>
              <a:rPr lang="en-US" sz="234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2" tooltip="https://wordwall.net/hu/resource/106785752"/>
              </a:rPr>
              <a:t> MÓDJA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088332" y="3256493"/>
            <a:ext cx="11784599" cy="6154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endParaRPr/>
          </a:p>
          <a:p>
            <a:pPr algn="ctr">
              <a:lnSpc>
                <a:spcPts val="4105"/>
              </a:lnSpc>
            </a:pPr>
            <a:r>
              <a:rPr lang="en-US" sz="29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 a gyógyszer az alkalmazás helyén fejti ki hatását, azt helyi vagy topikális gyógykezelésnek nevezzük. </a:t>
            </a:r>
          </a:p>
          <a:p>
            <a:pPr algn="ctr">
              <a:lnSpc>
                <a:spcPts val="4105"/>
              </a:lnSpc>
            </a:pPr>
            <a:endParaRPr lang="en-US" sz="2932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105"/>
              </a:lnSpc>
            </a:pPr>
            <a:endParaRPr lang="en-US" sz="2932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105"/>
              </a:lnSpc>
            </a:pPr>
            <a:endParaRPr lang="en-US" sz="2932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105"/>
              </a:lnSpc>
            </a:pPr>
            <a:r>
              <a:rPr lang="en-US" sz="29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Amennyiben a gyógyszer a beadás helyén felszívódik és a vér útján jut el a beteg szövetekig azt szisztémás gyógyerhatásnak nevezzük.</a:t>
            </a:r>
          </a:p>
          <a:p>
            <a:pPr algn="ctr">
              <a:lnSpc>
                <a:spcPts val="4105"/>
              </a:lnSpc>
            </a:pPr>
            <a:endParaRPr lang="en-US" sz="2932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105"/>
              </a:lnSpc>
            </a:pPr>
            <a:endParaRPr lang="en-US" sz="2932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105"/>
              </a:lnSpc>
            </a:pPr>
            <a:endParaRPr lang="en-US" sz="2932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770295" y="-161678"/>
            <a:ext cx="9915586" cy="37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SZISZTÉMÁS GYÓGYSZERHATÁS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42911" y="2879433"/>
            <a:ext cx="14002894" cy="6154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endParaRPr/>
          </a:p>
          <a:p>
            <a:pPr marL="633200" lvl="1" indent="-316600" algn="ctr">
              <a:lnSpc>
                <a:spcPts val="4105"/>
              </a:lnSpc>
              <a:buFont typeface="Arial"/>
              <a:buChar char="•"/>
            </a:pPr>
            <a:r>
              <a:rPr lang="en-US" sz="2932" b="1">
                <a:solidFill>
                  <a:srgbClr val="1B4BA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Indirekt szisztémás</a:t>
            </a:r>
            <a:r>
              <a:rPr lang="en-US" sz="29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gyógyszerbeadásnak nevezzük amikor a gyógyszer előbb felszívódik a bőr vagy nyálkahártya felületéről miellőtt bejutna a véráramba.Ilyen a fentanilt( nagyon erős ++ fájdalom csillapító) tartalmazó ragtapasz, vagy a nikotin tartalmazó ragtapasz.</a:t>
            </a:r>
          </a:p>
          <a:p>
            <a:pPr marL="633200" lvl="1" indent="-316600" algn="ctr">
              <a:lnSpc>
                <a:spcPts val="4105"/>
              </a:lnSpc>
              <a:buFont typeface="Arial"/>
              <a:buChar char="•"/>
            </a:pPr>
            <a:endParaRPr lang="en-US" sz="2932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633200" lvl="1" indent="-316600" algn="ctr">
              <a:lnSpc>
                <a:spcPts val="4105"/>
              </a:lnSpc>
              <a:buFont typeface="Arial"/>
              <a:buChar char="•"/>
            </a:pPr>
            <a:r>
              <a:rPr lang="en-US" sz="2932" b="1">
                <a:solidFill>
                  <a:srgbClr val="1B4BA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Direkt szisztémás</a:t>
            </a:r>
            <a:r>
              <a:rPr lang="en-US" sz="29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beadás módja az összes parenterális gyógyszerbeadás injekcíóval, közvetlenül a sejtközötti állományba (intersticíum) vagy a véráramba.</a:t>
            </a:r>
          </a:p>
          <a:p>
            <a:pPr marL="633200" lvl="1" indent="-316600" algn="ctr">
              <a:lnSpc>
                <a:spcPts val="4105"/>
              </a:lnSpc>
              <a:buFont typeface="Arial"/>
              <a:buChar char="•"/>
            </a:pPr>
            <a:endParaRPr lang="en-US" sz="2932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105"/>
              </a:lnSpc>
            </a:pPr>
            <a:r>
              <a:rPr lang="en-US" sz="29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</a:p>
          <a:p>
            <a:pPr algn="ctr">
              <a:lnSpc>
                <a:spcPts val="4105"/>
              </a:lnSpc>
            </a:pPr>
            <a:endParaRPr lang="en-US" sz="2932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927865" y="-94148"/>
            <a:ext cx="9915586" cy="37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PERORÁLIS GYÓGYSZERBEADÁS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88332" y="3256493"/>
            <a:ext cx="11784599" cy="6669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endParaRPr/>
          </a:p>
          <a:p>
            <a:pPr algn="ctr">
              <a:lnSpc>
                <a:spcPts val="4105"/>
              </a:lnSpc>
            </a:pPr>
            <a:r>
              <a:rPr lang="en-US" sz="2932" b="1">
                <a:solidFill>
                  <a:srgbClr val="1B4BA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 orális gyógyszerbeadás történhet egyénileg vagy tömegesen, amikor a takarmányba vagy az ivóvízbe keverjük egyenletesen a gyógyszert. </a:t>
            </a:r>
          </a:p>
          <a:p>
            <a:pPr algn="ctr">
              <a:lnSpc>
                <a:spcPts val="4105"/>
              </a:lnSpc>
            </a:pPr>
            <a:endParaRPr lang="en-US" sz="2932" b="1">
              <a:solidFill>
                <a:srgbClr val="1B4BA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105"/>
              </a:lnSpc>
            </a:pPr>
            <a:endParaRPr lang="en-US" sz="2932" b="1">
              <a:solidFill>
                <a:srgbClr val="1B4BA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105"/>
              </a:lnSpc>
            </a:pPr>
            <a:endParaRPr lang="en-US" sz="2932" b="1">
              <a:solidFill>
                <a:srgbClr val="1B4BA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105"/>
              </a:lnSpc>
            </a:pPr>
            <a:r>
              <a:rPr lang="en-US" sz="29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Ennek feltétele a jó étvágy és az, hogy a szernek ne legyen kellemetlen szaga, íze valamint a száj nyálkahártyáját ne izgassa.Ezt megelőzően jó ha az állatokoktól kis időre megvonjuk a takarmányt vagy vízet.E módszer hátránya, hogy a pontos adagolás többnyire nem megoldható.</a:t>
            </a:r>
          </a:p>
          <a:p>
            <a:pPr algn="ctr">
              <a:lnSpc>
                <a:spcPts val="4105"/>
              </a:lnSpc>
            </a:pPr>
            <a:endParaRPr lang="en-US" sz="2932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088332" y="3256493"/>
            <a:ext cx="11784599" cy="564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endParaRPr/>
          </a:p>
          <a:p>
            <a:pPr algn="ctr">
              <a:lnSpc>
                <a:spcPts val="4105"/>
              </a:lnSpc>
            </a:pPr>
            <a:endParaRPr/>
          </a:p>
          <a:p>
            <a:pPr marL="633200" lvl="1" indent="-316600" algn="ctr">
              <a:lnSpc>
                <a:spcPts val="4105"/>
              </a:lnSpc>
              <a:buFont typeface="Arial"/>
              <a:buChar char="•"/>
            </a:pPr>
            <a:r>
              <a:rPr lang="en-US" sz="29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 egyedi kezelésre van szükség a gyógyszer beadható szondán keresztül, hosszú nyakú üvegből ( lónak tilos üvegből adni gyógyszert), drench-beadó pisztollyal- borjaknak, juhoknak. Kisebb malacnak tű nélküli fecskendővel az orron át is adható vitamin, hashajtó egyszerre legfeljebb 1o ml.</a:t>
            </a:r>
          </a:p>
          <a:p>
            <a:pPr algn="ctr">
              <a:lnSpc>
                <a:spcPts val="4105"/>
              </a:lnSpc>
            </a:pPr>
            <a:endParaRPr lang="en-US" sz="2932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633200" lvl="1" indent="-316600" algn="ctr">
              <a:lnSpc>
                <a:spcPts val="4105"/>
              </a:lnSpc>
              <a:buFont typeface="Arial"/>
              <a:buChar char="•"/>
            </a:pPr>
            <a:endParaRPr lang="en-US" sz="2932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105"/>
              </a:lnSpc>
            </a:pPr>
            <a:endParaRPr lang="en-US" sz="2932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3558172" y="-1157118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06423" y="6421061"/>
            <a:ext cx="6578687" cy="466177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033754" y="1560394"/>
            <a:ext cx="11784599" cy="461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Perorálisan nem adható gyógyszer amennyiben az állatnak nyelési problémái vannak vagy eszméletlen.</a:t>
            </a:r>
          </a:p>
          <a:p>
            <a:pPr algn="ctr">
              <a:lnSpc>
                <a:spcPts val="4105"/>
              </a:lnSpc>
            </a:pPr>
            <a:endParaRPr lang="en-US" sz="2932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Lágy gyógyszerforma adása nyelv tövére vagy kutyánál az orrtükörre kenve alkalmazzuk, valamint sertésnél, lónál és nagyon fiatal állatoknál akiknek nem elég fejlett a nyelési reflexe. </a:t>
            </a:r>
          </a:p>
          <a:p>
            <a:pPr algn="ctr">
              <a:lnSpc>
                <a:spcPts val="4105"/>
              </a:lnSpc>
            </a:pPr>
            <a:endParaRPr lang="en-US" sz="2932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Sertésnek és baromfinak nem adható kapszula.</a:t>
            </a:r>
          </a:p>
          <a:p>
            <a:pPr algn="ctr">
              <a:lnSpc>
                <a:spcPts val="4105"/>
              </a:lnSpc>
            </a:pPr>
            <a:endParaRPr lang="en-US" sz="2932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177934" y="7572375"/>
            <a:ext cx="3635665" cy="171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63"/>
              </a:lnSpc>
              <a:spcBef>
                <a:spcPct val="0"/>
              </a:spcBef>
            </a:pPr>
            <a:r>
              <a:rPr lang="en-US" sz="6973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8" tooltip="https://wordwall.net/hu/resource/106787808"/>
              </a:rPr>
              <a:t>ISMÉTLÉS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998</Words>
  <Application>Microsoft Office PowerPoint</Application>
  <PresentationFormat>Custom</PresentationFormat>
  <Paragraphs>105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Open Sans</vt:lpstr>
      <vt:lpstr>Open Sans Bold</vt:lpstr>
      <vt:lpstr>Calibri</vt:lpstr>
      <vt:lpstr>Cakerolli</vt:lpstr>
      <vt:lpstr>Cakerolli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23. Gyógyszerbedás módja háziállatokban</dc:title>
  <dc:creator>agota</dc:creator>
  <cp:lastModifiedBy>Poljoprivredna skola</cp:lastModifiedBy>
  <cp:revision>2</cp:revision>
  <dcterms:created xsi:type="dcterms:W3CDTF">2006-08-16T00:00:00Z</dcterms:created>
  <dcterms:modified xsi:type="dcterms:W3CDTF">2026-02-03T13:24:43Z</dcterms:modified>
  <dc:identifier>DAHAQ-mOU8Q</dc:identifier>
</cp:coreProperties>
</file>