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m4a" ContentType="audio/m4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Cardo Bold" charset="-79"/>
      <p:regular r:id="rId16"/>
    </p:embeddedFont>
    <p:embeddedFont>
      <p:font typeface="Calibri" pitchFamily="34" charset="0"/>
      <p:regular r:id="rId17"/>
      <p:bold r:id="rId18"/>
      <p:italic r:id="rId19"/>
      <p:boldItalic r:id="rId20"/>
    </p:embeddedFont>
    <p:embeddedFont>
      <p:font typeface="Open Sans 1 Bold" charset="0"/>
      <p:regular r:id="rId21"/>
    </p:embeddedFont>
    <p:embeddedFont>
      <p:font typeface="League Spartan" charset="-18"/>
      <p:regular r:id="rId22"/>
    </p:embeddedFont>
    <p:embeddedFont>
      <p:font typeface="Open Sans 2 Bold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-81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NULL"/><Relationship Id="rId4" Type="http://schemas.openxmlformats.org/officeDocument/2006/relationships/image" Target="../media/image2.png"/><Relationship Id="rId9" Type="http://schemas.microsoft.com/office/2007/relationships/media" Target="../media/aAGzCw_WLA8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10.svg"/><Relationship Id="rId7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6.png"/><Relationship Id="rId4" Type="http://schemas.openxmlformats.org/officeDocument/2006/relationships/image" Target="../media/image23.jpe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0.svg"/><Relationship Id="rId7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hyperlink" Target="https://wordwall.net/hu/resource/88007616" TargetMode="External"/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12" Type="http://schemas.openxmlformats.org/officeDocument/2006/relationships/image" Target="../media/image12.svg"/><Relationship Id="rId2" Type="http://schemas.openxmlformats.org/officeDocument/2006/relationships/hyperlink" Target="https://wordwall.net/hu/resource/88003077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8.png"/><Relationship Id="rId5" Type="http://schemas.openxmlformats.org/officeDocument/2006/relationships/image" Target="../media/image6.png"/><Relationship Id="rId10" Type="http://schemas.openxmlformats.org/officeDocument/2006/relationships/image" Target="../media/image10.svg"/><Relationship Id="rId4" Type="http://schemas.openxmlformats.org/officeDocument/2006/relationships/image" Target="../media/image33.svg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0.sv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8.svg"/><Relationship Id="rId11" Type="http://schemas.openxmlformats.org/officeDocument/2006/relationships/image" Target="../media/image11.jpeg"/><Relationship Id="rId5" Type="http://schemas.openxmlformats.org/officeDocument/2006/relationships/image" Target="../media/image6.png"/><Relationship Id="rId10" Type="http://schemas.microsoft.com/office/2007/relationships/media" Target="../media/VAGzC6JrYx0.mp4"/><Relationship Id="rId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8.svg"/><Relationship Id="rId5" Type="http://schemas.openxmlformats.org/officeDocument/2006/relationships/image" Target="../media/image6.png"/><Relationship Id="rId10" Type="http://schemas.openxmlformats.org/officeDocument/2006/relationships/image" Target="../media/image13.jpeg"/><Relationship Id="rId4" Type="http://schemas.openxmlformats.org/officeDocument/2006/relationships/image" Target="../media/image10.svg"/><Relationship Id="rId9" Type="http://schemas.microsoft.com/office/2007/relationships/media" Target="../media/VAG3SNXrbRc.mp4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image" Target="../media/image8.svg"/><Relationship Id="rId12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11" Type="http://schemas.microsoft.com/office/2007/relationships/media" Target="../media/VAGzC6d9ZBw.mp4"/><Relationship Id="rId5" Type="http://schemas.openxmlformats.org/officeDocument/2006/relationships/image" Target="../media/image14.jpeg"/><Relationship Id="rId4" Type="http://schemas.openxmlformats.org/officeDocument/2006/relationships/image" Target="../media/image10.svg"/><Relationship Id="rId9" Type="http://schemas.openxmlformats.org/officeDocument/2006/relationships/image" Target="../media/image2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11943" y="571598"/>
            <a:ext cx="6313897" cy="2632377"/>
          </a:xfrm>
          <a:custGeom>
            <a:avLst/>
            <a:gdLst/>
            <a:ahLst/>
            <a:cxnLst/>
            <a:rect l="l" t="t" r="r" b="b"/>
            <a:pathLst>
              <a:path w="6313897" h="2632377">
                <a:moveTo>
                  <a:pt x="0" y="0"/>
                </a:moveTo>
                <a:lnTo>
                  <a:pt x="6313897" y="0"/>
                </a:lnTo>
                <a:lnTo>
                  <a:pt x="6313897" y="2632377"/>
                </a:lnTo>
                <a:lnTo>
                  <a:pt x="0" y="26323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5825" r="-34502" b="-96785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-747797" y="600221"/>
            <a:ext cx="7974165" cy="2603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10"/>
              </a:lnSpc>
            </a:pPr>
            <a:r>
              <a:rPr lang="en-US" sz="9364">
                <a:solidFill>
                  <a:srgbClr val="7A2F00"/>
                </a:solidFill>
                <a:latin typeface="Now"/>
                <a:ea typeface="Now"/>
                <a:cs typeface="Now"/>
                <a:sym typeface="Now"/>
              </a:rPr>
              <a:t>Lóápolás</a:t>
            </a:r>
          </a:p>
          <a:p>
            <a:pPr algn="ctr">
              <a:lnSpc>
                <a:spcPts val="7511"/>
              </a:lnSpc>
            </a:pPr>
            <a:r>
              <a:rPr lang="en-US" sz="5365">
                <a:solidFill>
                  <a:srgbClr val="7A2F00"/>
                </a:solidFill>
                <a:latin typeface="Now"/>
                <a:ea typeface="Now"/>
                <a:cs typeface="Now"/>
                <a:sym typeface="Now"/>
              </a:rPr>
              <a:t>Pataápolás</a:t>
            </a:r>
          </a:p>
        </p:txBody>
      </p:sp>
      <p:sp>
        <p:nvSpPr>
          <p:cNvPr id="5" name="Freeform 5"/>
          <p:cNvSpPr/>
          <p:nvPr/>
        </p:nvSpPr>
        <p:spPr>
          <a:xfrm>
            <a:off x="404690" y="9582868"/>
            <a:ext cx="263671" cy="264151"/>
          </a:xfrm>
          <a:custGeom>
            <a:avLst/>
            <a:gdLst/>
            <a:ahLst/>
            <a:cxnLst/>
            <a:rect l="l" t="t" r="r" b="b"/>
            <a:pathLst>
              <a:path w="263671" h="264151">
                <a:moveTo>
                  <a:pt x="0" y="0"/>
                </a:moveTo>
                <a:lnTo>
                  <a:pt x="263670" y="0"/>
                </a:lnTo>
                <a:lnTo>
                  <a:pt x="263670" y="264150"/>
                </a:lnTo>
                <a:lnTo>
                  <a:pt x="0" y="26415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8335506"/>
            <a:ext cx="5115455" cy="1951494"/>
          </a:xfrm>
          <a:custGeom>
            <a:avLst/>
            <a:gdLst/>
            <a:ahLst/>
            <a:cxnLst/>
            <a:rect l="l" t="t" r="r" b="b"/>
            <a:pathLst>
              <a:path w="5115455" h="1951494">
                <a:moveTo>
                  <a:pt x="0" y="0"/>
                </a:moveTo>
                <a:lnTo>
                  <a:pt x="5115455" y="0"/>
                </a:lnTo>
                <a:lnTo>
                  <a:pt x="5115455" y="1951494"/>
                </a:lnTo>
                <a:lnTo>
                  <a:pt x="0" y="195149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279141" y="0"/>
            <a:ext cx="7008859" cy="1562391"/>
          </a:xfrm>
          <a:custGeom>
            <a:avLst/>
            <a:gdLst/>
            <a:ahLst/>
            <a:cxnLst/>
            <a:rect l="l" t="t" r="r" b="b"/>
            <a:pathLst>
              <a:path w="7008859" h="1562391">
                <a:moveTo>
                  <a:pt x="0" y="0"/>
                </a:moveTo>
                <a:lnTo>
                  <a:pt x="7008859" y="0"/>
                </a:lnTo>
                <a:lnTo>
                  <a:pt x="7008859" y="1562391"/>
                </a:lnTo>
                <a:lnTo>
                  <a:pt x="0" y="15623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8" name="Picture 8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>
                  <p14:trim st="0.0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29650" y="4629150"/>
            <a:ext cx="1028700" cy="102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cmd cmd="playFrom(0.0)">
              <p:cBhvr>
                <p:cTn id="2"/>
                <p:tgtEl>
                  <p:spTgt spid="8"/>
                </p:tgtEl>
              </p:cBhvr>
            </p:cmd>
            <p:video>
              <p:cMediaNode vol="100000" mute="1" showWhenStopped="0">
                <p:cTn id="3"/>
                <p:tgtEl>
                  <p:spTgt spid="8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571823">
            <a:off x="-1210928" y="7174566"/>
            <a:ext cx="7856240" cy="4167468"/>
          </a:xfrm>
          <a:custGeom>
            <a:avLst/>
            <a:gdLst/>
            <a:ahLst/>
            <a:cxnLst/>
            <a:rect l="l" t="t" r="r" b="b"/>
            <a:pathLst>
              <a:path w="7856240" h="4167468">
                <a:moveTo>
                  <a:pt x="0" y="0"/>
                </a:moveTo>
                <a:lnTo>
                  <a:pt x="7856240" y="0"/>
                </a:lnTo>
                <a:lnTo>
                  <a:pt x="7856240" y="4167468"/>
                </a:lnTo>
                <a:lnTo>
                  <a:pt x="0" y="41674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87531" y="1509151"/>
            <a:ext cx="9871769" cy="12602958"/>
          </a:xfrm>
          <a:custGeom>
            <a:avLst/>
            <a:gdLst/>
            <a:ahLst/>
            <a:cxnLst/>
            <a:rect l="l" t="t" r="r" b="b"/>
            <a:pathLst>
              <a:path w="9871769" h="12602958">
                <a:moveTo>
                  <a:pt x="0" y="0"/>
                </a:moveTo>
                <a:lnTo>
                  <a:pt x="9871769" y="0"/>
                </a:lnTo>
                <a:lnTo>
                  <a:pt x="9871769" y="12602958"/>
                </a:lnTo>
                <a:lnTo>
                  <a:pt x="0" y="12602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4784650"/>
            <a:ext cx="7195577" cy="7195577"/>
          </a:xfrm>
          <a:custGeom>
            <a:avLst/>
            <a:gdLst/>
            <a:ahLst/>
            <a:cxnLst/>
            <a:rect l="l" t="t" r="r" b="b"/>
            <a:pathLst>
              <a:path w="7195577" h="7195577">
                <a:moveTo>
                  <a:pt x="0" y="0"/>
                </a:moveTo>
                <a:lnTo>
                  <a:pt x="7195577" y="0"/>
                </a:lnTo>
                <a:lnTo>
                  <a:pt x="7195577" y="7195577"/>
                </a:lnTo>
                <a:lnTo>
                  <a:pt x="0" y="71955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337652" y="2277034"/>
            <a:ext cx="16950348" cy="349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85"/>
              </a:lnSpc>
            </a:pPr>
            <a:r>
              <a:rPr lang="en-US" sz="3155" b="1">
                <a:solidFill>
                  <a:srgbClr val="B84F4F"/>
                </a:solidFill>
                <a:latin typeface="Now Bold"/>
                <a:ea typeface="Now Bold"/>
                <a:cs typeface="Now Bold"/>
                <a:sym typeface="Now Bold"/>
              </a:rPr>
              <a:t>Puha rongy</a:t>
            </a:r>
          </a:p>
          <a:p>
            <a:pPr algn="just">
              <a:lnSpc>
                <a:spcPts val="5585"/>
              </a:lnSpc>
            </a:pPr>
            <a:r>
              <a:rPr lang="en-US" sz="3155" b="1">
                <a:solidFill>
                  <a:srgbClr val="B84F4F"/>
                </a:solidFill>
                <a:latin typeface="Now Bold"/>
                <a:ea typeface="Now Bold"/>
                <a:cs typeface="Now Bold"/>
                <a:sym typeface="Now Bold"/>
              </a:rPr>
              <a:t>Célja:</a:t>
            </a:r>
            <a:r>
              <a:rPr lang="en-US" sz="3155">
                <a:solidFill>
                  <a:srgbClr val="B84F4F"/>
                </a:solidFill>
                <a:latin typeface="Now"/>
                <a:ea typeface="Now"/>
                <a:cs typeface="Now"/>
                <a:sym typeface="Now"/>
              </a:rPr>
              <a:t> A ló teljes portalanítása, ragyogó szőr biztosítása</a:t>
            </a:r>
          </a:p>
          <a:p>
            <a:pPr algn="just">
              <a:lnSpc>
                <a:spcPts val="5585"/>
              </a:lnSpc>
            </a:pPr>
            <a:r>
              <a:rPr lang="en-US" sz="3155" b="1">
                <a:solidFill>
                  <a:srgbClr val="B84F4F"/>
                </a:solidFill>
                <a:latin typeface="Now Bold"/>
                <a:ea typeface="Now Bold"/>
                <a:cs typeface="Now Bold"/>
                <a:sym typeface="Now Bold"/>
              </a:rPr>
              <a:t>Módja: </a:t>
            </a:r>
            <a:r>
              <a:rPr lang="en-US" sz="3155">
                <a:solidFill>
                  <a:srgbClr val="B84F4F"/>
                </a:solidFill>
                <a:latin typeface="Now"/>
                <a:ea typeface="Now"/>
                <a:cs typeface="Now"/>
                <a:sym typeface="Now"/>
              </a:rPr>
              <a:t>letöröljük a ló rövid szőreit minél nagyobb mozdulatokkal, mindkét oldalt, elölről hátrafelé és föntről lefelé. </a:t>
            </a:r>
          </a:p>
          <a:p>
            <a:pPr algn="just">
              <a:lnSpc>
                <a:spcPts val="5585"/>
              </a:lnSpc>
            </a:pPr>
            <a:r>
              <a:rPr lang="en-US" sz="3155" b="1">
                <a:solidFill>
                  <a:srgbClr val="B84F4F"/>
                </a:solidFill>
                <a:latin typeface="Now Bold"/>
                <a:ea typeface="Now Bold"/>
                <a:cs typeface="Now Bold"/>
                <a:sym typeface="Now Bold"/>
              </a:rPr>
              <a:t>Fontos!</a:t>
            </a:r>
            <a:r>
              <a:rPr lang="en-US" sz="3155">
                <a:solidFill>
                  <a:srgbClr val="B84F4F"/>
                </a:solidFill>
                <a:latin typeface="Now"/>
                <a:ea typeface="Now"/>
                <a:cs typeface="Now"/>
                <a:sym typeface="Now"/>
              </a:rPr>
              <a:t> A rongyot rázzuk ki. A por ne szálljon vissza a lóra!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15553" y="1802054"/>
            <a:ext cx="413147" cy="646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 b="1">
                <a:solidFill>
                  <a:srgbClr val="D19C26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6.</a:t>
            </a:r>
          </a:p>
        </p:txBody>
      </p:sp>
      <p:sp>
        <p:nvSpPr>
          <p:cNvPr id="7" name="Freeform 7"/>
          <p:cNvSpPr/>
          <p:nvPr/>
        </p:nvSpPr>
        <p:spPr>
          <a:xfrm rot="1725134">
            <a:off x="11357760" y="-555589"/>
            <a:ext cx="9176247" cy="4867687"/>
          </a:xfrm>
          <a:custGeom>
            <a:avLst/>
            <a:gdLst/>
            <a:ahLst/>
            <a:cxnLst/>
            <a:rect l="l" t="t" r="r" b="b"/>
            <a:pathLst>
              <a:path w="9176247" h="4867687">
                <a:moveTo>
                  <a:pt x="0" y="0"/>
                </a:moveTo>
                <a:lnTo>
                  <a:pt x="9176247" y="0"/>
                </a:lnTo>
                <a:lnTo>
                  <a:pt x="9176247" y="4867686"/>
                </a:lnTo>
                <a:lnTo>
                  <a:pt x="0" y="48676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2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236006" y="153553"/>
            <a:ext cx="8975345" cy="1355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60"/>
              </a:lnSpc>
            </a:pPr>
            <a:r>
              <a:rPr lang="en-US" sz="4500" b="1">
                <a:solidFill>
                  <a:srgbClr val="B84F4F"/>
                </a:solidFill>
                <a:latin typeface="Now Bold"/>
                <a:ea typeface="Now Bold"/>
                <a:cs typeface="Now Bold"/>
                <a:sym typeface="Now Bold"/>
              </a:rPr>
              <a:t>A lóápolás menete és eszközei</a:t>
            </a:r>
          </a:p>
          <a:p>
            <a:pPr algn="ctr">
              <a:lnSpc>
                <a:spcPts val="4992"/>
              </a:lnSpc>
            </a:pPr>
            <a:r>
              <a:rPr lang="en-US" sz="3900" b="1">
                <a:solidFill>
                  <a:srgbClr val="B84F4F"/>
                </a:solidFill>
                <a:latin typeface="Now Bold"/>
                <a:ea typeface="Now Bold"/>
                <a:cs typeface="Now Bold"/>
                <a:sym typeface="Now Bold"/>
              </a:rPr>
              <a:t>Munka előtti ápolás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725134">
            <a:off x="11825238" y="-562348"/>
            <a:ext cx="9176247" cy="4867687"/>
          </a:xfrm>
          <a:custGeom>
            <a:avLst/>
            <a:gdLst/>
            <a:ahLst/>
            <a:cxnLst/>
            <a:rect l="l" t="t" r="r" b="b"/>
            <a:pathLst>
              <a:path w="9176247" h="4867687">
                <a:moveTo>
                  <a:pt x="0" y="0"/>
                </a:moveTo>
                <a:lnTo>
                  <a:pt x="9176247" y="0"/>
                </a:lnTo>
                <a:lnTo>
                  <a:pt x="9176247" y="4867687"/>
                </a:lnTo>
                <a:lnTo>
                  <a:pt x="0" y="48676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184560" y="2793122"/>
            <a:ext cx="5074740" cy="5074740"/>
            <a:chOff x="0" y="0"/>
            <a:chExt cx="6766320" cy="676632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t="16666" b="16666"/>
            <a:stretch>
              <a:fillRect/>
            </a:stretch>
          </p:blipFill>
          <p:spPr>
            <a:xfrm>
              <a:off x="0" y="0"/>
              <a:ext cx="6766320" cy="6766320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262144" y="2045002"/>
            <a:ext cx="12702342" cy="7930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4894" lvl="1" indent="-342447" algn="l">
              <a:lnSpc>
                <a:spcPts val="6312"/>
              </a:lnSpc>
              <a:buAutoNum type="arabicPeriod"/>
            </a:pPr>
            <a:r>
              <a:rPr lang="en-US" sz="3172">
                <a:solidFill>
                  <a:srgbClr val="B84F4F"/>
                </a:solidFill>
                <a:latin typeface="Now"/>
                <a:ea typeface="Now"/>
                <a:cs typeface="Now"/>
                <a:sym typeface="Now"/>
              </a:rPr>
              <a:t> A szerszámokat levesszük.</a:t>
            </a:r>
          </a:p>
          <a:p>
            <a:pPr marL="684894" lvl="1" indent="-342447" algn="l">
              <a:lnSpc>
                <a:spcPts val="6312"/>
              </a:lnSpc>
              <a:buAutoNum type="arabicPeriod"/>
            </a:pPr>
            <a:r>
              <a:rPr lang="en-US" sz="3172">
                <a:solidFill>
                  <a:srgbClr val="B84F4F"/>
                </a:solidFill>
                <a:latin typeface="Now"/>
                <a:ea typeface="Now"/>
                <a:cs typeface="Now"/>
                <a:sym typeface="Now"/>
              </a:rPr>
              <a:t> kefével a száraz területeket áthúzzuk,</a:t>
            </a:r>
          </a:p>
          <a:p>
            <a:pPr marL="684894" lvl="1" indent="-342447" algn="l">
              <a:lnSpc>
                <a:spcPts val="6312"/>
              </a:lnSpc>
              <a:buAutoNum type="arabicPeriod"/>
            </a:pPr>
            <a:r>
              <a:rPr lang="en-US" sz="3172">
                <a:solidFill>
                  <a:srgbClr val="B84F4F"/>
                </a:solidFill>
                <a:latin typeface="Now"/>
                <a:ea typeface="Now"/>
                <a:cs typeface="Now"/>
                <a:sym typeface="Now"/>
              </a:rPr>
              <a:t> nedves részen a szőrt ellentétes irányba húzzuk                              hamarabb megszárad                                                         száradás után áthúzzuk szőrrel megegyező irányban                                                            nem látszik a nyereghely</a:t>
            </a:r>
          </a:p>
          <a:p>
            <a:pPr marL="684894" lvl="1" indent="-342447" algn="l">
              <a:lnSpc>
                <a:spcPts val="6312"/>
              </a:lnSpc>
              <a:buAutoNum type="arabicPeriod"/>
            </a:pPr>
            <a:r>
              <a:rPr lang="en-US" sz="3172">
                <a:solidFill>
                  <a:srgbClr val="B84F4F"/>
                </a:solidFill>
                <a:latin typeface="Now"/>
                <a:ea typeface="Now"/>
                <a:cs typeface="Now"/>
                <a:sym typeface="Now"/>
              </a:rPr>
              <a:t>patákat kikaparjuk, </a:t>
            </a:r>
          </a:p>
          <a:p>
            <a:pPr marL="684894" lvl="1" indent="-342447" algn="l">
              <a:lnSpc>
                <a:spcPts val="6312"/>
              </a:lnSpc>
              <a:buAutoNum type="arabicPeriod"/>
            </a:pPr>
            <a:r>
              <a:rPr lang="en-US" sz="3172">
                <a:solidFill>
                  <a:srgbClr val="B84F4F"/>
                </a:solidFill>
                <a:latin typeface="Now"/>
                <a:ea typeface="Now"/>
                <a:cs typeface="Now"/>
                <a:sym typeface="Now"/>
              </a:rPr>
              <a:t>Lábait lemossuk, lábtőtől lefelé </a:t>
            </a:r>
          </a:p>
          <a:p>
            <a:pPr marL="684894" lvl="1" indent="-342447" algn="l">
              <a:lnSpc>
                <a:spcPts val="6312"/>
              </a:lnSpc>
              <a:buAutoNum type="arabicPeriod"/>
            </a:pPr>
            <a:r>
              <a:rPr lang="en-US" sz="3172">
                <a:solidFill>
                  <a:srgbClr val="B84F4F"/>
                </a:solidFill>
                <a:latin typeface="Now"/>
                <a:ea typeface="Now"/>
                <a:cs typeface="Now"/>
                <a:sym typeface="Now"/>
              </a:rPr>
              <a:t> Száradás után visszük a lovat a helyére</a:t>
            </a:r>
          </a:p>
          <a:p>
            <a:pPr algn="l">
              <a:lnSpc>
                <a:spcPts val="6312"/>
              </a:lnSpc>
            </a:pPr>
            <a:endParaRPr/>
          </a:p>
        </p:txBody>
      </p:sp>
      <p:sp>
        <p:nvSpPr>
          <p:cNvPr id="6" name="Freeform 6"/>
          <p:cNvSpPr/>
          <p:nvPr/>
        </p:nvSpPr>
        <p:spPr>
          <a:xfrm rot="1571823">
            <a:off x="-1210928" y="7174566"/>
            <a:ext cx="7856240" cy="4167468"/>
          </a:xfrm>
          <a:custGeom>
            <a:avLst/>
            <a:gdLst/>
            <a:ahLst/>
            <a:cxnLst/>
            <a:rect l="l" t="t" r="r" b="b"/>
            <a:pathLst>
              <a:path w="7856240" h="4167468">
                <a:moveTo>
                  <a:pt x="0" y="0"/>
                </a:moveTo>
                <a:lnTo>
                  <a:pt x="7856240" y="0"/>
                </a:lnTo>
                <a:lnTo>
                  <a:pt x="7856240" y="4167468"/>
                </a:lnTo>
                <a:lnTo>
                  <a:pt x="0" y="41674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5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370734">
            <a:off x="5592597" y="4371227"/>
            <a:ext cx="1384411" cy="688744"/>
          </a:xfrm>
          <a:custGeom>
            <a:avLst/>
            <a:gdLst/>
            <a:ahLst/>
            <a:cxnLst/>
            <a:rect l="l" t="t" r="r" b="b"/>
            <a:pathLst>
              <a:path w="1384411" h="688744">
                <a:moveTo>
                  <a:pt x="0" y="0"/>
                </a:moveTo>
                <a:lnTo>
                  <a:pt x="1384411" y="0"/>
                </a:lnTo>
                <a:lnTo>
                  <a:pt x="1384411" y="688744"/>
                </a:lnTo>
                <a:lnTo>
                  <a:pt x="0" y="688744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797130" y="515898"/>
            <a:ext cx="8975345" cy="1355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60"/>
              </a:lnSpc>
            </a:pPr>
            <a:r>
              <a:rPr lang="en-US" sz="4500" b="1">
                <a:solidFill>
                  <a:srgbClr val="B84F4F"/>
                </a:solidFill>
                <a:latin typeface="Now Bold"/>
                <a:ea typeface="Now Bold"/>
                <a:cs typeface="Now Bold"/>
                <a:sym typeface="Now Bold"/>
              </a:rPr>
              <a:t>A lóápolás menete és eszközei</a:t>
            </a:r>
          </a:p>
          <a:p>
            <a:pPr algn="ctr">
              <a:lnSpc>
                <a:spcPts val="4992"/>
              </a:lnSpc>
            </a:pPr>
            <a:r>
              <a:rPr lang="en-US" sz="3900" b="1">
                <a:solidFill>
                  <a:srgbClr val="B84F4F"/>
                </a:solidFill>
                <a:latin typeface="Now Bold"/>
                <a:ea typeface="Now Bold"/>
                <a:cs typeface="Now Bold"/>
                <a:sym typeface="Now Bold"/>
              </a:rPr>
              <a:t>Munka utáni ápolás</a:t>
            </a:r>
          </a:p>
        </p:txBody>
      </p:sp>
      <p:sp>
        <p:nvSpPr>
          <p:cNvPr id="9" name="Freeform 9"/>
          <p:cNvSpPr/>
          <p:nvPr/>
        </p:nvSpPr>
        <p:spPr>
          <a:xfrm rot="10593019">
            <a:off x="5934696" y="6001180"/>
            <a:ext cx="1473228" cy="732931"/>
          </a:xfrm>
          <a:custGeom>
            <a:avLst/>
            <a:gdLst/>
            <a:ahLst/>
            <a:cxnLst/>
            <a:rect l="l" t="t" r="r" b="b"/>
            <a:pathLst>
              <a:path w="1473228" h="732931">
                <a:moveTo>
                  <a:pt x="0" y="0"/>
                </a:moveTo>
                <a:lnTo>
                  <a:pt x="1473228" y="0"/>
                </a:lnTo>
                <a:lnTo>
                  <a:pt x="1473228" y="732931"/>
                </a:lnTo>
                <a:lnTo>
                  <a:pt x="0" y="732931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725134">
            <a:off x="11471275" y="-710448"/>
            <a:ext cx="9176247" cy="4867687"/>
          </a:xfrm>
          <a:custGeom>
            <a:avLst/>
            <a:gdLst/>
            <a:ahLst/>
            <a:cxnLst/>
            <a:rect l="l" t="t" r="r" b="b"/>
            <a:pathLst>
              <a:path w="9176247" h="4867687">
                <a:moveTo>
                  <a:pt x="0" y="0"/>
                </a:moveTo>
                <a:lnTo>
                  <a:pt x="9176247" y="0"/>
                </a:lnTo>
                <a:lnTo>
                  <a:pt x="9176247" y="4867686"/>
                </a:lnTo>
                <a:lnTo>
                  <a:pt x="0" y="48676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571823">
            <a:off x="-1210928" y="7174566"/>
            <a:ext cx="7856240" cy="4167468"/>
          </a:xfrm>
          <a:custGeom>
            <a:avLst/>
            <a:gdLst/>
            <a:ahLst/>
            <a:cxnLst/>
            <a:rect l="l" t="t" r="r" b="b"/>
            <a:pathLst>
              <a:path w="7856240" h="4167468">
                <a:moveTo>
                  <a:pt x="0" y="0"/>
                </a:moveTo>
                <a:lnTo>
                  <a:pt x="7856240" y="0"/>
                </a:lnTo>
                <a:lnTo>
                  <a:pt x="7856240" y="4167468"/>
                </a:lnTo>
                <a:lnTo>
                  <a:pt x="0" y="41674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697149" y="3103693"/>
            <a:ext cx="5401359" cy="5101609"/>
          </a:xfrm>
          <a:custGeom>
            <a:avLst/>
            <a:gdLst/>
            <a:ahLst/>
            <a:cxnLst/>
            <a:rect l="l" t="t" r="r" b="b"/>
            <a:pathLst>
              <a:path w="5401359" h="5101609">
                <a:moveTo>
                  <a:pt x="0" y="0"/>
                </a:moveTo>
                <a:lnTo>
                  <a:pt x="5401359" y="0"/>
                </a:lnTo>
                <a:lnTo>
                  <a:pt x="5401359" y="5101609"/>
                </a:lnTo>
                <a:lnTo>
                  <a:pt x="0" y="51016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0837" r="-20837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31638" y="2629469"/>
            <a:ext cx="11750044" cy="7657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104"/>
              </a:lnSpc>
            </a:pPr>
            <a:r>
              <a:rPr lang="en-US" sz="3499" b="1">
                <a:solidFill>
                  <a:srgbClr val="B84F4F"/>
                </a:solidFill>
                <a:latin typeface="Now Bold"/>
                <a:ea typeface="Now Bold"/>
                <a:cs typeface="Now Bold"/>
                <a:sym typeface="Now Bold"/>
              </a:rPr>
              <a:t>Szalmacsutak:</a:t>
            </a:r>
            <a:r>
              <a:rPr lang="en-US" sz="3499">
                <a:solidFill>
                  <a:srgbClr val="B84F4F"/>
                </a:solidFill>
                <a:latin typeface="Now"/>
                <a:ea typeface="Now"/>
                <a:cs typeface="Now"/>
                <a:sym typeface="Now"/>
              </a:rPr>
              <a:t> </a:t>
            </a:r>
          </a:p>
          <a:p>
            <a:pPr algn="just">
              <a:lnSpc>
                <a:spcPts val="7104"/>
              </a:lnSpc>
            </a:pPr>
            <a:r>
              <a:rPr lang="en-US" sz="3499">
                <a:solidFill>
                  <a:srgbClr val="B84F4F"/>
                </a:solidFill>
                <a:latin typeface="Now"/>
                <a:ea typeface="Now"/>
                <a:cs typeface="Now"/>
                <a:sym typeface="Now"/>
              </a:rPr>
              <a:t>Esős, sáros időben a lovat  szalmával átcsutakoljuk </a:t>
            </a:r>
          </a:p>
          <a:p>
            <a:pPr algn="just">
              <a:lnSpc>
                <a:spcPts val="7104"/>
              </a:lnSpc>
            </a:pPr>
            <a:r>
              <a:rPr lang="en-US" sz="3499">
                <a:solidFill>
                  <a:srgbClr val="B84F4F"/>
                </a:solidFill>
                <a:latin typeface="Now"/>
                <a:ea typeface="Now"/>
                <a:cs typeface="Now"/>
                <a:sym typeface="Now"/>
              </a:rPr>
              <a:t>               az izzadság foltok eltüntetése céljából!</a:t>
            </a:r>
          </a:p>
          <a:p>
            <a:pPr algn="just">
              <a:lnSpc>
                <a:spcPts val="7104"/>
              </a:lnSpc>
            </a:pPr>
            <a:r>
              <a:rPr lang="en-US" sz="3499">
                <a:solidFill>
                  <a:srgbClr val="B84F4F"/>
                </a:solidFill>
                <a:latin typeface="Now"/>
                <a:ea typeface="Now"/>
                <a:cs typeface="Now"/>
                <a:sym typeface="Now"/>
              </a:rPr>
              <a:t>Mindkét kezünkbe annyi hosszú szálú szalma legyen, amennyit csak átbírunk fogni, ezekkel, egymással szembe futó köröket rajzolunk, így a ló gyorsabban szárad. </a:t>
            </a:r>
          </a:p>
          <a:p>
            <a:pPr algn="l">
              <a:lnSpc>
                <a:spcPts val="5683"/>
              </a:lnSpc>
            </a:pPr>
            <a:endParaRPr/>
          </a:p>
          <a:p>
            <a:pPr algn="l">
              <a:lnSpc>
                <a:spcPts val="5683"/>
              </a:lnSpc>
            </a:pPr>
            <a:endParaRPr/>
          </a:p>
        </p:txBody>
      </p:sp>
      <p:sp>
        <p:nvSpPr>
          <p:cNvPr id="6" name="TextBox 6"/>
          <p:cNvSpPr txBox="1"/>
          <p:nvPr/>
        </p:nvSpPr>
        <p:spPr>
          <a:xfrm>
            <a:off x="3721805" y="604388"/>
            <a:ext cx="8975345" cy="1355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60"/>
              </a:lnSpc>
            </a:pPr>
            <a:r>
              <a:rPr lang="en-US" sz="4500" b="1">
                <a:solidFill>
                  <a:srgbClr val="B84F4F"/>
                </a:solidFill>
                <a:latin typeface="Now Bold"/>
                <a:ea typeface="Now Bold"/>
                <a:cs typeface="Now Bold"/>
                <a:sym typeface="Now Bold"/>
              </a:rPr>
              <a:t>A lóápolás menete és eszközei</a:t>
            </a:r>
          </a:p>
          <a:p>
            <a:pPr algn="ctr">
              <a:lnSpc>
                <a:spcPts val="4992"/>
              </a:lnSpc>
            </a:pPr>
            <a:r>
              <a:rPr lang="en-US" sz="3900" b="1">
                <a:solidFill>
                  <a:srgbClr val="B84F4F"/>
                </a:solidFill>
                <a:latin typeface="Now Bold"/>
                <a:ea typeface="Now Bold"/>
                <a:cs typeface="Now Bold"/>
                <a:sym typeface="Now Bold"/>
              </a:rPr>
              <a:t>Munka utáni ápolás</a:t>
            </a:r>
          </a:p>
        </p:txBody>
      </p:sp>
      <p:sp>
        <p:nvSpPr>
          <p:cNvPr id="7" name="Freeform 7"/>
          <p:cNvSpPr/>
          <p:nvPr/>
        </p:nvSpPr>
        <p:spPr>
          <a:xfrm rot="-6158046">
            <a:off x="1428773" y="4391539"/>
            <a:ext cx="967818" cy="716185"/>
          </a:xfrm>
          <a:custGeom>
            <a:avLst/>
            <a:gdLst/>
            <a:ahLst/>
            <a:cxnLst/>
            <a:rect l="l" t="t" r="r" b="b"/>
            <a:pathLst>
              <a:path w="967818" h="716185">
                <a:moveTo>
                  <a:pt x="0" y="0"/>
                </a:moveTo>
                <a:lnTo>
                  <a:pt x="967818" y="0"/>
                </a:lnTo>
                <a:lnTo>
                  <a:pt x="967818" y="716185"/>
                </a:lnTo>
                <a:lnTo>
                  <a:pt x="0" y="7161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2" tooltip="https://wordwall.net/hu/resource/88003077"/>
          </p:cNvPr>
          <p:cNvSpPr/>
          <p:nvPr/>
        </p:nvSpPr>
        <p:spPr>
          <a:xfrm>
            <a:off x="13539226" y="5991961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2581659"/>
            <a:ext cx="16442019" cy="3984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39"/>
              </a:lnSpc>
            </a:pPr>
            <a:r>
              <a:rPr lang="en-US" sz="4090" b="1">
                <a:solidFill>
                  <a:srgbClr val="B84F4F"/>
                </a:solidFill>
                <a:latin typeface="Now Bold"/>
                <a:ea typeface="Now Bold"/>
                <a:cs typeface="Now Bold"/>
                <a:sym typeface="Now Bold"/>
              </a:rPr>
              <a:t> Pata ápolás</a:t>
            </a:r>
          </a:p>
          <a:p>
            <a:pPr algn="just">
              <a:lnSpc>
                <a:spcPts val="6339"/>
              </a:lnSpc>
            </a:pPr>
            <a:r>
              <a:rPr lang="en-US" sz="4090" b="1">
                <a:solidFill>
                  <a:srgbClr val="B84F4F"/>
                </a:solidFill>
                <a:latin typeface="Now Bold"/>
                <a:ea typeface="Now Bold"/>
                <a:cs typeface="Now Bold"/>
                <a:sym typeface="Now Bold"/>
              </a:rPr>
              <a:t>Időszakos:</a:t>
            </a:r>
            <a:r>
              <a:rPr lang="en-US" sz="4090">
                <a:solidFill>
                  <a:srgbClr val="B84F4F"/>
                </a:solidFill>
                <a:latin typeface="Now"/>
                <a:ea typeface="Now"/>
                <a:cs typeface="Now"/>
                <a:sym typeface="Now"/>
              </a:rPr>
              <a:t> Száraz idő esetén hetente 2x beáztatjuk a ló lábát utána lekenjük patazsírral. </a:t>
            </a:r>
          </a:p>
          <a:p>
            <a:pPr algn="just">
              <a:lnSpc>
                <a:spcPts val="6339"/>
              </a:lnSpc>
            </a:pPr>
            <a:r>
              <a:rPr lang="en-US" sz="4090" b="1">
                <a:solidFill>
                  <a:srgbClr val="B84F4F"/>
                </a:solidFill>
                <a:latin typeface="Now Bold"/>
                <a:ea typeface="Now Bold"/>
                <a:cs typeface="Now Bold"/>
                <a:sym typeface="Now Bold"/>
              </a:rPr>
              <a:t>Fontos!</a:t>
            </a:r>
            <a:r>
              <a:rPr lang="en-US" sz="4090">
                <a:solidFill>
                  <a:srgbClr val="B84F4F"/>
                </a:solidFill>
                <a:latin typeface="Now"/>
                <a:ea typeface="Now"/>
                <a:cs typeface="Now"/>
                <a:sym typeface="Now"/>
              </a:rPr>
              <a:t> Felkenésénél ügyeljünk arra, hogy a pártaszéltől </a:t>
            </a:r>
          </a:p>
          <a:p>
            <a:pPr algn="just">
              <a:lnSpc>
                <a:spcPts val="6339"/>
              </a:lnSpc>
            </a:pPr>
            <a:r>
              <a:rPr lang="en-US" sz="4090">
                <a:solidFill>
                  <a:srgbClr val="B84F4F"/>
                </a:solidFill>
                <a:latin typeface="Now"/>
                <a:ea typeface="Now"/>
                <a:cs typeface="Now"/>
                <a:sym typeface="Now"/>
              </a:rPr>
              <a:t>kb. 1 cm-t hagyjunk szabadon     itt lélegzik a pata!</a:t>
            </a:r>
          </a:p>
        </p:txBody>
      </p:sp>
      <p:sp>
        <p:nvSpPr>
          <p:cNvPr id="4" name="Freeform 4"/>
          <p:cNvSpPr/>
          <p:nvPr/>
        </p:nvSpPr>
        <p:spPr>
          <a:xfrm rot="1571823">
            <a:off x="-1210928" y="7174566"/>
            <a:ext cx="7856240" cy="4167468"/>
          </a:xfrm>
          <a:custGeom>
            <a:avLst/>
            <a:gdLst/>
            <a:ahLst/>
            <a:cxnLst/>
            <a:rect l="l" t="t" r="r" b="b"/>
            <a:pathLst>
              <a:path w="7856240" h="4167468">
                <a:moveTo>
                  <a:pt x="0" y="0"/>
                </a:moveTo>
                <a:lnTo>
                  <a:pt x="7856240" y="0"/>
                </a:lnTo>
                <a:lnTo>
                  <a:pt x="7856240" y="4167468"/>
                </a:lnTo>
                <a:lnTo>
                  <a:pt x="0" y="41674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5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091624" y="8049361"/>
            <a:ext cx="7447602" cy="2057400"/>
          </a:xfrm>
          <a:custGeom>
            <a:avLst/>
            <a:gdLst/>
            <a:ahLst/>
            <a:cxnLst/>
            <a:rect l="l" t="t" r="r" b="b"/>
            <a:pathLst>
              <a:path w="7447602" h="2057400">
                <a:moveTo>
                  <a:pt x="0" y="0"/>
                </a:moveTo>
                <a:lnTo>
                  <a:pt x="7447602" y="0"/>
                </a:lnTo>
                <a:lnTo>
                  <a:pt x="744760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049166" y="538020"/>
            <a:ext cx="8975345" cy="1355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60"/>
              </a:lnSpc>
            </a:pPr>
            <a:r>
              <a:rPr lang="en-US" sz="4500" b="1">
                <a:solidFill>
                  <a:srgbClr val="B84F4F"/>
                </a:solidFill>
                <a:latin typeface="Now Bold"/>
                <a:ea typeface="Now Bold"/>
                <a:cs typeface="Now Bold"/>
                <a:sym typeface="Now Bold"/>
              </a:rPr>
              <a:t>A lóápolás menete és eszközei</a:t>
            </a:r>
          </a:p>
          <a:p>
            <a:pPr algn="ctr">
              <a:lnSpc>
                <a:spcPts val="4992"/>
              </a:lnSpc>
            </a:pPr>
            <a:r>
              <a:rPr lang="en-US" sz="3900" b="1">
                <a:solidFill>
                  <a:srgbClr val="B84F4F"/>
                </a:solidFill>
                <a:latin typeface="Now Bold"/>
                <a:ea typeface="Now Bold"/>
                <a:cs typeface="Now Bold"/>
                <a:sym typeface="Now Bold"/>
              </a:rPr>
              <a:t>Munka utáni ápolás</a:t>
            </a:r>
          </a:p>
        </p:txBody>
      </p:sp>
      <p:sp>
        <p:nvSpPr>
          <p:cNvPr id="7" name="Freeform 7"/>
          <p:cNvSpPr/>
          <p:nvPr/>
        </p:nvSpPr>
        <p:spPr>
          <a:xfrm rot="1725134">
            <a:off x="11847361" y="-540225"/>
            <a:ext cx="9176247" cy="4867687"/>
          </a:xfrm>
          <a:custGeom>
            <a:avLst/>
            <a:gdLst/>
            <a:ahLst/>
            <a:cxnLst/>
            <a:rect l="l" t="t" r="r" b="b"/>
            <a:pathLst>
              <a:path w="9176247" h="4867687">
                <a:moveTo>
                  <a:pt x="0" y="0"/>
                </a:moveTo>
                <a:lnTo>
                  <a:pt x="9176247" y="0"/>
                </a:lnTo>
                <a:lnTo>
                  <a:pt x="9176247" y="4867686"/>
                </a:lnTo>
                <a:lnTo>
                  <a:pt x="0" y="48676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2000"/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586162" y="5922112"/>
            <a:ext cx="557838" cy="643968"/>
          </a:xfrm>
          <a:custGeom>
            <a:avLst/>
            <a:gdLst/>
            <a:ahLst/>
            <a:cxnLst/>
            <a:rect l="l" t="t" r="r" b="b"/>
            <a:pathLst>
              <a:path w="557838" h="643968">
                <a:moveTo>
                  <a:pt x="0" y="0"/>
                </a:moveTo>
                <a:lnTo>
                  <a:pt x="557838" y="0"/>
                </a:lnTo>
                <a:lnTo>
                  <a:pt x="557838" y="643968"/>
                </a:lnTo>
                <a:lnTo>
                  <a:pt x="0" y="643968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956662" y="7185472"/>
            <a:ext cx="5437108" cy="716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  <a:spcBef>
                <a:spcPct val="0"/>
              </a:spcBef>
            </a:pPr>
            <a:r>
              <a:rPr lang="en-US" sz="4500" b="1" u="sng">
                <a:solidFill>
                  <a:srgbClr val="B84F4F"/>
                </a:solidFill>
                <a:latin typeface="Now Bold"/>
                <a:ea typeface="Now Bold"/>
                <a:cs typeface="Now Bold"/>
                <a:sym typeface="Now Bold"/>
                <a:hlinkClick r:id="rId13" tooltip="https://wordwall.net/hu/resource/88007616"/>
              </a:rPr>
              <a:t>Ellenőrző kérdések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36374" y="981075"/>
            <a:ext cx="2057876" cy="840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56"/>
              </a:lnSpc>
              <a:spcBef>
                <a:spcPct val="0"/>
              </a:spcBef>
            </a:pPr>
            <a:r>
              <a:rPr lang="en-US" sz="5200" b="1">
                <a:solidFill>
                  <a:srgbClr val="B84F4F"/>
                </a:solidFill>
                <a:latin typeface="Now Bold"/>
                <a:ea typeface="Now Bold"/>
                <a:cs typeface="Now Bold"/>
                <a:sym typeface="Now Bold"/>
              </a:rPr>
              <a:t>Forrás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0" y="2592294"/>
            <a:ext cx="17472941" cy="321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86871" lvl="1" indent="-393436" algn="just">
              <a:lnSpc>
                <a:spcPts val="9111"/>
              </a:lnSpc>
              <a:buFont typeface="Arial"/>
              <a:buChar char="•"/>
            </a:pPr>
            <a:r>
              <a:rPr lang="en-US" sz="3644" b="1">
                <a:solidFill>
                  <a:srgbClr val="B84F4F"/>
                </a:solidFill>
                <a:latin typeface="Now Bold"/>
                <a:ea typeface="Now Bold"/>
                <a:cs typeface="Now Bold"/>
                <a:sym typeface="Now Bold"/>
              </a:rPr>
              <a:t>Pusztai Zsófia - Mesterlovász, oktatási segédanyag, Kézirat, 2017</a:t>
            </a:r>
          </a:p>
          <a:p>
            <a:pPr marL="786871" lvl="1" indent="-393436" algn="just">
              <a:lnSpc>
                <a:spcPts val="5102"/>
              </a:lnSpc>
              <a:buFont typeface="Arial"/>
              <a:buChar char="•"/>
            </a:pPr>
            <a:r>
              <a:rPr lang="en-US" sz="3644" b="1">
                <a:solidFill>
                  <a:srgbClr val="B84F4F"/>
                </a:solidFill>
                <a:latin typeface="Now Bold"/>
                <a:ea typeface="Now Bold"/>
                <a:cs typeface="Now Bold"/>
                <a:sym typeface="Now Bold"/>
              </a:rPr>
              <a:t>https://www.nive.hu/Downloads/Szakkepzesi_dokumentumok/Bemeneti_kompetenciak_meresi_ertekelesi_eszkozrendszerenek_kialakitasa/20_1688_tartalomelem_006_munkaanyag_100430.pdf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74844" y="7658627"/>
            <a:ext cx="3412569" cy="1328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18"/>
              </a:lnSpc>
            </a:pPr>
            <a:r>
              <a:rPr lang="en-US" sz="3798" b="1">
                <a:solidFill>
                  <a:srgbClr val="B84F4F"/>
                </a:solidFill>
                <a:latin typeface="Now Bold"/>
                <a:ea typeface="Now Bold"/>
                <a:cs typeface="Now Bold"/>
                <a:sym typeface="Now Bold"/>
              </a:rPr>
              <a:t>Készítette:</a:t>
            </a:r>
          </a:p>
          <a:p>
            <a:pPr algn="l">
              <a:lnSpc>
                <a:spcPts val="5318"/>
              </a:lnSpc>
              <a:spcBef>
                <a:spcPct val="0"/>
              </a:spcBef>
            </a:pPr>
            <a:r>
              <a:rPr lang="en-US" sz="3798" b="1">
                <a:solidFill>
                  <a:srgbClr val="B84F4F"/>
                </a:solidFill>
                <a:latin typeface="Now Bold"/>
                <a:ea typeface="Now Bold"/>
                <a:cs typeface="Now Bold"/>
                <a:sym typeface="Now Bold"/>
              </a:rPr>
              <a:t>György Tímea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144000" y="7668152"/>
            <a:ext cx="8863116" cy="1967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 b="1">
                <a:solidFill>
                  <a:srgbClr val="B84F4F"/>
                </a:solidFill>
                <a:latin typeface="Now Bold"/>
                <a:ea typeface="Now Bold"/>
                <a:cs typeface="Now Bold"/>
                <a:sym typeface="Now Bold"/>
              </a:rPr>
              <a:t>Közreműködött: Gábor Klementína, Halász Réka, Csendes Míra,</a:t>
            </a:r>
          </a:p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 b="1">
                <a:solidFill>
                  <a:srgbClr val="B84F4F"/>
                </a:solidFill>
                <a:latin typeface="Now Bold"/>
                <a:ea typeface="Now Bold"/>
                <a:cs typeface="Now Bold"/>
                <a:sym typeface="Now Bold"/>
              </a:rPr>
              <a:t>Medgyes Enikő, Gedő Sára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108959">
            <a:off x="-1318485" y="7024996"/>
            <a:ext cx="7856240" cy="4167468"/>
          </a:xfrm>
          <a:custGeom>
            <a:avLst/>
            <a:gdLst/>
            <a:ahLst/>
            <a:cxnLst/>
            <a:rect l="l" t="t" r="r" b="b"/>
            <a:pathLst>
              <a:path w="7856240" h="4167468">
                <a:moveTo>
                  <a:pt x="0" y="0"/>
                </a:moveTo>
                <a:lnTo>
                  <a:pt x="7856240" y="0"/>
                </a:lnTo>
                <a:lnTo>
                  <a:pt x="7856240" y="4167468"/>
                </a:lnTo>
                <a:lnTo>
                  <a:pt x="0" y="41674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6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2082887">
            <a:off x="11824222" y="-853607"/>
            <a:ext cx="9176247" cy="4867687"/>
          </a:xfrm>
          <a:custGeom>
            <a:avLst/>
            <a:gdLst/>
            <a:ahLst/>
            <a:cxnLst/>
            <a:rect l="l" t="t" r="r" b="b"/>
            <a:pathLst>
              <a:path w="9176247" h="4867687">
                <a:moveTo>
                  <a:pt x="0" y="0"/>
                </a:moveTo>
                <a:lnTo>
                  <a:pt x="9176247" y="0"/>
                </a:lnTo>
                <a:lnTo>
                  <a:pt x="9176247" y="4867687"/>
                </a:lnTo>
                <a:lnTo>
                  <a:pt x="0" y="48676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419972" y="722351"/>
            <a:ext cx="5917168" cy="1276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59"/>
              </a:lnSpc>
              <a:spcBef>
                <a:spcPct val="0"/>
              </a:spcBef>
            </a:pPr>
            <a:r>
              <a:rPr lang="en-US" sz="7399" b="1">
                <a:solidFill>
                  <a:srgbClr val="B84F4F"/>
                </a:solidFill>
                <a:latin typeface="Now Bold"/>
                <a:ea typeface="Now Bold"/>
                <a:cs typeface="Now Bold"/>
                <a:sym typeface="Now Bold"/>
              </a:rPr>
              <a:t>A ló ápolása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0" y="3357839"/>
            <a:ext cx="18288000" cy="1567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499" b="1">
                <a:solidFill>
                  <a:srgbClr val="B84F4F"/>
                </a:solidFill>
                <a:latin typeface="Now Bold"/>
                <a:ea typeface="Now Bold"/>
                <a:cs typeface="Now Bold"/>
                <a:sym typeface="Now Bold"/>
              </a:rPr>
              <a:t>Szorosabb</a:t>
            </a:r>
            <a:r>
              <a:rPr lang="en-US" sz="4499">
                <a:solidFill>
                  <a:srgbClr val="B84F4F"/>
                </a:solidFill>
                <a:latin typeface="Now"/>
                <a:ea typeface="Now"/>
                <a:cs typeface="Now"/>
                <a:sym typeface="Now"/>
              </a:rPr>
              <a:t> értelemben a </a:t>
            </a:r>
            <a:r>
              <a:rPr lang="en-US" sz="4499" b="1">
                <a:solidFill>
                  <a:srgbClr val="B84F4F"/>
                </a:solidFill>
                <a:latin typeface="Now Bold"/>
                <a:ea typeface="Now Bold"/>
                <a:cs typeface="Now Bold"/>
                <a:sym typeface="Now Bold"/>
              </a:rPr>
              <a:t>ló</a:t>
            </a:r>
            <a:r>
              <a:rPr lang="en-US" sz="4499">
                <a:solidFill>
                  <a:srgbClr val="B84F4F"/>
                </a:solidFill>
                <a:latin typeface="Now"/>
                <a:ea typeface="Now"/>
                <a:cs typeface="Now"/>
                <a:sym typeface="Now"/>
              </a:rPr>
              <a:t> kültakarójának</a:t>
            </a:r>
            <a:r>
              <a:rPr lang="en-US" sz="4499" b="1">
                <a:solidFill>
                  <a:srgbClr val="B84F4F"/>
                </a:solidFill>
                <a:latin typeface="Now Bold"/>
                <a:ea typeface="Now Bold"/>
                <a:cs typeface="Now Bold"/>
                <a:sym typeface="Now Bold"/>
              </a:rPr>
              <a:t>, bőrének, szőrének, patájának tisztán tartása!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17844" y="5611415"/>
            <a:ext cx="18288000" cy="2287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  <a:spcBef>
                <a:spcPct val="0"/>
              </a:spcBef>
            </a:pPr>
            <a:r>
              <a:rPr lang="en-US" sz="4299" b="1">
                <a:solidFill>
                  <a:srgbClr val="B84F4F"/>
                </a:solidFill>
                <a:latin typeface="Now Bold"/>
                <a:ea typeface="Now Bold"/>
                <a:cs typeface="Now Bold"/>
                <a:sym typeface="Now Bold"/>
              </a:rPr>
              <a:t>Tágabb</a:t>
            </a:r>
            <a:r>
              <a:rPr lang="en-US" sz="4299">
                <a:solidFill>
                  <a:srgbClr val="B84F4F"/>
                </a:solidFill>
                <a:latin typeface="Now"/>
                <a:ea typeface="Now"/>
                <a:cs typeface="Now"/>
                <a:sym typeface="Now"/>
              </a:rPr>
              <a:t> értelemben az ápoláshoz tartozik a </a:t>
            </a:r>
            <a:r>
              <a:rPr lang="en-US" sz="4299" b="1">
                <a:solidFill>
                  <a:srgbClr val="B84F4F"/>
                </a:solidFill>
                <a:latin typeface="Now Bold"/>
                <a:ea typeface="Now Bold"/>
                <a:cs typeface="Now Bold"/>
                <a:sym typeface="Now Bold"/>
              </a:rPr>
              <a:t>megfelelő</a:t>
            </a:r>
            <a:r>
              <a:rPr lang="en-US" sz="4299">
                <a:solidFill>
                  <a:srgbClr val="B84F4F"/>
                </a:solidFill>
                <a:latin typeface="Now"/>
                <a:ea typeface="Now"/>
                <a:cs typeface="Now"/>
                <a:sym typeface="Now"/>
              </a:rPr>
              <a:t> </a:t>
            </a:r>
            <a:r>
              <a:rPr lang="en-US" sz="4299" b="1">
                <a:solidFill>
                  <a:srgbClr val="B84F4F"/>
                </a:solidFill>
                <a:latin typeface="Now Bold"/>
                <a:ea typeface="Now Bold"/>
                <a:cs typeface="Now Bold"/>
                <a:sym typeface="Now Bold"/>
              </a:rPr>
              <a:t>elhelyezés</a:t>
            </a:r>
            <a:r>
              <a:rPr lang="en-US" sz="4299">
                <a:solidFill>
                  <a:srgbClr val="B84F4F"/>
                </a:solidFill>
                <a:latin typeface="Now"/>
                <a:ea typeface="Now"/>
                <a:cs typeface="Now"/>
                <a:sym typeface="Now"/>
              </a:rPr>
              <a:t>, a</a:t>
            </a:r>
          </a:p>
          <a:p>
            <a:pPr algn="ctr">
              <a:lnSpc>
                <a:spcPts val="6019"/>
              </a:lnSpc>
              <a:spcBef>
                <a:spcPct val="0"/>
              </a:spcBef>
            </a:pPr>
            <a:r>
              <a:rPr lang="en-US" sz="4299" b="1">
                <a:solidFill>
                  <a:srgbClr val="B84F4F"/>
                </a:solidFill>
                <a:latin typeface="Now Bold"/>
                <a:ea typeface="Now Bold"/>
                <a:cs typeface="Now Bold"/>
                <a:sym typeface="Now Bold"/>
              </a:rPr>
              <a:t>napi mozgatás</a:t>
            </a:r>
            <a:r>
              <a:rPr lang="en-US" sz="4299">
                <a:solidFill>
                  <a:srgbClr val="B84F4F"/>
                </a:solidFill>
                <a:latin typeface="Now"/>
                <a:ea typeface="Now"/>
                <a:cs typeface="Now"/>
                <a:sym typeface="Now"/>
              </a:rPr>
              <a:t> és a </a:t>
            </a:r>
            <a:r>
              <a:rPr lang="en-US" sz="4299" b="1">
                <a:solidFill>
                  <a:srgbClr val="B84F4F"/>
                </a:solidFill>
                <a:latin typeface="Now Bold"/>
                <a:ea typeface="Now Bold"/>
                <a:cs typeface="Now Bold"/>
                <a:sym typeface="Now Bold"/>
              </a:rPr>
              <a:t>jó takarmányozás!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725134">
            <a:off x="12064686" y="-710860"/>
            <a:ext cx="9176247" cy="4867687"/>
          </a:xfrm>
          <a:custGeom>
            <a:avLst/>
            <a:gdLst/>
            <a:ahLst/>
            <a:cxnLst/>
            <a:rect l="l" t="t" r="r" b="b"/>
            <a:pathLst>
              <a:path w="9176247" h="4867687">
                <a:moveTo>
                  <a:pt x="0" y="0"/>
                </a:moveTo>
                <a:lnTo>
                  <a:pt x="9176247" y="0"/>
                </a:lnTo>
                <a:lnTo>
                  <a:pt x="9176247" y="4867687"/>
                </a:lnTo>
                <a:lnTo>
                  <a:pt x="0" y="48676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571823">
            <a:off x="-2199946" y="7587079"/>
            <a:ext cx="7856240" cy="4167468"/>
          </a:xfrm>
          <a:custGeom>
            <a:avLst/>
            <a:gdLst/>
            <a:ahLst/>
            <a:cxnLst/>
            <a:rect l="l" t="t" r="r" b="b"/>
            <a:pathLst>
              <a:path w="7856240" h="4167468">
                <a:moveTo>
                  <a:pt x="0" y="0"/>
                </a:moveTo>
                <a:lnTo>
                  <a:pt x="7856241" y="0"/>
                </a:lnTo>
                <a:lnTo>
                  <a:pt x="7856241" y="4167468"/>
                </a:lnTo>
                <a:lnTo>
                  <a:pt x="0" y="41674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088389" y="423444"/>
            <a:ext cx="6913245" cy="1299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96"/>
              </a:lnSpc>
            </a:pPr>
            <a:r>
              <a:rPr lang="en-US" sz="7712" b="1">
                <a:solidFill>
                  <a:srgbClr val="B84F4F"/>
                </a:solidFill>
                <a:latin typeface="Cardo Bold"/>
                <a:ea typeface="Cardo Bold"/>
                <a:cs typeface="Cardo Bold"/>
                <a:sym typeface="Cardo Bold"/>
              </a:rPr>
              <a:t>A lóápolás célja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410679" y="1005333"/>
            <a:ext cx="17458238" cy="8076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953"/>
              </a:lnSpc>
            </a:pPr>
            <a:endParaRPr/>
          </a:p>
          <a:p>
            <a:pPr algn="just">
              <a:lnSpc>
                <a:spcPts val="9622"/>
              </a:lnSpc>
            </a:pPr>
            <a:r>
              <a:rPr lang="en-US" sz="4909" b="1">
                <a:solidFill>
                  <a:srgbClr val="B84F4F"/>
                </a:solidFill>
                <a:latin typeface="Now Bold"/>
                <a:ea typeface="Now Bold"/>
                <a:cs typeface="Now Bold"/>
                <a:sym typeface="Now Bold"/>
              </a:rPr>
              <a:t>Esztétikai:</a:t>
            </a:r>
            <a:r>
              <a:rPr lang="en-US" sz="4909">
                <a:solidFill>
                  <a:srgbClr val="B84F4F"/>
                </a:solidFill>
                <a:latin typeface="Now"/>
                <a:ea typeface="Now"/>
                <a:cs typeface="Now"/>
                <a:sym typeface="Now"/>
              </a:rPr>
              <a:t> a tiszta és ápolt ló</a:t>
            </a:r>
          </a:p>
          <a:p>
            <a:pPr algn="just">
              <a:lnSpc>
                <a:spcPts val="9622"/>
              </a:lnSpc>
            </a:pPr>
            <a:r>
              <a:rPr lang="en-US" sz="4909" b="1">
                <a:solidFill>
                  <a:srgbClr val="B84F4F"/>
                </a:solidFill>
                <a:latin typeface="Now Bold"/>
                <a:ea typeface="Now Bold"/>
                <a:cs typeface="Now Bold"/>
                <a:sym typeface="Now Bold"/>
              </a:rPr>
              <a:t>Egészségügyi: </a:t>
            </a:r>
            <a:r>
              <a:rPr lang="en-US" sz="4909">
                <a:solidFill>
                  <a:srgbClr val="B84F4F"/>
                </a:solidFill>
                <a:latin typeface="Now"/>
                <a:ea typeface="Now"/>
                <a:cs typeface="Now"/>
                <a:sym typeface="Now"/>
              </a:rPr>
              <a:t>a ló egészségének felmérése </a:t>
            </a:r>
          </a:p>
          <a:p>
            <a:pPr algn="just">
              <a:lnSpc>
                <a:spcPts val="9622"/>
              </a:lnSpc>
            </a:pPr>
            <a:r>
              <a:rPr lang="en-US" sz="4909">
                <a:solidFill>
                  <a:srgbClr val="B84F4F"/>
                </a:solidFill>
                <a:latin typeface="Now"/>
                <a:ea typeface="Now"/>
                <a:cs typeface="Now"/>
                <a:sym typeface="Now"/>
              </a:rPr>
              <a:t>pl. sérülések, nyomások, zúzódások ellenőrzése</a:t>
            </a:r>
          </a:p>
          <a:p>
            <a:pPr algn="just">
              <a:lnSpc>
                <a:spcPts val="9622"/>
              </a:lnSpc>
            </a:pPr>
            <a:r>
              <a:rPr lang="en-US" sz="4909" b="1">
                <a:solidFill>
                  <a:srgbClr val="B84F4F"/>
                </a:solidFill>
                <a:latin typeface="Now Bold"/>
                <a:ea typeface="Now Bold"/>
                <a:cs typeface="Now Bold"/>
                <a:sym typeface="Now Bold"/>
              </a:rPr>
              <a:t>Állat jóléti:</a:t>
            </a:r>
            <a:r>
              <a:rPr lang="en-US" sz="4909">
                <a:solidFill>
                  <a:srgbClr val="B84F4F"/>
                </a:solidFill>
                <a:latin typeface="Now"/>
                <a:ea typeface="Now"/>
                <a:cs typeface="Now"/>
                <a:sym typeface="Now"/>
              </a:rPr>
              <a:t> kapcsolat kialakítása és építése a lóval,</a:t>
            </a:r>
          </a:p>
          <a:p>
            <a:pPr algn="just">
              <a:lnSpc>
                <a:spcPts val="9622"/>
              </a:lnSpc>
            </a:pPr>
            <a:r>
              <a:rPr lang="en-US" sz="4909">
                <a:solidFill>
                  <a:srgbClr val="B84F4F"/>
                </a:solidFill>
                <a:latin typeface="Now"/>
                <a:ea typeface="Now"/>
                <a:cs typeface="Now"/>
                <a:sym typeface="Now"/>
              </a:rPr>
              <a:t>a ló közérzetének javítása!</a:t>
            </a:r>
          </a:p>
          <a:p>
            <a:pPr algn="just">
              <a:lnSpc>
                <a:spcPts val="7953"/>
              </a:lnSpc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571823">
            <a:off x="-989701" y="7753628"/>
            <a:ext cx="7856240" cy="4167468"/>
          </a:xfrm>
          <a:custGeom>
            <a:avLst/>
            <a:gdLst/>
            <a:ahLst/>
            <a:cxnLst/>
            <a:rect l="l" t="t" r="r" b="b"/>
            <a:pathLst>
              <a:path w="7856240" h="4167468">
                <a:moveTo>
                  <a:pt x="0" y="0"/>
                </a:moveTo>
                <a:lnTo>
                  <a:pt x="7856240" y="0"/>
                </a:lnTo>
                <a:lnTo>
                  <a:pt x="7856240" y="4167469"/>
                </a:lnTo>
                <a:lnTo>
                  <a:pt x="0" y="4167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725134">
            <a:off x="12016276" y="-707596"/>
            <a:ext cx="9176247" cy="4867687"/>
          </a:xfrm>
          <a:custGeom>
            <a:avLst/>
            <a:gdLst/>
            <a:ahLst/>
            <a:cxnLst/>
            <a:rect l="l" t="t" r="r" b="b"/>
            <a:pathLst>
              <a:path w="9176247" h="4867687">
                <a:moveTo>
                  <a:pt x="0" y="0"/>
                </a:moveTo>
                <a:lnTo>
                  <a:pt x="9176247" y="0"/>
                </a:lnTo>
                <a:lnTo>
                  <a:pt x="9176247" y="4867686"/>
                </a:lnTo>
                <a:lnTo>
                  <a:pt x="0" y="48676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1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70442" y="3451018"/>
            <a:ext cx="16488858" cy="4275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08"/>
              </a:lnSpc>
            </a:pPr>
            <a:r>
              <a:rPr lang="en-US" sz="4863" b="1">
                <a:solidFill>
                  <a:srgbClr val="B84F4F"/>
                </a:solidFill>
                <a:latin typeface="Now Bold"/>
                <a:ea typeface="Now Bold"/>
                <a:cs typeface="Now Bold"/>
                <a:sym typeface="Now Bold"/>
              </a:rPr>
              <a:t>Ménesi tartásban: </a:t>
            </a:r>
            <a:r>
              <a:rPr lang="en-US" sz="4863">
                <a:solidFill>
                  <a:srgbClr val="B84F4F"/>
                </a:solidFill>
                <a:latin typeface="Now"/>
                <a:ea typeface="Now"/>
                <a:cs typeface="Now"/>
                <a:sym typeface="Now"/>
              </a:rPr>
              <a:t>elegendő a lovak öntisztulása (egymást ápolják)     nincs szükség a napi ápolásra</a:t>
            </a:r>
          </a:p>
          <a:p>
            <a:pPr algn="just">
              <a:lnSpc>
                <a:spcPts val="6808"/>
              </a:lnSpc>
            </a:pPr>
            <a:r>
              <a:rPr lang="en-US" sz="4863" u="sng">
                <a:solidFill>
                  <a:srgbClr val="B84F4F"/>
                </a:solidFill>
                <a:latin typeface="Now"/>
                <a:ea typeface="Now"/>
                <a:cs typeface="Now"/>
                <a:sym typeface="Now"/>
              </a:rPr>
              <a:t>hetente</a:t>
            </a:r>
            <a:r>
              <a:rPr lang="en-US" sz="4863">
                <a:solidFill>
                  <a:srgbClr val="B84F4F"/>
                </a:solidFill>
                <a:latin typeface="Now"/>
                <a:ea typeface="Now"/>
                <a:cs typeface="Now"/>
                <a:sym typeface="Now"/>
              </a:rPr>
              <a:t>: rövid szőrök leápolása, </a:t>
            </a:r>
          </a:p>
          <a:p>
            <a:pPr algn="just">
              <a:lnSpc>
                <a:spcPts val="6808"/>
              </a:lnSpc>
            </a:pPr>
            <a:r>
              <a:rPr lang="en-US" sz="4863">
                <a:solidFill>
                  <a:srgbClr val="B84F4F"/>
                </a:solidFill>
                <a:latin typeface="Now"/>
                <a:ea typeface="Now"/>
                <a:cs typeface="Now"/>
                <a:sym typeface="Now"/>
              </a:rPr>
              <a:t>hosszú szőrök tisztítása</a:t>
            </a:r>
          </a:p>
          <a:p>
            <a:pPr algn="l">
              <a:lnSpc>
                <a:spcPts val="6808"/>
              </a:lnSpc>
              <a:spcBef>
                <a:spcPct val="0"/>
              </a:spcBef>
            </a:pPr>
            <a:r>
              <a:rPr lang="en-US" sz="4863" u="sng">
                <a:solidFill>
                  <a:srgbClr val="B84F4F"/>
                </a:solidFill>
                <a:latin typeface="Now"/>
                <a:ea typeface="Now"/>
                <a:cs typeface="Now"/>
                <a:sym typeface="Now"/>
              </a:rPr>
              <a:t>havonta:</a:t>
            </a:r>
            <a:r>
              <a:rPr lang="en-US" sz="4863">
                <a:solidFill>
                  <a:srgbClr val="B84F4F"/>
                </a:solidFill>
                <a:latin typeface="Now"/>
                <a:ea typeface="Now"/>
                <a:cs typeface="Now"/>
                <a:sym typeface="Now"/>
              </a:rPr>
              <a:t>  a paták igazítása, hosszú szőrök kibontása</a:t>
            </a:r>
          </a:p>
        </p:txBody>
      </p:sp>
      <p:sp>
        <p:nvSpPr>
          <p:cNvPr id="5" name="AutoShape 5"/>
          <p:cNvSpPr/>
          <p:nvPr/>
        </p:nvSpPr>
        <p:spPr>
          <a:xfrm>
            <a:off x="770442" y="8064279"/>
            <a:ext cx="16303329" cy="0"/>
          </a:xfrm>
          <a:prstGeom prst="line">
            <a:avLst/>
          </a:prstGeom>
          <a:ln w="85725" cap="flat">
            <a:solidFill>
              <a:srgbClr val="B84F4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flipV="1">
            <a:off x="855064" y="3367151"/>
            <a:ext cx="16218707" cy="0"/>
          </a:xfrm>
          <a:prstGeom prst="line">
            <a:avLst/>
          </a:prstGeom>
          <a:ln w="85725" cap="flat">
            <a:solidFill>
              <a:srgbClr val="B84F4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7" name="TextBox 7"/>
          <p:cNvSpPr txBox="1"/>
          <p:nvPr/>
        </p:nvSpPr>
        <p:spPr>
          <a:xfrm>
            <a:off x="770442" y="2252155"/>
            <a:ext cx="13927415" cy="828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  <a:spcBef>
                <a:spcPct val="0"/>
              </a:spcBef>
            </a:pPr>
            <a:r>
              <a:rPr lang="en-US" sz="4799" b="1">
                <a:solidFill>
                  <a:srgbClr val="B84F4F"/>
                </a:solidFill>
                <a:latin typeface="Now Bold"/>
                <a:ea typeface="Now Bold"/>
                <a:cs typeface="Now Bold"/>
                <a:sym typeface="Now Bold"/>
              </a:rPr>
              <a:t>Munka utáni ápolás</a:t>
            </a:r>
          </a:p>
        </p:txBody>
      </p:sp>
      <p:sp>
        <p:nvSpPr>
          <p:cNvPr id="8" name="AutoShape 8"/>
          <p:cNvSpPr/>
          <p:nvPr/>
        </p:nvSpPr>
        <p:spPr>
          <a:xfrm>
            <a:off x="770442" y="2063098"/>
            <a:ext cx="16303329" cy="0"/>
          </a:xfrm>
          <a:prstGeom prst="line">
            <a:avLst/>
          </a:prstGeom>
          <a:ln w="85725" cap="flat">
            <a:solidFill>
              <a:srgbClr val="B84F4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9" name="Freeform 9"/>
          <p:cNvSpPr/>
          <p:nvPr/>
        </p:nvSpPr>
        <p:spPr>
          <a:xfrm>
            <a:off x="6426885" y="4499532"/>
            <a:ext cx="557838" cy="643968"/>
          </a:xfrm>
          <a:custGeom>
            <a:avLst/>
            <a:gdLst/>
            <a:ahLst/>
            <a:cxnLst/>
            <a:rect l="l" t="t" r="r" b="b"/>
            <a:pathLst>
              <a:path w="557838" h="643968">
                <a:moveTo>
                  <a:pt x="0" y="0"/>
                </a:moveTo>
                <a:lnTo>
                  <a:pt x="557838" y="0"/>
                </a:lnTo>
                <a:lnTo>
                  <a:pt x="557838" y="643968"/>
                </a:lnTo>
                <a:lnTo>
                  <a:pt x="0" y="643968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770442" y="8154767"/>
            <a:ext cx="16303329" cy="1747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10"/>
              </a:lnSpc>
            </a:pPr>
            <a:r>
              <a:rPr lang="en-US" sz="5007" b="1">
                <a:solidFill>
                  <a:srgbClr val="B84F4F"/>
                </a:solidFill>
                <a:latin typeface="Now Bold"/>
                <a:ea typeface="Now Bold"/>
                <a:cs typeface="Now Bold"/>
                <a:sym typeface="Now Bold"/>
              </a:rPr>
              <a:t>Időszakos ápolási munka:</a:t>
            </a:r>
            <a:r>
              <a:rPr lang="en-US" sz="5007">
                <a:solidFill>
                  <a:srgbClr val="B84F4F"/>
                </a:solidFill>
                <a:latin typeface="Now"/>
                <a:ea typeface="Now"/>
                <a:cs typeface="Now"/>
                <a:sym typeface="Now"/>
              </a:rPr>
              <a:t> időközönként végezzük</a:t>
            </a:r>
          </a:p>
          <a:p>
            <a:pPr algn="l">
              <a:lnSpc>
                <a:spcPts val="7010"/>
              </a:lnSpc>
              <a:spcBef>
                <a:spcPct val="0"/>
              </a:spcBef>
            </a:pPr>
            <a:r>
              <a:rPr lang="en-US" sz="5007">
                <a:solidFill>
                  <a:srgbClr val="B84F4F"/>
                </a:solidFill>
                <a:latin typeface="Now"/>
                <a:ea typeface="Now"/>
                <a:cs typeface="Now"/>
                <a:sym typeface="Now"/>
              </a:rPr>
              <a:t>pl. lómosás, nyírás, hosszúszőrök fonása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70442" y="880906"/>
            <a:ext cx="14551067" cy="845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1"/>
              </a:lnSpc>
              <a:spcBef>
                <a:spcPct val="0"/>
              </a:spcBef>
            </a:pPr>
            <a:r>
              <a:rPr lang="en-US" sz="4893" b="1">
                <a:solidFill>
                  <a:srgbClr val="B84F4F"/>
                </a:solidFill>
                <a:latin typeface="Now Bold"/>
                <a:ea typeface="Now Bold"/>
                <a:cs typeface="Now Bold"/>
                <a:sym typeface="Now Bold"/>
              </a:rPr>
              <a:t>Munka előtti vagy napi főápolás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725134">
            <a:off x="13344283" y="-1222167"/>
            <a:ext cx="9176247" cy="4867687"/>
          </a:xfrm>
          <a:custGeom>
            <a:avLst/>
            <a:gdLst/>
            <a:ahLst/>
            <a:cxnLst/>
            <a:rect l="l" t="t" r="r" b="b"/>
            <a:pathLst>
              <a:path w="9176247" h="4867687">
                <a:moveTo>
                  <a:pt x="0" y="0"/>
                </a:moveTo>
                <a:lnTo>
                  <a:pt x="9176247" y="0"/>
                </a:lnTo>
                <a:lnTo>
                  <a:pt x="9176247" y="4867687"/>
                </a:lnTo>
                <a:lnTo>
                  <a:pt x="0" y="48676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293116" y="565634"/>
            <a:ext cx="397367" cy="28996"/>
            <a:chOff x="0" y="0"/>
            <a:chExt cx="128243" cy="93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8243" cy="9358"/>
            </a:xfrm>
            <a:custGeom>
              <a:avLst/>
              <a:gdLst/>
              <a:ahLst/>
              <a:cxnLst/>
              <a:rect l="l" t="t" r="r" b="b"/>
              <a:pathLst>
                <a:path w="128243" h="9358">
                  <a:moveTo>
                    <a:pt x="0" y="0"/>
                  </a:moveTo>
                  <a:lnTo>
                    <a:pt x="128243" y="0"/>
                  </a:lnTo>
                  <a:lnTo>
                    <a:pt x="128243" y="9358"/>
                  </a:lnTo>
                  <a:lnTo>
                    <a:pt x="0" y="9358"/>
                  </a:lnTo>
                  <a:close/>
                </a:path>
              </a:pathLst>
            </a:custGeom>
            <a:solidFill>
              <a:srgbClr val="D19C26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28243" cy="474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293116" y="657737"/>
            <a:ext cx="397367" cy="28996"/>
            <a:chOff x="0" y="0"/>
            <a:chExt cx="128243" cy="935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8243" cy="9358"/>
            </a:xfrm>
            <a:custGeom>
              <a:avLst/>
              <a:gdLst/>
              <a:ahLst/>
              <a:cxnLst/>
              <a:rect l="l" t="t" r="r" b="b"/>
              <a:pathLst>
                <a:path w="128243" h="9358">
                  <a:moveTo>
                    <a:pt x="0" y="0"/>
                  </a:moveTo>
                  <a:lnTo>
                    <a:pt x="128243" y="0"/>
                  </a:lnTo>
                  <a:lnTo>
                    <a:pt x="128243" y="9358"/>
                  </a:lnTo>
                  <a:lnTo>
                    <a:pt x="0" y="9358"/>
                  </a:lnTo>
                  <a:close/>
                </a:path>
              </a:pathLst>
            </a:custGeom>
            <a:solidFill>
              <a:srgbClr val="D19C26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28243" cy="474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328025" y="4930754"/>
            <a:ext cx="496110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01</a:t>
            </a:r>
          </a:p>
        </p:txBody>
      </p:sp>
      <p:sp>
        <p:nvSpPr>
          <p:cNvPr id="10" name="Freeform 10"/>
          <p:cNvSpPr/>
          <p:nvPr/>
        </p:nvSpPr>
        <p:spPr>
          <a:xfrm rot="1571823">
            <a:off x="-989701" y="7753628"/>
            <a:ext cx="7856240" cy="4167468"/>
          </a:xfrm>
          <a:custGeom>
            <a:avLst/>
            <a:gdLst/>
            <a:ahLst/>
            <a:cxnLst/>
            <a:rect l="l" t="t" r="r" b="b"/>
            <a:pathLst>
              <a:path w="7856240" h="4167468">
                <a:moveTo>
                  <a:pt x="0" y="0"/>
                </a:moveTo>
                <a:lnTo>
                  <a:pt x="7856240" y="0"/>
                </a:lnTo>
                <a:lnTo>
                  <a:pt x="7856240" y="4167469"/>
                </a:lnTo>
                <a:lnTo>
                  <a:pt x="0" y="41674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1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881620" y="7342689"/>
            <a:ext cx="9499098" cy="2429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30"/>
              </a:lnSpc>
            </a:pPr>
            <a:r>
              <a:rPr lang="en-US" sz="3131" b="1">
                <a:solidFill>
                  <a:srgbClr val="B84F4F"/>
                </a:solidFill>
                <a:latin typeface="Now Bold"/>
                <a:ea typeface="Now Bold"/>
                <a:cs typeface="Now Bold"/>
                <a:sym typeface="Now Bold"/>
              </a:rPr>
              <a:t>Sárvakaró</a:t>
            </a:r>
          </a:p>
          <a:p>
            <a:pPr algn="l">
              <a:lnSpc>
                <a:spcPts val="4729"/>
              </a:lnSpc>
            </a:pPr>
            <a:r>
              <a:rPr lang="en-US" sz="2831" b="1">
                <a:solidFill>
                  <a:srgbClr val="B84F4F"/>
                </a:solidFill>
                <a:latin typeface="Now Bold"/>
                <a:ea typeface="Now Bold"/>
                <a:cs typeface="Now Bold"/>
                <a:sym typeface="Now Bold"/>
              </a:rPr>
              <a:t>Célja:</a:t>
            </a:r>
            <a:r>
              <a:rPr lang="en-US" sz="2831">
                <a:solidFill>
                  <a:srgbClr val="B84F4F"/>
                </a:solidFill>
                <a:latin typeface="Now"/>
                <a:ea typeface="Now"/>
                <a:cs typeface="Now"/>
                <a:sym typeface="Now"/>
              </a:rPr>
              <a:t> durvább szennyeződés eltávolítása pl. sár</a:t>
            </a:r>
          </a:p>
          <a:p>
            <a:pPr algn="just">
              <a:lnSpc>
                <a:spcPts val="4729"/>
              </a:lnSpc>
            </a:pPr>
            <a:r>
              <a:rPr lang="en-US" sz="2831" b="1">
                <a:solidFill>
                  <a:srgbClr val="B84F4F"/>
                </a:solidFill>
                <a:latin typeface="Now Bold"/>
                <a:ea typeface="Now Bold"/>
                <a:cs typeface="Now Bold"/>
                <a:sym typeface="Now Bold"/>
              </a:rPr>
              <a:t>Módja: </a:t>
            </a:r>
            <a:r>
              <a:rPr lang="en-US" sz="2831">
                <a:solidFill>
                  <a:srgbClr val="B84F4F"/>
                </a:solidFill>
                <a:latin typeface="Now"/>
                <a:ea typeface="Now"/>
                <a:cs typeface="Now"/>
                <a:sym typeface="Now"/>
              </a:rPr>
              <a:t>A lófejétől haladva egyenes, határozott,</a:t>
            </a:r>
          </a:p>
          <a:p>
            <a:pPr algn="just">
              <a:lnSpc>
                <a:spcPts val="4729"/>
              </a:lnSpc>
            </a:pPr>
            <a:r>
              <a:rPr lang="en-US" sz="2831">
                <a:solidFill>
                  <a:srgbClr val="B84F4F"/>
                </a:solidFill>
                <a:latin typeface="Now"/>
                <a:ea typeface="Now"/>
                <a:cs typeface="Now"/>
                <a:sym typeface="Now"/>
              </a:rPr>
              <a:t> de </a:t>
            </a:r>
            <a:r>
              <a:rPr lang="en-US" sz="2831" b="1">
                <a:solidFill>
                  <a:srgbClr val="B84F4F"/>
                </a:solidFill>
                <a:latin typeface="Now Bold"/>
                <a:ea typeface="Now Bold"/>
                <a:cs typeface="Now Bold"/>
                <a:sym typeface="Now Bold"/>
              </a:rPr>
              <a:t>NEM DURVA</a:t>
            </a:r>
            <a:r>
              <a:rPr lang="en-US" sz="2831">
                <a:solidFill>
                  <a:srgbClr val="B84F4F"/>
                </a:solidFill>
                <a:latin typeface="Now"/>
                <a:ea typeface="Now"/>
                <a:cs typeface="Now"/>
                <a:sym typeface="Now"/>
              </a:rPr>
              <a:t> mozdulatokkal távolítjuk el a sarat.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12253" y="1682902"/>
            <a:ext cx="10044803" cy="5328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88"/>
              </a:lnSpc>
            </a:pPr>
            <a:r>
              <a:rPr lang="en-US" sz="3150" b="1">
                <a:solidFill>
                  <a:srgbClr val="B84F4F"/>
                </a:solidFill>
                <a:latin typeface="Now Bold"/>
                <a:ea typeface="Now Bold"/>
                <a:cs typeface="Now Bold"/>
                <a:sym typeface="Now Bold"/>
              </a:rPr>
              <a:t>Gumivakaró</a:t>
            </a:r>
          </a:p>
          <a:p>
            <a:pPr algn="just">
              <a:lnSpc>
                <a:spcPts val="4180"/>
              </a:lnSpc>
            </a:pPr>
            <a:r>
              <a:rPr lang="en-US" sz="2750" b="1">
                <a:solidFill>
                  <a:srgbClr val="B84F4F"/>
                </a:solidFill>
                <a:latin typeface="Now Bold"/>
                <a:ea typeface="Now Bold"/>
                <a:cs typeface="Now Bold"/>
                <a:sym typeface="Now Bold"/>
              </a:rPr>
              <a:t>Célja:</a:t>
            </a:r>
            <a:r>
              <a:rPr lang="en-US" sz="2750">
                <a:solidFill>
                  <a:srgbClr val="B84F4F"/>
                </a:solidFill>
                <a:latin typeface="Now"/>
                <a:ea typeface="Now"/>
                <a:cs typeface="Now"/>
                <a:sym typeface="Now"/>
              </a:rPr>
              <a:t> nagyobb szennyeződések eltávolítása, masszírozás</a:t>
            </a:r>
            <a:r>
              <a:rPr lang="en-US" sz="2750" b="1">
                <a:solidFill>
                  <a:srgbClr val="B84F4F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</a:p>
          <a:p>
            <a:pPr algn="just">
              <a:lnSpc>
                <a:spcPts val="4180"/>
              </a:lnSpc>
            </a:pPr>
            <a:r>
              <a:rPr lang="en-US" sz="2750" b="1">
                <a:solidFill>
                  <a:srgbClr val="B84F4F"/>
                </a:solidFill>
                <a:latin typeface="Now Bold"/>
                <a:ea typeface="Now Bold"/>
                <a:cs typeface="Now Bold"/>
                <a:sym typeface="Now Bold"/>
              </a:rPr>
              <a:t>Módja: </a:t>
            </a:r>
            <a:r>
              <a:rPr lang="en-US" sz="2750">
                <a:solidFill>
                  <a:srgbClr val="B84F4F"/>
                </a:solidFill>
                <a:latin typeface="Now"/>
                <a:ea typeface="Now"/>
                <a:cs typeface="Now"/>
                <a:sym typeface="Now"/>
              </a:rPr>
              <a:t>körkörös mozdulatokkal fellazítjuk a ló rövid szőrei közül a lóport. Elölről hátrafelé és föntről lefelé haladunk, először a bal majd a jobb oldalon.</a:t>
            </a:r>
          </a:p>
          <a:p>
            <a:pPr algn="just">
              <a:lnSpc>
                <a:spcPts val="4180"/>
              </a:lnSpc>
            </a:pPr>
            <a:r>
              <a:rPr lang="en-US" sz="2750" b="1">
                <a:solidFill>
                  <a:srgbClr val="B84F4F"/>
                </a:solidFill>
                <a:latin typeface="Now Bold"/>
                <a:ea typeface="Now Bold"/>
                <a:cs typeface="Now Bold"/>
                <a:sym typeface="Now Bold"/>
              </a:rPr>
              <a:t>Odafigyelni! </a:t>
            </a:r>
            <a:r>
              <a:rPr lang="en-US" sz="2750">
                <a:solidFill>
                  <a:srgbClr val="B84F4F"/>
                </a:solidFill>
                <a:latin typeface="Now"/>
                <a:ea typeface="Now"/>
                <a:cs typeface="Now"/>
                <a:sym typeface="Now"/>
              </a:rPr>
              <a:t>A csontosabb részeken óvatosan, fájdalom mentesen, az izommal fedett részeket pedig jól átmasszírozzuk. </a:t>
            </a:r>
          </a:p>
          <a:p>
            <a:pPr algn="ctr">
              <a:lnSpc>
                <a:spcPts val="4180"/>
              </a:lnSpc>
            </a:pPr>
            <a:r>
              <a:rPr lang="en-US" sz="2750" b="1">
                <a:solidFill>
                  <a:srgbClr val="B84F4F"/>
                </a:solidFill>
                <a:latin typeface="Now Bold"/>
                <a:ea typeface="Now Bold"/>
                <a:cs typeface="Now Bold"/>
                <a:sym typeface="Now Bold"/>
              </a:rPr>
              <a:t>Fontos!</a:t>
            </a:r>
            <a:r>
              <a:rPr lang="en-US" sz="2750">
                <a:solidFill>
                  <a:srgbClr val="B84F4F"/>
                </a:solidFill>
                <a:latin typeface="Now"/>
                <a:ea typeface="Now"/>
                <a:cs typeface="Now"/>
                <a:sym typeface="Now"/>
              </a:rPr>
              <a:t> Időnként a port ki ütögetjük a vakaróból</a:t>
            </a:r>
          </a:p>
          <a:p>
            <a:pPr algn="ctr">
              <a:lnSpc>
                <a:spcPts val="4180"/>
              </a:lnSpc>
            </a:pPr>
            <a:r>
              <a:rPr lang="en-US" sz="2750">
                <a:solidFill>
                  <a:srgbClr val="B84F4F"/>
                </a:solidFill>
                <a:latin typeface="Now"/>
                <a:ea typeface="Now"/>
                <a:cs typeface="Now"/>
                <a:sym typeface="Now"/>
              </a:rPr>
              <a:t>A por ne szálljon vissza a lóra!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4548188" y="5683712"/>
            <a:ext cx="3739812" cy="4088938"/>
            <a:chOff x="0" y="0"/>
            <a:chExt cx="4986415" cy="5451917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7"/>
            <a:srcRect l="19493" r="19493"/>
            <a:stretch>
              <a:fillRect/>
            </a:stretch>
          </p:blipFill>
          <p:spPr>
            <a:xfrm>
              <a:off x="0" y="0"/>
              <a:ext cx="4986415" cy="5451917"/>
            </a:xfrm>
            <a:prstGeom prst="rect">
              <a:avLst/>
            </a:prstGeom>
          </p:spPr>
        </p:pic>
      </p:grpSp>
      <p:grpSp>
        <p:nvGrpSpPr>
          <p:cNvPr id="15" name="Group 15"/>
          <p:cNvGrpSpPr/>
          <p:nvPr/>
        </p:nvGrpSpPr>
        <p:grpSpPr>
          <a:xfrm>
            <a:off x="9912280" y="5960785"/>
            <a:ext cx="4182050" cy="3297515"/>
            <a:chOff x="0" y="0"/>
            <a:chExt cx="5576066" cy="4396687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8"/>
            <a:srcRect t="10575" b="10575"/>
            <a:stretch>
              <a:fillRect/>
            </a:stretch>
          </p:blipFill>
          <p:spPr>
            <a:xfrm>
              <a:off x="0" y="0"/>
              <a:ext cx="5576066" cy="4396687"/>
            </a:xfrm>
            <a:prstGeom prst="rect">
              <a:avLst/>
            </a:prstGeom>
          </p:spPr>
        </p:pic>
      </p:grpSp>
      <p:pic>
        <p:nvPicPr>
          <p:cNvPr id="17" name="Picture 17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/>
          <a:srcRect/>
          <a:stretch>
            <a:fillRect/>
          </a:stretch>
        </p:blipFill>
        <p:spPr>
          <a:xfrm>
            <a:off x="12204856" y="818006"/>
            <a:ext cx="2736960" cy="4865706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236006" y="153553"/>
            <a:ext cx="8975345" cy="1355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60"/>
              </a:lnSpc>
            </a:pPr>
            <a:r>
              <a:rPr lang="en-US" sz="4500" b="1">
                <a:solidFill>
                  <a:srgbClr val="B84F4F"/>
                </a:solidFill>
                <a:latin typeface="Now Bold"/>
                <a:ea typeface="Now Bold"/>
                <a:cs typeface="Now Bold"/>
                <a:sym typeface="Now Bold"/>
              </a:rPr>
              <a:t>A lóápolás menete és eszközei</a:t>
            </a:r>
          </a:p>
          <a:p>
            <a:pPr algn="ctr">
              <a:lnSpc>
                <a:spcPts val="4992"/>
              </a:lnSpc>
            </a:pPr>
            <a:r>
              <a:rPr lang="en-US" sz="3900" b="1">
                <a:solidFill>
                  <a:srgbClr val="B84F4F"/>
                </a:solidFill>
                <a:latin typeface="Now Bold"/>
                <a:ea typeface="Now Bold"/>
                <a:cs typeface="Now Bold"/>
                <a:sym typeface="Now Bold"/>
              </a:rPr>
              <a:t>Munka előtti ápolás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42887" y="1735261"/>
            <a:ext cx="338733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D19C26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1.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725134">
            <a:off x="11440562" y="-1089059"/>
            <a:ext cx="9176247" cy="4867687"/>
          </a:xfrm>
          <a:custGeom>
            <a:avLst/>
            <a:gdLst/>
            <a:ahLst/>
            <a:cxnLst/>
            <a:rect l="l" t="t" r="r" b="b"/>
            <a:pathLst>
              <a:path w="9176247" h="4867687">
                <a:moveTo>
                  <a:pt x="0" y="0"/>
                </a:moveTo>
                <a:lnTo>
                  <a:pt x="9176247" y="0"/>
                </a:lnTo>
                <a:lnTo>
                  <a:pt x="9176247" y="4867686"/>
                </a:lnTo>
                <a:lnTo>
                  <a:pt x="0" y="48676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571823">
            <a:off x="-989701" y="7753628"/>
            <a:ext cx="7856240" cy="4167468"/>
          </a:xfrm>
          <a:custGeom>
            <a:avLst/>
            <a:gdLst/>
            <a:ahLst/>
            <a:cxnLst/>
            <a:rect l="l" t="t" r="r" b="b"/>
            <a:pathLst>
              <a:path w="7856240" h="4167468">
                <a:moveTo>
                  <a:pt x="0" y="0"/>
                </a:moveTo>
                <a:lnTo>
                  <a:pt x="7856240" y="0"/>
                </a:lnTo>
                <a:lnTo>
                  <a:pt x="7856240" y="4167469"/>
                </a:lnTo>
                <a:lnTo>
                  <a:pt x="0" y="41674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1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090856" y="821036"/>
            <a:ext cx="3305174" cy="4406898"/>
          </a:xfrm>
          <a:custGeom>
            <a:avLst/>
            <a:gdLst/>
            <a:ahLst/>
            <a:cxnLst/>
            <a:rect l="l" t="t" r="r" b="b"/>
            <a:pathLst>
              <a:path w="3305174" h="4406898">
                <a:moveTo>
                  <a:pt x="0" y="0"/>
                </a:moveTo>
                <a:lnTo>
                  <a:pt x="3305174" y="0"/>
                </a:lnTo>
                <a:lnTo>
                  <a:pt x="3305174" y="4406898"/>
                </a:lnTo>
                <a:lnTo>
                  <a:pt x="0" y="4406898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/>
            <a:stretch>
              <a:fillRect/>
            </a:stretch>
          </a:blipFill>
        </p:spPr>
      </p:sp>
      <p:pic>
        <p:nvPicPr>
          <p:cNvPr id="5" name="Picture 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/>
          <a:srcRect/>
          <a:stretch>
            <a:fillRect/>
          </a:stretch>
        </p:blipFill>
        <p:spPr>
          <a:xfrm>
            <a:off x="12090856" y="5545404"/>
            <a:ext cx="6036314" cy="339542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328025" y="4930754"/>
            <a:ext cx="496110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01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65596" y="2819517"/>
            <a:ext cx="10807892" cy="6589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393"/>
              </a:lnSpc>
            </a:pPr>
            <a:r>
              <a:rPr lang="en-US" sz="3245" b="1">
                <a:solidFill>
                  <a:srgbClr val="B84F4F"/>
                </a:solidFill>
                <a:latin typeface="Now Bold"/>
                <a:ea typeface="Now Bold"/>
                <a:cs typeface="Now Bold"/>
                <a:sym typeface="Now Bold"/>
              </a:rPr>
              <a:t>Szőrkefe</a:t>
            </a:r>
          </a:p>
          <a:p>
            <a:pPr algn="just">
              <a:lnSpc>
                <a:spcPts val="6604"/>
              </a:lnSpc>
            </a:pPr>
            <a:r>
              <a:rPr lang="en-US" sz="3352" b="1">
                <a:solidFill>
                  <a:srgbClr val="B84F4F"/>
                </a:solidFill>
                <a:latin typeface="Now Bold"/>
                <a:ea typeface="Now Bold"/>
                <a:cs typeface="Now Bold"/>
                <a:sym typeface="Now Bold"/>
              </a:rPr>
              <a:t>Célja:</a:t>
            </a:r>
            <a:r>
              <a:rPr lang="en-US" sz="3352">
                <a:solidFill>
                  <a:srgbClr val="B84F4F"/>
                </a:solidFill>
                <a:latin typeface="Now"/>
                <a:ea typeface="Now"/>
                <a:cs typeface="Now"/>
                <a:sym typeface="Now"/>
              </a:rPr>
              <a:t> eltávolítsuk az apróbb szennyeződéseket</a:t>
            </a:r>
          </a:p>
          <a:p>
            <a:pPr algn="just">
              <a:lnSpc>
                <a:spcPts val="6604"/>
              </a:lnSpc>
            </a:pPr>
            <a:r>
              <a:rPr lang="en-US" sz="3352" b="1">
                <a:solidFill>
                  <a:srgbClr val="B84F4F"/>
                </a:solidFill>
                <a:latin typeface="Now Bold"/>
                <a:ea typeface="Now Bold"/>
                <a:cs typeface="Now Bold"/>
                <a:sym typeface="Now Bold"/>
              </a:rPr>
              <a:t>Módja: </a:t>
            </a:r>
            <a:r>
              <a:rPr lang="en-US" sz="3352">
                <a:solidFill>
                  <a:srgbClr val="B84F4F"/>
                </a:solidFill>
                <a:latin typeface="Now"/>
                <a:ea typeface="Now"/>
                <a:cs typeface="Now"/>
                <a:sym typeface="Now"/>
              </a:rPr>
              <a:t> </a:t>
            </a:r>
          </a:p>
          <a:p>
            <a:pPr marL="723806" lvl="1" indent="-361903" algn="just">
              <a:lnSpc>
                <a:spcPts val="6604"/>
              </a:lnSpc>
              <a:buAutoNum type="arabicPeriod"/>
            </a:pPr>
            <a:r>
              <a:rPr lang="en-US" sz="3352">
                <a:solidFill>
                  <a:srgbClr val="B84F4F"/>
                </a:solidFill>
                <a:latin typeface="Now"/>
                <a:ea typeface="Now"/>
                <a:cs typeface="Now"/>
                <a:sym typeface="Now"/>
              </a:rPr>
              <a:t> ló felé eső kezünkben lévő szőrkefével húzunk egyet a ló szőre mentén, </a:t>
            </a:r>
          </a:p>
          <a:p>
            <a:pPr marL="723806" lvl="1" indent="-361903" algn="just">
              <a:lnSpc>
                <a:spcPts val="6604"/>
              </a:lnSpc>
              <a:buAutoNum type="arabicPeriod"/>
            </a:pPr>
            <a:r>
              <a:rPr lang="en-US" sz="3352">
                <a:solidFill>
                  <a:srgbClr val="B84F4F"/>
                </a:solidFill>
                <a:latin typeface="Now"/>
                <a:ea typeface="Now"/>
                <a:cs typeface="Now"/>
                <a:sym typeface="Now"/>
              </a:rPr>
              <a:t> majd a vakarón, ami a másik kezünkben van</a:t>
            </a:r>
          </a:p>
          <a:p>
            <a:pPr marL="723806" lvl="1" indent="-361903" algn="just">
              <a:lnSpc>
                <a:spcPts val="6604"/>
              </a:lnSpc>
              <a:buAutoNum type="arabicPeriod"/>
            </a:pPr>
            <a:r>
              <a:rPr lang="en-US" sz="3352">
                <a:solidFill>
                  <a:srgbClr val="B84F4F"/>
                </a:solidFill>
                <a:latin typeface="Now"/>
                <a:ea typeface="Now"/>
                <a:cs typeface="Now"/>
                <a:sym typeface="Now"/>
              </a:rPr>
              <a:t> A vakarót időközönként a földhöz ütjük portalanítás céljából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43151" y="648634"/>
            <a:ext cx="8975345" cy="1354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32"/>
              </a:lnSpc>
            </a:pPr>
            <a:r>
              <a:rPr lang="en-US" sz="4400" b="1">
                <a:solidFill>
                  <a:srgbClr val="B84F4F"/>
                </a:solidFill>
                <a:latin typeface="Now Bold"/>
                <a:ea typeface="Now Bold"/>
                <a:cs typeface="Now Bold"/>
                <a:sym typeface="Now Bold"/>
              </a:rPr>
              <a:t>A lóápolás menete és eszközei</a:t>
            </a:r>
          </a:p>
          <a:p>
            <a:pPr algn="ctr">
              <a:lnSpc>
                <a:spcPts val="4992"/>
              </a:lnSpc>
            </a:pPr>
            <a:r>
              <a:rPr lang="en-US" sz="3900" b="1">
                <a:solidFill>
                  <a:srgbClr val="B84F4F"/>
                </a:solidFill>
                <a:latin typeface="Now Bold"/>
                <a:ea typeface="Now Bold"/>
                <a:cs typeface="Now Bold"/>
                <a:sym typeface="Now Bold"/>
              </a:rPr>
              <a:t>Munka előtti ápolás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48146" y="2244481"/>
            <a:ext cx="380554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1">
                <a:solidFill>
                  <a:srgbClr val="D19C26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2.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725134">
            <a:off x="12311938" y="-644080"/>
            <a:ext cx="9176247" cy="4867687"/>
          </a:xfrm>
          <a:custGeom>
            <a:avLst/>
            <a:gdLst/>
            <a:ahLst/>
            <a:cxnLst/>
            <a:rect l="l" t="t" r="r" b="b"/>
            <a:pathLst>
              <a:path w="9176247" h="4867687">
                <a:moveTo>
                  <a:pt x="0" y="0"/>
                </a:moveTo>
                <a:lnTo>
                  <a:pt x="9176247" y="0"/>
                </a:lnTo>
                <a:lnTo>
                  <a:pt x="9176247" y="4867687"/>
                </a:lnTo>
                <a:lnTo>
                  <a:pt x="0" y="48676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2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553550" y="6224108"/>
            <a:ext cx="3705750" cy="3613255"/>
          </a:xfrm>
          <a:custGeom>
            <a:avLst/>
            <a:gdLst/>
            <a:ahLst/>
            <a:cxnLst/>
            <a:rect l="l" t="t" r="r" b="b"/>
            <a:pathLst>
              <a:path w="3705750" h="3613255">
                <a:moveTo>
                  <a:pt x="0" y="0"/>
                </a:moveTo>
                <a:lnTo>
                  <a:pt x="3705750" y="0"/>
                </a:lnTo>
                <a:lnTo>
                  <a:pt x="3705750" y="3613254"/>
                </a:lnTo>
                <a:lnTo>
                  <a:pt x="0" y="361325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 t="-21614" b="-15132"/>
            </a:stretch>
          </a:blipFill>
        </p:spPr>
      </p:sp>
      <p:sp>
        <p:nvSpPr>
          <p:cNvPr id="4" name="Freeform 4"/>
          <p:cNvSpPr/>
          <p:nvPr/>
        </p:nvSpPr>
        <p:spPr>
          <a:xfrm rot="1571823">
            <a:off x="-989701" y="7753628"/>
            <a:ext cx="7856240" cy="4167468"/>
          </a:xfrm>
          <a:custGeom>
            <a:avLst/>
            <a:gdLst/>
            <a:ahLst/>
            <a:cxnLst/>
            <a:rect l="l" t="t" r="r" b="b"/>
            <a:pathLst>
              <a:path w="7856240" h="4167468">
                <a:moveTo>
                  <a:pt x="0" y="0"/>
                </a:moveTo>
                <a:lnTo>
                  <a:pt x="7856240" y="0"/>
                </a:lnTo>
                <a:lnTo>
                  <a:pt x="7856240" y="4167469"/>
                </a:lnTo>
                <a:lnTo>
                  <a:pt x="0" y="4167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5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236006" y="1646888"/>
            <a:ext cx="10709743" cy="8618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90"/>
              </a:lnSpc>
            </a:pPr>
            <a:r>
              <a:rPr lang="en-US" sz="3306" b="1">
                <a:solidFill>
                  <a:srgbClr val="B84F4F"/>
                </a:solidFill>
                <a:latin typeface="Now Bold"/>
                <a:ea typeface="Now Bold"/>
                <a:cs typeface="Now Bold"/>
                <a:sym typeface="Now Bold"/>
              </a:rPr>
              <a:t>Sörénykefe, gyökérkefe</a:t>
            </a:r>
          </a:p>
          <a:p>
            <a:pPr algn="just">
              <a:lnSpc>
                <a:spcPts val="4803"/>
              </a:lnSpc>
            </a:pPr>
            <a:r>
              <a:rPr lang="en-US" sz="2946" b="1">
                <a:solidFill>
                  <a:srgbClr val="B84F4F"/>
                </a:solidFill>
                <a:latin typeface="Now Bold"/>
                <a:ea typeface="Now Bold"/>
                <a:cs typeface="Now Bold"/>
                <a:sym typeface="Now Bold"/>
              </a:rPr>
              <a:t>Célja:</a:t>
            </a:r>
            <a:r>
              <a:rPr lang="en-US" sz="2946">
                <a:solidFill>
                  <a:srgbClr val="B84F4F"/>
                </a:solidFill>
                <a:latin typeface="Now"/>
                <a:ea typeface="Now"/>
                <a:cs typeface="Now"/>
                <a:sym typeface="Now"/>
              </a:rPr>
              <a:t> a hosszú szőrök tisztántartása</a:t>
            </a:r>
          </a:p>
          <a:p>
            <a:pPr algn="just">
              <a:lnSpc>
                <a:spcPts val="4803"/>
              </a:lnSpc>
            </a:pPr>
            <a:r>
              <a:rPr lang="en-US" sz="2946" b="1">
                <a:solidFill>
                  <a:srgbClr val="B84F4F"/>
                </a:solidFill>
                <a:latin typeface="Now Bold"/>
                <a:ea typeface="Now Bold"/>
                <a:cs typeface="Now Bold"/>
                <a:sym typeface="Now Bold"/>
              </a:rPr>
              <a:t>  </a:t>
            </a:r>
            <a:r>
              <a:rPr lang="en-US" sz="2946">
                <a:solidFill>
                  <a:srgbClr val="B84F4F"/>
                </a:solidFill>
                <a:latin typeface="Now"/>
                <a:ea typeface="Now"/>
                <a:cs typeface="Now"/>
                <a:sym typeface="Now"/>
              </a:rPr>
              <a:t>pl. üstök, a sörény, a farok és a bokaszőrök </a:t>
            </a:r>
          </a:p>
          <a:p>
            <a:pPr algn="just">
              <a:lnSpc>
                <a:spcPts val="4803"/>
              </a:lnSpc>
            </a:pPr>
            <a:r>
              <a:rPr lang="en-US" sz="2946" b="1">
                <a:solidFill>
                  <a:srgbClr val="B84F4F"/>
                </a:solidFill>
                <a:latin typeface="Now Bold"/>
                <a:ea typeface="Now Bold"/>
                <a:cs typeface="Now Bold"/>
                <a:sym typeface="Now Bold"/>
              </a:rPr>
              <a:t>Módja: </a:t>
            </a:r>
            <a:r>
              <a:rPr lang="en-US" sz="2946">
                <a:solidFill>
                  <a:srgbClr val="B84F4F"/>
                </a:solidFill>
                <a:latin typeface="Now"/>
                <a:ea typeface="Now"/>
                <a:cs typeface="Now"/>
                <a:sym typeface="Now"/>
              </a:rPr>
              <a:t> </a:t>
            </a:r>
          </a:p>
          <a:p>
            <a:pPr marL="636216" lvl="1" indent="-318108" algn="just">
              <a:lnSpc>
                <a:spcPts val="4803"/>
              </a:lnSpc>
              <a:buFont typeface="Arial"/>
              <a:buChar char="•"/>
            </a:pPr>
            <a:r>
              <a:rPr lang="en-US" sz="2946">
                <a:solidFill>
                  <a:srgbClr val="B84F4F"/>
                </a:solidFill>
                <a:latin typeface="Now"/>
                <a:ea typeface="Now"/>
                <a:cs typeface="Now"/>
                <a:sym typeface="Now"/>
              </a:rPr>
              <a:t>az ujjainkkal „szálanként” széthúzogatjuk </a:t>
            </a:r>
          </a:p>
          <a:p>
            <a:pPr algn="just">
              <a:lnSpc>
                <a:spcPts val="4803"/>
              </a:lnSpc>
            </a:pPr>
            <a:r>
              <a:rPr lang="en-US" sz="2946">
                <a:solidFill>
                  <a:srgbClr val="B84F4F"/>
                </a:solidFill>
                <a:latin typeface="Now"/>
                <a:ea typeface="Now"/>
                <a:cs typeface="Now"/>
                <a:sym typeface="Now"/>
              </a:rPr>
              <a:t>(bokaszőrök kivételével) </a:t>
            </a:r>
          </a:p>
          <a:p>
            <a:pPr marL="636216" lvl="1" indent="-318108" algn="just">
              <a:lnSpc>
                <a:spcPts val="4803"/>
              </a:lnSpc>
              <a:buFont typeface="Arial"/>
              <a:buChar char="•"/>
            </a:pPr>
            <a:r>
              <a:rPr lang="en-US" sz="2946">
                <a:solidFill>
                  <a:srgbClr val="B84F4F"/>
                </a:solidFill>
                <a:latin typeface="Now"/>
                <a:ea typeface="Now"/>
                <a:cs typeface="Now"/>
                <a:sym typeface="Now"/>
              </a:rPr>
              <a:t>eltávolítjuk a nagyobb szennyeződéseket, szalmaszálat </a:t>
            </a:r>
          </a:p>
          <a:p>
            <a:pPr marL="636216" lvl="1" indent="-318108" algn="just">
              <a:lnSpc>
                <a:spcPts val="4803"/>
              </a:lnSpc>
              <a:buFont typeface="Arial"/>
              <a:buChar char="•"/>
            </a:pPr>
            <a:r>
              <a:rPr lang="en-US" sz="2946">
                <a:solidFill>
                  <a:srgbClr val="B84F4F"/>
                </a:solidFill>
                <a:latin typeface="Now"/>
                <a:ea typeface="Now"/>
                <a:cs typeface="Now"/>
                <a:sym typeface="Now"/>
              </a:rPr>
              <a:t>befújjuk fésülést könnyítő spray-vel </a:t>
            </a:r>
          </a:p>
          <a:p>
            <a:pPr algn="just">
              <a:lnSpc>
                <a:spcPts val="4803"/>
              </a:lnSpc>
            </a:pPr>
            <a:r>
              <a:rPr lang="en-US" sz="2946">
                <a:solidFill>
                  <a:srgbClr val="B84F4F"/>
                </a:solidFill>
                <a:latin typeface="Now"/>
                <a:ea typeface="Now"/>
                <a:cs typeface="Now"/>
                <a:sym typeface="Now"/>
              </a:rPr>
              <a:t>             minél kevesebb szálat tépjünk ki. </a:t>
            </a:r>
          </a:p>
          <a:p>
            <a:pPr algn="just">
              <a:lnSpc>
                <a:spcPts val="4803"/>
              </a:lnSpc>
            </a:pPr>
            <a:r>
              <a:rPr lang="en-US" sz="2946" b="1">
                <a:solidFill>
                  <a:srgbClr val="B84F4F"/>
                </a:solidFill>
                <a:latin typeface="Now Bold"/>
                <a:ea typeface="Now Bold"/>
                <a:cs typeface="Now Bold"/>
                <a:sym typeface="Now Bold"/>
              </a:rPr>
              <a:t>Végül</a:t>
            </a:r>
            <a:r>
              <a:rPr lang="en-US" sz="2946">
                <a:solidFill>
                  <a:srgbClr val="B84F4F"/>
                </a:solidFill>
                <a:latin typeface="Now"/>
                <a:ea typeface="Now"/>
                <a:cs typeface="Now"/>
                <a:sym typeface="Now"/>
              </a:rPr>
              <a:t> sörényfésűvel vagy gyökérkefével kifésüljük!</a:t>
            </a:r>
          </a:p>
          <a:p>
            <a:pPr algn="just">
              <a:lnSpc>
                <a:spcPts val="4803"/>
              </a:lnSpc>
            </a:pPr>
            <a:endParaRPr/>
          </a:p>
          <a:p>
            <a:pPr algn="just">
              <a:lnSpc>
                <a:spcPts val="4803"/>
              </a:lnSpc>
            </a:pPr>
            <a:r>
              <a:rPr lang="en-US" sz="2946" b="1">
                <a:solidFill>
                  <a:srgbClr val="B84F4F"/>
                </a:solidFill>
                <a:latin typeface="Now Bold"/>
                <a:ea typeface="Now Bold"/>
                <a:cs typeface="Now Bold"/>
                <a:sym typeface="Now Bold"/>
              </a:rPr>
              <a:t>Fontos! </a:t>
            </a:r>
            <a:r>
              <a:rPr lang="en-US" sz="2946">
                <a:solidFill>
                  <a:srgbClr val="B84F4F"/>
                </a:solidFill>
                <a:latin typeface="Now"/>
                <a:ea typeface="Now"/>
                <a:cs typeface="Now"/>
                <a:sym typeface="Now"/>
              </a:rPr>
              <a:t>A ló farkát kihúzzuk oldalra és tincsenként keféljük, a fara mellett állva.</a:t>
            </a:r>
          </a:p>
          <a:p>
            <a:pPr algn="just">
              <a:lnSpc>
                <a:spcPts val="4803"/>
              </a:lnSpc>
            </a:pPr>
            <a:endParaRPr/>
          </a:p>
        </p:txBody>
      </p:sp>
      <p:sp>
        <p:nvSpPr>
          <p:cNvPr id="6" name="Freeform 6"/>
          <p:cNvSpPr/>
          <p:nvPr/>
        </p:nvSpPr>
        <p:spPr>
          <a:xfrm rot="-6158046">
            <a:off x="1568454" y="6525314"/>
            <a:ext cx="673139" cy="498123"/>
          </a:xfrm>
          <a:custGeom>
            <a:avLst/>
            <a:gdLst/>
            <a:ahLst/>
            <a:cxnLst/>
            <a:rect l="l" t="t" r="r" b="b"/>
            <a:pathLst>
              <a:path w="673139" h="498123">
                <a:moveTo>
                  <a:pt x="0" y="0"/>
                </a:moveTo>
                <a:lnTo>
                  <a:pt x="673138" y="0"/>
                </a:lnTo>
                <a:lnTo>
                  <a:pt x="673138" y="498123"/>
                </a:lnTo>
                <a:lnTo>
                  <a:pt x="0" y="4981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7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/>
          <a:srcRect/>
          <a:stretch>
            <a:fillRect/>
          </a:stretch>
        </p:blipFill>
        <p:spPr>
          <a:xfrm>
            <a:off x="13755698" y="994526"/>
            <a:ext cx="2941640" cy="522958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64848" y="1566141"/>
            <a:ext cx="413147" cy="646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 b="1">
                <a:solidFill>
                  <a:srgbClr val="D19C26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3.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36006" y="153553"/>
            <a:ext cx="8975345" cy="1355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60"/>
              </a:lnSpc>
            </a:pPr>
            <a:r>
              <a:rPr lang="en-US" sz="4500" b="1">
                <a:solidFill>
                  <a:srgbClr val="B84F4F"/>
                </a:solidFill>
                <a:latin typeface="Now Bold"/>
                <a:ea typeface="Now Bold"/>
                <a:cs typeface="Now Bold"/>
                <a:sym typeface="Now Bold"/>
              </a:rPr>
              <a:t>A lóápolás menete és eszközei</a:t>
            </a:r>
          </a:p>
          <a:p>
            <a:pPr algn="ctr">
              <a:lnSpc>
                <a:spcPts val="4992"/>
              </a:lnSpc>
            </a:pPr>
            <a:r>
              <a:rPr lang="en-US" sz="3900" b="1">
                <a:solidFill>
                  <a:srgbClr val="B84F4F"/>
                </a:solidFill>
                <a:latin typeface="Now Bold"/>
                <a:ea typeface="Now Bold"/>
                <a:cs typeface="Now Bold"/>
                <a:sym typeface="Now Bold"/>
              </a:rPr>
              <a:t>Munka előtti ápolás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725134">
            <a:off x="11535639" y="-1120109"/>
            <a:ext cx="9176247" cy="4867687"/>
          </a:xfrm>
          <a:custGeom>
            <a:avLst/>
            <a:gdLst/>
            <a:ahLst/>
            <a:cxnLst/>
            <a:rect l="l" t="t" r="r" b="b"/>
            <a:pathLst>
              <a:path w="9176247" h="4867687">
                <a:moveTo>
                  <a:pt x="0" y="0"/>
                </a:moveTo>
                <a:lnTo>
                  <a:pt x="9176247" y="0"/>
                </a:lnTo>
                <a:lnTo>
                  <a:pt x="9176247" y="4867687"/>
                </a:lnTo>
                <a:lnTo>
                  <a:pt x="0" y="48676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102527" y="5437848"/>
            <a:ext cx="3712164" cy="3613255"/>
          </a:xfrm>
          <a:custGeom>
            <a:avLst/>
            <a:gdLst/>
            <a:ahLst/>
            <a:cxnLst/>
            <a:rect l="l" t="t" r="r" b="b"/>
            <a:pathLst>
              <a:path w="3712164" h="3613255">
                <a:moveTo>
                  <a:pt x="0" y="0"/>
                </a:moveTo>
                <a:lnTo>
                  <a:pt x="3712164" y="0"/>
                </a:lnTo>
                <a:lnTo>
                  <a:pt x="3712164" y="3613255"/>
                </a:lnTo>
                <a:lnTo>
                  <a:pt x="0" y="36132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8529" b="-1852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102527" y="1345151"/>
            <a:ext cx="3527713" cy="3613255"/>
          </a:xfrm>
          <a:custGeom>
            <a:avLst/>
            <a:gdLst/>
            <a:ahLst/>
            <a:cxnLst/>
            <a:rect l="l" t="t" r="r" b="b"/>
            <a:pathLst>
              <a:path w="3527713" h="3613255">
                <a:moveTo>
                  <a:pt x="0" y="0"/>
                </a:moveTo>
                <a:lnTo>
                  <a:pt x="3527712" y="0"/>
                </a:lnTo>
                <a:lnTo>
                  <a:pt x="3527712" y="3613254"/>
                </a:lnTo>
                <a:lnTo>
                  <a:pt x="0" y="361325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 t="-15210" b="-14966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39133" y="1278476"/>
            <a:ext cx="391358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>
                <a:solidFill>
                  <a:srgbClr val="D19C26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4.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39133" y="153553"/>
            <a:ext cx="21077809" cy="716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60"/>
              </a:lnSpc>
            </a:pPr>
            <a:r>
              <a:rPr lang="en-US" sz="4500" b="1">
                <a:solidFill>
                  <a:srgbClr val="B84F4F"/>
                </a:solidFill>
                <a:latin typeface="Now Bold"/>
                <a:ea typeface="Now Bold"/>
                <a:cs typeface="Now Bold"/>
                <a:sym typeface="Now Bold"/>
              </a:rPr>
              <a:t>A lóápolás menete és eszközei - Munka előtti ápolás</a:t>
            </a:r>
          </a:p>
        </p:txBody>
      </p:sp>
      <p:sp>
        <p:nvSpPr>
          <p:cNvPr id="7" name="Freeform 7"/>
          <p:cNvSpPr/>
          <p:nvPr/>
        </p:nvSpPr>
        <p:spPr>
          <a:xfrm rot="1571823">
            <a:off x="-1210928" y="7174566"/>
            <a:ext cx="7856240" cy="4167468"/>
          </a:xfrm>
          <a:custGeom>
            <a:avLst/>
            <a:gdLst/>
            <a:ahLst/>
            <a:cxnLst/>
            <a:rect l="l" t="t" r="r" b="b"/>
            <a:pathLst>
              <a:path w="7856240" h="4167468">
                <a:moveTo>
                  <a:pt x="0" y="0"/>
                </a:moveTo>
                <a:lnTo>
                  <a:pt x="7856240" y="0"/>
                </a:lnTo>
                <a:lnTo>
                  <a:pt x="7856240" y="4167468"/>
                </a:lnTo>
                <a:lnTo>
                  <a:pt x="0" y="41674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5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34812" y="1466118"/>
            <a:ext cx="13317176" cy="10254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96"/>
              </a:lnSpc>
            </a:pPr>
            <a:r>
              <a:rPr lang="en-US" sz="3672" b="1">
                <a:solidFill>
                  <a:srgbClr val="B84F4F"/>
                </a:solidFill>
                <a:latin typeface="Now Bold"/>
                <a:ea typeface="Now Bold"/>
                <a:cs typeface="Now Bold"/>
                <a:sym typeface="Now Bold"/>
              </a:rPr>
              <a:t>   Pata ápolás</a:t>
            </a:r>
          </a:p>
          <a:p>
            <a:pPr algn="just">
              <a:lnSpc>
                <a:spcPts val="4892"/>
              </a:lnSpc>
            </a:pPr>
            <a:r>
              <a:rPr lang="en-US" sz="2947" b="1">
                <a:solidFill>
                  <a:srgbClr val="B84F4F"/>
                </a:solidFill>
                <a:latin typeface="Now Bold"/>
                <a:ea typeface="Now Bold"/>
                <a:cs typeface="Now Bold"/>
                <a:sym typeface="Now Bold"/>
              </a:rPr>
              <a:t>Módja:</a:t>
            </a:r>
            <a:r>
              <a:rPr lang="en-US" sz="2947">
                <a:solidFill>
                  <a:srgbClr val="B84F4F"/>
                </a:solidFill>
                <a:latin typeface="Now"/>
                <a:ea typeface="Now"/>
                <a:cs typeface="Now"/>
                <a:sym typeface="Now"/>
              </a:rPr>
              <a:t> </a:t>
            </a:r>
          </a:p>
          <a:p>
            <a:pPr marL="636263" lvl="1" indent="-318132" algn="just">
              <a:lnSpc>
                <a:spcPts val="4892"/>
              </a:lnSpc>
              <a:buFont typeface="Arial"/>
              <a:buChar char="•"/>
            </a:pPr>
            <a:r>
              <a:rPr lang="en-US" sz="2947">
                <a:solidFill>
                  <a:srgbClr val="B84F4F"/>
                </a:solidFill>
                <a:latin typeface="Now"/>
                <a:ea typeface="Now"/>
                <a:cs typeface="Now"/>
                <a:sym typeface="Now"/>
              </a:rPr>
              <a:t> A pata falakat, pata kefével letisztítjuk </a:t>
            </a:r>
          </a:p>
          <a:p>
            <a:pPr algn="just">
              <a:lnSpc>
                <a:spcPts val="4892"/>
              </a:lnSpc>
            </a:pPr>
            <a:r>
              <a:rPr lang="en-US" sz="2947" b="1">
                <a:solidFill>
                  <a:srgbClr val="B84F4F"/>
                </a:solidFill>
                <a:latin typeface="Now Bold"/>
                <a:ea typeface="Now Bold"/>
                <a:cs typeface="Now Bold"/>
                <a:sym typeface="Now Bold"/>
              </a:rPr>
              <a:t>Fontos! Sosem guggolunk le, hanem hajolunk.                             </a:t>
            </a:r>
          </a:p>
          <a:p>
            <a:pPr marL="636263" lvl="1" indent="-318132" algn="just">
              <a:lnSpc>
                <a:spcPts val="4892"/>
              </a:lnSpc>
              <a:buFont typeface="Arial"/>
              <a:buChar char="•"/>
            </a:pPr>
            <a:r>
              <a:rPr lang="en-US" sz="2947">
                <a:solidFill>
                  <a:srgbClr val="B84F4F"/>
                </a:solidFill>
                <a:latin typeface="Now"/>
                <a:ea typeface="Now"/>
                <a:cs typeface="Now"/>
                <a:sym typeface="Now"/>
              </a:rPr>
              <a:t>Makacsabb szennyeződés esetén lemossuk</a:t>
            </a:r>
          </a:p>
          <a:p>
            <a:pPr marL="636263" lvl="1" indent="-318132" algn="just">
              <a:lnSpc>
                <a:spcPts val="4892"/>
              </a:lnSpc>
              <a:buFont typeface="Arial"/>
              <a:buChar char="•"/>
            </a:pPr>
            <a:r>
              <a:rPr lang="en-US" sz="2947">
                <a:solidFill>
                  <a:srgbClr val="B84F4F"/>
                </a:solidFill>
                <a:latin typeface="Now"/>
                <a:ea typeface="Now"/>
                <a:cs typeface="Now"/>
                <a:sym typeface="Now"/>
              </a:rPr>
              <a:t>A pata talpi felületét patakaparóval tisztítjuk</a:t>
            </a:r>
          </a:p>
          <a:p>
            <a:pPr algn="just">
              <a:lnSpc>
                <a:spcPts val="4892"/>
              </a:lnSpc>
            </a:pPr>
            <a:r>
              <a:rPr lang="en-US" sz="2947" b="1">
                <a:solidFill>
                  <a:srgbClr val="B84F4F"/>
                </a:solidFill>
                <a:latin typeface="Now Bold"/>
                <a:ea typeface="Now Bold"/>
                <a:cs typeface="Now Bold"/>
                <a:sym typeface="Now Bold"/>
              </a:rPr>
              <a:t>Fontos!</a:t>
            </a:r>
            <a:r>
              <a:rPr lang="en-US" sz="2947">
                <a:solidFill>
                  <a:srgbClr val="B84F4F"/>
                </a:solidFill>
                <a:latin typeface="Now"/>
                <a:ea typeface="Now"/>
                <a:cs typeface="Now"/>
                <a:sym typeface="Now"/>
              </a:rPr>
              <a:t> A nyírbarázdából mindig a nyírhegy felé húzzuk a patakaparót!</a:t>
            </a:r>
          </a:p>
          <a:p>
            <a:pPr marL="636263" lvl="1" indent="-318132" algn="just">
              <a:lnSpc>
                <a:spcPts val="4892"/>
              </a:lnSpc>
              <a:buFont typeface="Arial"/>
              <a:buChar char="•"/>
            </a:pPr>
            <a:r>
              <a:rPr lang="en-US" sz="2947">
                <a:solidFill>
                  <a:srgbClr val="B84F4F"/>
                </a:solidFill>
                <a:latin typeface="Now"/>
                <a:ea typeface="Now"/>
                <a:cs typeface="Now"/>
                <a:sym typeface="Now"/>
              </a:rPr>
              <a:t>a talpat is megdörzsöljük a kaparó sörtés részével. </a:t>
            </a:r>
          </a:p>
          <a:p>
            <a:pPr algn="just">
              <a:lnSpc>
                <a:spcPts val="4892"/>
              </a:lnSpc>
            </a:pPr>
            <a:r>
              <a:rPr lang="en-US" sz="2947" b="1">
                <a:solidFill>
                  <a:srgbClr val="B84F4F"/>
                </a:solidFill>
                <a:latin typeface="Now Bold"/>
                <a:ea typeface="Now Bold"/>
                <a:cs typeface="Now Bold"/>
                <a:sym typeface="Now Bold"/>
              </a:rPr>
              <a:t>Fontos!</a:t>
            </a:r>
            <a:r>
              <a:rPr lang="en-US" sz="2947">
                <a:solidFill>
                  <a:srgbClr val="B84F4F"/>
                </a:solidFill>
                <a:latin typeface="Now"/>
                <a:ea typeface="Now"/>
                <a:cs typeface="Now"/>
                <a:sym typeface="Now"/>
              </a:rPr>
              <a:t> A patkó és a pata között ne maradjon szennyeződés, mert az lazíthatja a patkót. </a:t>
            </a:r>
          </a:p>
          <a:p>
            <a:pPr marL="636263" lvl="1" indent="-318132" algn="just">
              <a:lnSpc>
                <a:spcPts val="4892"/>
              </a:lnSpc>
              <a:buFont typeface="Arial"/>
              <a:buChar char="•"/>
            </a:pPr>
            <a:r>
              <a:rPr lang="en-US" sz="2947">
                <a:solidFill>
                  <a:srgbClr val="B84F4F"/>
                </a:solidFill>
                <a:latin typeface="Now"/>
                <a:ea typeface="Now"/>
                <a:cs typeface="Now"/>
                <a:sym typeface="Now"/>
              </a:rPr>
              <a:t>Ellenőrizzük a pata állapotát, patkószögek meglétét, a patkó szabályos helyzetét.</a:t>
            </a:r>
          </a:p>
          <a:p>
            <a:pPr algn="just">
              <a:lnSpc>
                <a:spcPts val="4892"/>
              </a:lnSpc>
            </a:pPr>
            <a:r>
              <a:rPr lang="en-US" sz="2947" b="1">
                <a:solidFill>
                  <a:srgbClr val="B84F4F"/>
                </a:solidFill>
                <a:latin typeface="Now Bold"/>
                <a:ea typeface="Now Bold"/>
                <a:cs typeface="Now Bold"/>
                <a:sym typeface="Now Bold"/>
              </a:rPr>
              <a:t>Fontos!</a:t>
            </a:r>
            <a:r>
              <a:rPr lang="en-US" sz="2947">
                <a:solidFill>
                  <a:srgbClr val="B84F4F"/>
                </a:solidFill>
                <a:latin typeface="Now"/>
                <a:ea typeface="Now"/>
                <a:cs typeface="Now"/>
                <a:sym typeface="Now"/>
              </a:rPr>
              <a:t> Nyírrothadásra hajlamos pata esetén, munka előtt is használhatunk szárító hatású készítményt pl. Hyposol</a:t>
            </a:r>
          </a:p>
          <a:p>
            <a:pPr algn="l">
              <a:lnSpc>
                <a:spcPts val="3896"/>
              </a:lnSpc>
            </a:pPr>
            <a:endParaRPr/>
          </a:p>
          <a:p>
            <a:pPr algn="l">
              <a:lnSpc>
                <a:spcPts val="3896"/>
              </a:lnSpc>
            </a:pPr>
            <a:endParaRPr/>
          </a:p>
          <a:p>
            <a:pPr algn="l">
              <a:lnSpc>
                <a:spcPts val="3896"/>
              </a:lnSpc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725134">
            <a:off x="12311938" y="-644080"/>
            <a:ext cx="9176247" cy="4867687"/>
          </a:xfrm>
          <a:custGeom>
            <a:avLst/>
            <a:gdLst/>
            <a:ahLst/>
            <a:cxnLst/>
            <a:rect l="l" t="t" r="r" b="b"/>
            <a:pathLst>
              <a:path w="9176247" h="4867687">
                <a:moveTo>
                  <a:pt x="0" y="0"/>
                </a:moveTo>
                <a:lnTo>
                  <a:pt x="9176247" y="0"/>
                </a:lnTo>
                <a:lnTo>
                  <a:pt x="9176247" y="4867687"/>
                </a:lnTo>
                <a:lnTo>
                  <a:pt x="0" y="48676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090503" y="-446876"/>
            <a:ext cx="11301259" cy="5919034"/>
          </a:xfrm>
          <a:custGeom>
            <a:avLst/>
            <a:gdLst/>
            <a:ahLst/>
            <a:cxnLst/>
            <a:rect l="l" t="t" r="r" b="b"/>
            <a:pathLst>
              <a:path w="11301259" h="5919034">
                <a:moveTo>
                  <a:pt x="0" y="0"/>
                </a:moveTo>
                <a:lnTo>
                  <a:pt x="11301259" y="0"/>
                </a:lnTo>
                <a:lnTo>
                  <a:pt x="11301259" y="5919034"/>
                </a:lnTo>
                <a:lnTo>
                  <a:pt x="0" y="59190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386211" y="4863351"/>
            <a:ext cx="5380738" cy="5380738"/>
          </a:xfrm>
          <a:custGeom>
            <a:avLst/>
            <a:gdLst/>
            <a:ahLst/>
            <a:cxnLst/>
            <a:rect l="l" t="t" r="r" b="b"/>
            <a:pathLst>
              <a:path w="5380738" h="5380738">
                <a:moveTo>
                  <a:pt x="0" y="0"/>
                </a:moveTo>
                <a:lnTo>
                  <a:pt x="5380738" y="0"/>
                </a:lnTo>
                <a:lnTo>
                  <a:pt x="5380738" y="5380738"/>
                </a:lnTo>
                <a:lnTo>
                  <a:pt x="0" y="53807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833021" y="1439199"/>
            <a:ext cx="14908112" cy="8687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1"/>
              </a:lnSpc>
              <a:spcBef>
                <a:spcPct val="0"/>
              </a:spcBef>
            </a:pPr>
            <a:r>
              <a:rPr lang="en-US" sz="3522" b="1">
                <a:solidFill>
                  <a:srgbClr val="B84F4F"/>
                </a:solidFill>
                <a:latin typeface="Now Bold"/>
                <a:ea typeface="Now Bold"/>
                <a:cs typeface="Now Bold"/>
                <a:sym typeface="Now Bold"/>
              </a:rPr>
              <a:t>Szivacs, Rongy </a:t>
            </a:r>
          </a:p>
          <a:p>
            <a:pPr algn="just">
              <a:lnSpc>
                <a:spcPts val="5862"/>
              </a:lnSpc>
            </a:pPr>
            <a:r>
              <a:rPr lang="en-US" sz="3101" b="1">
                <a:solidFill>
                  <a:srgbClr val="B84F4F"/>
                </a:solidFill>
                <a:latin typeface="Now Bold"/>
                <a:ea typeface="Now Bold"/>
                <a:cs typeface="Now Bold"/>
                <a:sym typeface="Now Bold"/>
              </a:rPr>
              <a:t>Célja:</a:t>
            </a:r>
            <a:r>
              <a:rPr lang="en-US" sz="3101">
                <a:solidFill>
                  <a:srgbClr val="B84F4F"/>
                </a:solidFill>
                <a:latin typeface="Now"/>
                <a:ea typeface="Now"/>
                <a:cs typeface="Now"/>
                <a:sym typeface="Now"/>
              </a:rPr>
              <a:t> A vaszora és a természetes testnyílások tisztítántartása</a:t>
            </a:r>
          </a:p>
          <a:p>
            <a:pPr algn="just">
              <a:lnSpc>
                <a:spcPts val="5862"/>
              </a:lnSpc>
            </a:pPr>
            <a:r>
              <a:rPr lang="en-US" sz="3101" b="1">
                <a:solidFill>
                  <a:srgbClr val="B84F4F"/>
                </a:solidFill>
                <a:latin typeface="Now Bold"/>
                <a:ea typeface="Now Bold"/>
                <a:cs typeface="Now Bold"/>
                <a:sym typeface="Now Bold"/>
              </a:rPr>
              <a:t>Eszközei:</a:t>
            </a:r>
            <a:r>
              <a:rPr lang="en-US" sz="3101">
                <a:solidFill>
                  <a:srgbClr val="B84F4F"/>
                </a:solidFill>
                <a:latin typeface="Now"/>
                <a:ea typeface="Now"/>
                <a:cs typeface="Now"/>
                <a:sym typeface="Now"/>
              </a:rPr>
              <a:t>  Egy vödör langyos víz,</a:t>
            </a:r>
          </a:p>
          <a:p>
            <a:pPr algn="just">
              <a:lnSpc>
                <a:spcPts val="5862"/>
              </a:lnSpc>
            </a:pPr>
            <a:r>
              <a:rPr lang="en-US" sz="3101">
                <a:solidFill>
                  <a:srgbClr val="B84F4F"/>
                </a:solidFill>
                <a:latin typeface="Now"/>
                <a:ea typeface="Now"/>
                <a:cs typeface="Now"/>
                <a:sym typeface="Now"/>
              </a:rPr>
              <a:t>két rongy vagy szivacs (különböző színű, vagy alakú) </a:t>
            </a:r>
          </a:p>
          <a:p>
            <a:pPr algn="just">
              <a:lnSpc>
                <a:spcPts val="5862"/>
              </a:lnSpc>
            </a:pPr>
            <a:r>
              <a:rPr lang="en-US" sz="3101" b="1">
                <a:solidFill>
                  <a:srgbClr val="B84F4F"/>
                </a:solidFill>
                <a:latin typeface="Now Bold"/>
                <a:ea typeface="Now Bold"/>
                <a:cs typeface="Now Bold"/>
                <a:sym typeface="Now Bold"/>
              </a:rPr>
              <a:t>Fontos!</a:t>
            </a:r>
            <a:r>
              <a:rPr lang="en-US" sz="3101">
                <a:solidFill>
                  <a:srgbClr val="B84F4F"/>
                </a:solidFill>
                <a:latin typeface="Now"/>
                <a:ea typeface="Now"/>
                <a:cs typeface="Now"/>
                <a:sym typeface="Now"/>
              </a:rPr>
              <a:t> Az egyik szivacsot a ló fején használjuk, a másikat a többi testtájon!</a:t>
            </a:r>
          </a:p>
          <a:p>
            <a:pPr algn="just">
              <a:lnSpc>
                <a:spcPts val="5862"/>
              </a:lnSpc>
            </a:pPr>
            <a:r>
              <a:rPr lang="en-US" sz="3101" b="1">
                <a:solidFill>
                  <a:srgbClr val="B84F4F"/>
                </a:solidFill>
                <a:latin typeface="Now Bold"/>
                <a:ea typeface="Now Bold"/>
                <a:cs typeface="Now Bold"/>
                <a:sym typeface="Now Bold"/>
              </a:rPr>
              <a:t>Módja:</a:t>
            </a:r>
            <a:r>
              <a:rPr lang="en-US" sz="3101">
                <a:solidFill>
                  <a:srgbClr val="B84F4F"/>
                </a:solidFill>
                <a:latin typeface="Now"/>
                <a:ea typeface="Now"/>
                <a:cs typeface="Now"/>
                <a:sym typeface="Now"/>
              </a:rPr>
              <a:t> </a:t>
            </a:r>
          </a:p>
          <a:p>
            <a:pPr marL="669652" lvl="1" indent="-334826" algn="just">
              <a:lnSpc>
                <a:spcPts val="5862"/>
              </a:lnSpc>
              <a:buAutoNum type="arabicPeriod"/>
            </a:pPr>
            <a:r>
              <a:rPr lang="en-US" sz="3101">
                <a:solidFill>
                  <a:srgbClr val="B84F4F"/>
                </a:solidFill>
                <a:latin typeface="Now"/>
                <a:ea typeface="Now"/>
                <a:cs typeface="Now"/>
                <a:sym typeface="Now"/>
              </a:rPr>
              <a:t> A ló szemét és orrát kitöröljük - A szájnyílást, füleket leellenőrizzük.</a:t>
            </a:r>
          </a:p>
          <a:p>
            <a:pPr marL="669652" lvl="1" indent="-334826" algn="just">
              <a:lnSpc>
                <a:spcPts val="5862"/>
              </a:lnSpc>
              <a:buAutoNum type="arabicPeriod"/>
            </a:pPr>
            <a:r>
              <a:rPr lang="en-US" sz="3101">
                <a:solidFill>
                  <a:srgbClr val="B84F4F"/>
                </a:solidFill>
                <a:latin typeface="Now"/>
                <a:ea typeface="Now"/>
                <a:cs typeface="Now"/>
                <a:sym typeface="Now"/>
              </a:rPr>
              <a:t> A másik szivaccsal letöröljük:</a:t>
            </a:r>
          </a:p>
          <a:p>
            <a:pPr marL="669652" lvl="1" indent="-334826" algn="just">
              <a:lnSpc>
                <a:spcPts val="5862"/>
              </a:lnSpc>
              <a:buFont typeface="Arial"/>
              <a:buChar char="•"/>
            </a:pPr>
            <a:r>
              <a:rPr lang="en-US" sz="3101">
                <a:solidFill>
                  <a:srgbClr val="B84F4F"/>
                </a:solidFill>
                <a:latin typeface="Now"/>
                <a:ea typeface="Now"/>
                <a:cs typeface="Now"/>
                <a:sym typeface="Now"/>
              </a:rPr>
              <a:t>a végbélnyílást és környékét, a gáttájékot</a:t>
            </a:r>
          </a:p>
          <a:p>
            <a:pPr marL="669652" lvl="1" indent="-334826" algn="just">
              <a:lnSpc>
                <a:spcPts val="5862"/>
              </a:lnSpc>
              <a:buFont typeface="Arial"/>
              <a:buChar char="•"/>
            </a:pPr>
            <a:r>
              <a:rPr lang="en-US" sz="3101">
                <a:solidFill>
                  <a:srgbClr val="B84F4F"/>
                </a:solidFill>
                <a:latin typeface="Now"/>
                <a:ea typeface="Now"/>
                <a:cs typeface="Now"/>
                <a:sym typeface="Now"/>
              </a:rPr>
              <a:t>kancák esetében a péra tájékot és a csecsek közötti részt,</a:t>
            </a:r>
          </a:p>
          <a:p>
            <a:pPr marL="669652" lvl="1" indent="-334826" algn="just">
              <a:lnSpc>
                <a:spcPts val="5862"/>
              </a:lnSpc>
              <a:buFont typeface="Arial"/>
              <a:buChar char="•"/>
            </a:pPr>
            <a:r>
              <a:rPr lang="en-US" sz="3101">
                <a:solidFill>
                  <a:srgbClr val="B84F4F"/>
                </a:solidFill>
                <a:latin typeface="Now"/>
                <a:ea typeface="Now"/>
                <a:cs typeface="Now"/>
                <a:sym typeface="Now"/>
              </a:rPr>
              <a:t>mének esetében a hímvesszőt  és a heréket</a:t>
            </a:r>
          </a:p>
          <a:p>
            <a:pPr marL="669652" lvl="1" indent="-334826" algn="just">
              <a:lnSpc>
                <a:spcPts val="5862"/>
              </a:lnSpc>
              <a:buFont typeface="Arial"/>
              <a:buChar char="•"/>
            </a:pPr>
            <a:r>
              <a:rPr lang="en-US" sz="3101">
                <a:solidFill>
                  <a:srgbClr val="B84F4F"/>
                </a:solidFill>
                <a:latin typeface="Now"/>
                <a:ea typeface="Now"/>
                <a:cs typeface="Now"/>
                <a:sym typeface="Now"/>
              </a:rPr>
              <a:t> heréltek esetében a hímvesszőt és a vaszorát!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035847" y="4088750"/>
            <a:ext cx="7541565" cy="626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 b="1">
                <a:solidFill>
                  <a:srgbClr val="B84F4F"/>
                </a:solidFill>
                <a:latin typeface="Now Bold"/>
                <a:ea typeface="Now Bold"/>
                <a:cs typeface="Now Bold"/>
                <a:sym typeface="Now Bold"/>
              </a:rPr>
              <a:t>Szivacs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552137" y="9191625"/>
            <a:ext cx="1414325" cy="606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3"/>
              </a:lnSpc>
              <a:spcBef>
                <a:spcPct val="0"/>
              </a:spcBef>
            </a:pPr>
            <a:r>
              <a:rPr lang="en-US" sz="3488" b="1">
                <a:solidFill>
                  <a:srgbClr val="B84F4F"/>
                </a:solidFill>
                <a:latin typeface="Now Bold"/>
                <a:ea typeface="Now Bold"/>
                <a:cs typeface="Now Bold"/>
                <a:sym typeface="Now Bold"/>
              </a:rPr>
              <a:t>Rongy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39133" y="1448724"/>
            <a:ext cx="391358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>
                <a:solidFill>
                  <a:srgbClr val="D19C26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5.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151981"/>
            <a:ext cx="16937763" cy="1422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32"/>
              </a:lnSpc>
            </a:pPr>
            <a:r>
              <a:rPr lang="en-US" sz="4400" b="1">
                <a:solidFill>
                  <a:srgbClr val="B84F4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 lóápolás menete és eszközei - munka előtti ápolás</a:t>
            </a:r>
          </a:p>
          <a:p>
            <a:pPr algn="l">
              <a:lnSpc>
                <a:spcPts val="5632"/>
              </a:lnSpc>
            </a:pPr>
            <a:endParaRPr/>
          </a:p>
        </p:txBody>
      </p:sp>
      <p:sp>
        <p:nvSpPr>
          <p:cNvPr id="10" name="Freeform 10"/>
          <p:cNvSpPr/>
          <p:nvPr/>
        </p:nvSpPr>
        <p:spPr>
          <a:xfrm rot="1571823">
            <a:off x="-989701" y="7753628"/>
            <a:ext cx="7856240" cy="4167468"/>
          </a:xfrm>
          <a:custGeom>
            <a:avLst/>
            <a:gdLst/>
            <a:ahLst/>
            <a:cxnLst/>
            <a:rect l="l" t="t" r="r" b="b"/>
            <a:pathLst>
              <a:path w="7856240" h="4167468">
                <a:moveTo>
                  <a:pt x="0" y="0"/>
                </a:moveTo>
                <a:lnTo>
                  <a:pt x="7856240" y="0"/>
                </a:lnTo>
                <a:lnTo>
                  <a:pt x="7856240" y="4167469"/>
                </a:lnTo>
                <a:lnTo>
                  <a:pt x="0" y="4167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5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852</Words>
  <Application>Microsoft Office PowerPoint</Application>
  <PresentationFormat>Custom</PresentationFormat>
  <Paragraphs>125</Paragraphs>
  <Slides>14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Now</vt:lpstr>
      <vt:lpstr>Now Bold</vt:lpstr>
      <vt:lpstr>Cardo Bold</vt:lpstr>
      <vt:lpstr>Calibri</vt:lpstr>
      <vt:lpstr>Open Sans 1 Bold</vt:lpstr>
      <vt:lpstr>League Spartan</vt:lpstr>
      <vt:lpstr>Open Sans 2 Bold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Lóápolás, pataápolás</dc:title>
  <dc:creator>User</dc:creator>
  <cp:lastModifiedBy>User</cp:lastModifiedBy>
  <cp:revision>1</cp:revision>
  <dcterms:created xsi:type="dcterms:W3CDTF">2006-08-16T00:00:00Z</dcterms:created>
  <dcterms:modified xsi:type="dcterms:W3CDTF">2026-02-03T09:13:41Z</dcterms:modified>
  <dc:identifier>DAG5u98VT-I</dc:identifier>
</cp:coreProperties>
</file>