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serrat" charset="-18"/>
      <p:regular r:id="rId13"/>
    </p:embeddedFont>
    <p:embeddedFont>
      <p:font typeface="Poppins Bold" charset="-18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Poppins" charset="-18"/>
      <p:regular r:id="rId19"/>
    </p:embeddedFont>
    <p:embeddedFont>
      <p:font typeface="Open Sans Bold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jpeg"/><Relationship Id="rId10" Type="http://schemas.openxmlformats.org/officeDocument/2006/relationships/image" Target="../media/image19.jpeg"/><Relationship Id="rId4" Type="http://schemas.microsoft.com/office/2007/relationships/media" Target="../media/VAG-OrDGXF4.mp4"/><Relationship Id="rId9" Type="http://schemas.microsoft.com/office/2007/relationships/media" Target="../media/VAG-OkpAA58.mp4"/><Relationship Id="rId1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hu/resource/105393361" TargetMode="External"/><Relationship Id="rId3" Type="http://schemas.openxmlformats.org/officeDocument/2006/relationships/hyperlink" Target="https://bookline.hu/szerzo/soltesz-andras/13071629?page=1" TargetMode="External"/><Relationship Id="rId7" Type="http://schemas.openxmlformats.org/officeDocument/2006/relationships/image" Target="../media/image28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10" Type="http://schemas.openxmlformats.org/officeDocument/2006/relationships/image" Target="../media/image30.sv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media" Target="../media/VAG-JMsKP_0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VAG-JaWTdE0.mp4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59" r="-15759" b="-754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11811" y="104207"/>
            <a:ext cx="4719145" cy="1848987"/>
          </a:xfrm>
          <a:custGeom>
            <a:avLst/>
            <a:gdLst/>
            <a:ahLst/>
            <a:cxnLst/>
            <a:rect l="l" t="t" r="r" b="b"/>
            <a:pathLst>
              <a:path w="4719145" h="1848987">
                <a:moveTo>
                  <a:pt x="0" y="0"/>
                </a:moveTo>
                <a:lnTo>
                  <a:pt x="4719145" y="0"/>
                </a:lnTo>
                <a:lnTo>
                  <a:pt x="4719145" y="1848986"/>
                </a:lnTo>
                <a:lnTo>
                  <a:pt x="0" y="184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7" r="-176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15156" y="7003619"/>
            <a:ext cx="1676946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 Slide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1840" y="84567"/>
            <a:ext cx="9936450" cy="393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8"/>
              </a:lnSpc>
              <a:spcBef>
                <a:spcPct val="0"/>
              </a:spcBef>
            </a:pPr>
            <a:r>
              <a:rPr lang="en-US" sz="1099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Alternatív gyógymódok </a:t>
            </a:r>
          </a:p>
        </p:txBody>
      </p:sp>
      <p:sp>
        <p:nvSpPr>
          <p:cNvPr id="6" name="Freeform 6"/>
          <p:cNvSpPr/>
          <p:nvPr/>
        </p:nvSpPr>
        <p:spPr>
          <a:xfrm>
            <a:off x="11279141" y="8724609"/>
            <a:ext cx="7008859" cy="1562391"/>
          </a:xfrm>
          <a:custGeom>
            <a:avLst/>
            <a:gdLst/>
            <a:ahLst/>
            <a:cxnLst/>
            <a:rect l="l" t="t" r="r" b="b"/>
            <a:pathLst>
              <a:path w="7008859" h="1562391">
                <a:moveTo>
                  <a:pt x="0" y="0"/>
                </a:moveTo>
                <a:lnTo>
                  <a:pt x="7008859" y="0"/>
                </a:lnTo>
                <a:lnTo>
                  <a:pt x="7008859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280.0000" end="3679.5000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984490" y="2932843"/>
            <a:ext cx="5391649" cy="303280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5400000">
            <a:off x="3335994" y="6940537"/>
            <a:ext cx="1432359" cy="1031298"/>
          </a:xfrm>
          <a:custGeom>
            <a:avLst/>
            <a:gdLst/>
            <a:ahLst/>
            <a:cxnLst/>
            <a:rect l="l" t="t" r="r" b="b"/>
            <a:pathLst>
              <a:path w="1432359" h="1031298">
                <a:moveTo>
                  <a:pt x="0" y="0"/>
                </a:moveTo>
                <a:lnTo>
                  <a:pt x="1432359" y="0"/>
                </a:lnTo>
                <a:lnTo>
                  <a:pt x="1432359" y="1031298"/>
                </a:lnTo>
                <a:lnTo>
                  <a:pt x="0" y="1031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st="0.0000" end="462.9000"/>
                </p14:media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1984490" y="6358234"/>
            <a:ext cx="5391649" cy="303280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8679423" y="3911704"/>
            <a:ext cx="4967410" cy="1968901"/>
          </a:xfrm>
          <a:custGeom>
            <a:avLst/>
            <a:gdLst/>
            <a:ahLst/>
            <a:cxnLst/>
            <a:rect l="l" t="t" r="r" b="b"/>
            <a:pathLst>
              <a:path w="4967410" h="1968901">
                <a:moveTo>
                  <a:pt x="0" y="0"/>
                </a:moveTo>
                <a:lnTo>
                  <a:pt x="4967411" y="0"/>
                </a:lnTo>
                <a:lnTo>
                  <a:pt x="4967411" y="1968900"/>
                </a:lnTo>
                <a:lnTo>
                  <a:pt x="0" y="196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9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23793">
            <a:off x="12417901" y="4500297"/>
            <a:ext cx="1337211" cy="5447895"/>
          </a:xfrm>
          <a:custGeom>
            <a:avLst/>
            <a:gdLst/>
            <a:ahLst/>
            <a:cxnLst/>
            <a:rect l="l" t="t" r="r" b="b"/>
            <a:pathLst>
              <a:path w="1337211" h="5447895">
                <a:moveTo>
                  <a:pt x="0" y="0"/>
                </a:moveTo>
                <a:lnTo>
                  <a:pt x="1337210" y="0"/>
                </a:lnTo>
                <a:lnTo>
                  <a:pt x="1337210" y="5447895"/>
                </a:lnTo>
                <a:lnTo>
                  <a:pt x="0" y="5447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285426"/>
            <a:ext cx="17358847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Akupunktúra/Akupresszúra</a:t>
            </a:r>
          </a:p>
          <a:p>
            <a:pPr algn="ctr">
              <a:lnSpc>
                <a:spcPts val="39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meridiánok stimulálásával harmonizálja a test energiáit, fájdalomcsillapításra és belső szervek problémáira is alkalmazható.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7683" y="4092057"/>
            <a:ext cx="310884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Kólika pont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7683" y="4939782"/>
            <a:ext cx="9527331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Folyamatos nyomás/ingerlés hatására a ló ellazítja a hátizmait, valamint a bél sima izmait.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6874" y="8534315"/>
            <a:ext cx="11587162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Így segítjük a bélmozgások beindulását!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Enyhe kólikás tüneteknél kiválóan alkalmazható!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67822" y="6701907"/>
            <a:ext cx="6669405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Kis izomremegés látható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6014" y="1028700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44910" y="3941302"/>
            <a:ext cx="6593158" cy="4395439"/>
          </a:xfrm>
          <a:custGeom>
            <a:avLst/>
            <a:gdLst/>
            <a:ahLst/>
            <a:cxnLst/>
            <a:rect l="l" t="t" r="r" b="b"/>
            <a:pathLst>
              <a:path w="6593158" h="4395439">
                <a:moveTo>
                  <a:pt x="0" y="0"/>
                </a:moveTo>
                <a:lnTo>
                  <a:pt x="6593158" y="0"/>
                </a:lnTo>
                <a:lnTo>
                  <a:pt x="6593158" y="4395439"/>
                </a:lnTo>
                <a:lnTo>
                  <a:pt x="0" y="4395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40653" y="619125"/>
            <a:ext cx="276236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Források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653" y="3593639"/>
            <a:ext cx="571547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www.fitocavallo.com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5284" y="2083927"/>
            <a:ext cx="15838826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Lócsontkovácsolás-</a:t>
            </a: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3" tooltip="https://bookline.hu/szerzo/soltesz-andras/13071629?page=1"/>
              </a:rPr>
              <a:t>Soltész András</a:t>
            </a:r>
            <a:r>
              <a:rPr lang="en-US" sz="4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</a:t>
            </a:r>
          </a:p>
          <a:p>
            <a:pPr algn="l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SAU.FAIR ÁLLATGYÓGYÁSZATI BT., 2010</a:t>
            </a:r>
          </a:p>
        </p:txBody>
      </p:sp>
      <p:sp>
        <p:nvSpPr>
          <p:cNvPr id="9" name="Freeform 9"/>
          <p:cNvSpPr/>
          <p:nvPr/>
        </p:nvSpPr>
        <p:spPr>
          <a:xfrm>
            <a:off x="175228" y="2122027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228" y="363173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5228" y="5143500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4709" y="9258300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45249" y="9261065"/>
            <a:ext cx="2809637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Fotó: Saját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89364" y="1839782"/>
            <a:ext cx="10606209" cy="119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4"/>
              </a:lnSpc>
            </a:pPr>
            <a:r>
              <a:rPr lang="en-US" sz="34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Készítette: </a:t>
            </a:r>
          </a:p>
          <a:p>
            <a:pPr algn="ctr">
              <a:lnSpc>
                <a:spcPts val="4544"/>
              </a:lnSpc>
            </a:pPr>
            <a:r>
              <a:rPr lang="en-US" sz="32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György Tímea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78575" y="8548924"/>
            <a:ext cx="6961465" cy="214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</a:pPr>
            <a:r>
              <a:rPr lang="en-US" sz="3600" b="1" spc="19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Közreműködött:</a:t>
            </a:r>
          </a:p>
          <a:p>
            <a:pPr algn="ctr">
              <a:lnSpc>
                <a:spcPts val="3921"/>
              </a:lnSpc>
            </a:pPr>
            <a:r>
              <a:rPr lang="en-US" sz="2800" spc="15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Tamás Kíra, Lajtos Enikő, Gyenge Lili</a:t>
            </a:r>
          </a:p>
          <a:p>
            <a:pPr algn="ctr">
              <a:lnSpc>
                <a:spcPts val="3921"/>
              </a:lnSpc>
            </a:pPr>
            <a:endParaRPr/>
          </a:p>
          <a:p>
            <a:pPr algn="ctr">
              <a:lnSpc>
                <a:spcPts val="3921"/>
              </a:lnSpc>
              <a:spcBef>
                <a:spcPct val="0"/>
              </a:spcBef>
            </a:pPr>
            <a:r>
              <a:rPr lang="en-US" sz="2800" b="1" spc="15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6" name="Freeform 16"/>
          <p:cNvSpPr/>
          <p:nvPr/>
        </p:nvSpPr>
        <p:spPr>
          <a:xfrm>
            <a:off x="4722574" y="7746113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8" y="0"/>
                </a:lnTo>
                <a:lnTo>
                  <a:pt x="5869588" y="1181255"/>
                </a:lnTo>
                <a:lnTo>
                  <a:pt x="0" y="1181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22574" y="7843058"/>
            <a:ext cx="5914410" cy="8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  <a:spcBef>
                <a:spcPct val="0"/>
              </a:spcBef>
            </a:pPr>
            <a:r>
              <a:rPr lang="en-US" sz="4800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ordwall.net/hu/resource/105393361"/>
              </a:rPr>
              <a:t>Ellenőrző kérdések</a:t>
            </a:r>
          </a:p>
        </p:txBody>
      </p:sp>
      <p:sp>
        <p:nvSpPr>
          <p:cNvPr id="18" name="Freeform 18"/>
          <p:cNvSpPr/>
          <p:nvPr/>
        </p:nvSpPr>
        <p:spPr>
          <a:xfrm rot="-6563520" flipH="1">
            <a:off x="8322004" y="4177328"/>
            <a:ext cx="2667431" cy="3743763"/>
          </a:xfrm>
          <a:custGeom>
            <a:avLst/>
            <a:gdLst/>
            <a:ahLst/>
            <a:cxnLst/>
            <a:rect l="l" t="t" r="r" b="b"/>
            <a:pathLst>
              <a:path w="2667431" h="3743763">
                <a:moveTo>
                  <a:pt x="2667431" y="0"/>
                </a:moveTo>
                <a:lnTo>
                  <a:pt x="0" y="0"/>
                </a:lnTo>
                <a:lnTo>
                  <a:pt x="0" y="3743764"/>
                </a:lnTo>
                <a:lnTo>
                  <a:pt x="2667431" y="3743764"/>
                </a:lnTo>
                <a:lnTo>
                  <a:pt x="2667431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51029" y="2268836"/>
            <a:ext cx="12191985" cy="1219198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09635" y="5143500"/>
            <a:ext cx="6416970" cy="4815861"/>
          </a:xfrm>
          <a:custGeom>
            <a:avLst/>
            <a:gdLst/>
            <a:ahLst/>
            <a:cxnLst/>
            <a:rect l="l" t="t" r="r" b="b"/>
            <a:pathLst>
              <a:path w="6416970" h="4815861">
                <a:moveTo>
                  <a:pt x="0" y="0"/>
                </a:moveTo>
                <a:lnTo>
                  <a:pt x="6416970" y="0"/>
                </a:lnTo>
                <a:lnTo>
                  <a:pt x="6416970" y="4815861"/>
                </a:lnTo>
                <a:lnTo>
                  <a:pt x="0" y="4815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19045" y="2689167"/>
            <a:ext cx="4617977" cy="4611332"/>
          </a:xfrm>
          <a:custGeom>
            <a:avLst/>
            <a:gdLst/>
            <a:ahLst/>
            <a:cxnLst/>
            <a:rect l="l" t="t" r="r" b="b"/>
            <a:pathLst>
              <a:path w="4617977" h="4611332">
                <a:moveTo>
                  <a:pt x="0" y="0"/>
                </a:moveTo>
                <a:lnTo>
                  <a:pt x="4617977" y="0"/>
                </a:lnTo>
                <a:lnTo>
                  <a:pt x="4617977" y="4611332"/>
                </a:lnTo>
                <a:lnTo>
                  <a:pt x="0" y="4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0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208" y="1285875"/>
            <a:ext cx="9217697" cy="868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Például:</a:t>
            </a:r>
          </a:p>
          <a:p>
            <a:pPr marL="820408" lvl="1" indent="-410204" algn="l">
              <a:lnSpc>
                <a:spcPts val="5319"/>
              </a:lnSpc>
              <a:buFont typeface="Arial"/>
              <a:buChar char="•"/>
            </a:pP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Fizioterápia &amp; Masszázs,</a:t>
            </a:r>
          </a:p>
          <a:p>
            <a:pPr marL="820408" lvl="1" indent="-410204" algn="just">
              <a:lnSpc>
                <a:spcPts val="5319"/>
              </a:lnSpc>
              <a:buFont typeface="Arial"/>
              <a:buChar char="•"/>
            </a:pP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Gyógynövények (fitoterápia), </a:t>
            </a:r>
          </a:p>
          <a:p>
            <a:pPr marL="820408" lvl="1" indent="-410204" algn="just">
              <a:lnSpc>
                <a:spcPts val="5319"/>
              </a:lnSpc>
              <a:buFont typeface="Arial"/>
              <a:buChar char="•"/>
            </a:pP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Mágnesterápia, </a:t>
            </a:r>
          </a:p>
          <a:p>
            <a:pPr marL="820408" lvl="1" indent="-410204" algn="just">
              <a:lnSpc>
                <a:spcPts val="5319"/>
              </a:lnSpc>
              <a:buFont typeface="Arial"/>
              <a:buChar char="•"/>
            </a:pP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Akupunktúra/akupresszúra.</a:t>
            </a: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melyek segíthetnek krónikus problémákon, stressz csökkentésén, izomzat lazításán,  kiegészíthetik a hagyományos kezeléseket, megelőzhetik a betegségeket ill. segíthetik a ló teljes közérzetének javítását.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15716" y="247650"/>
            <a:ext cx="1200515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8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Alternatív gyógymódok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697" y="3638957"/>
            <a:ext cx="7436959" cy="5543358"/>
          </a:xfrm>
          <a:custGeom>
            <a:avLst/>
            <a:gdLst/>
            <a:ahLst/>
            <a:cxnLst/>
            <a:rect l="l" t="t" r="r" b="b"/>
            <a:pathLst>
              <a:path w="7436959" h="5543358">
                <a:moveTo>
                  <a:pt x="0" y="0"/>
                </a:moveTo>
                <a:lnTo>
                  <a:pt x="7436959" y="0"/>
                </a:lnTo>
                <a:lnTo>
                  <a:pt x="7436959" y="5543358"/>
                </a:lnTo>
                <a:lnTo>
                  <a:pt x="0" y="5543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4661" y="2387601"/>
            <a:ext cx="11727408" cy="12518076"/>
            <a:chOff x="0" y="0"/>
            <a:chExt cx="812800" cy="867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7599"/>
            </a:xfrm>
            <a:custGeom>
              <a:avLst/>
              <a:gdLst/>
              <a:ahLst/>
              <a:cxnLst/>
              <a:rect l="l" t="t" r="r" b="b"/>
              <a:pathLst>
                <a:path w="812800" h="867599">
                  <a:moveTo>
                    <a:pt x="406400" y="0"/>
                  </a:moveTo>
                  <a:cubicBezTo>
                    <a:pt x="181951" y="0"/>
                    <a:pt x="0" y="194219"/>
                    <a:pt x="0" y="433800"/>
                  </a:cubicBezTo>
                  <a:cubicBezTo>
                    <a:pt x="0" y="673381"/>
                    <a:pt x="181951" y="867599"/>
                    <a:pt x="406400" y="867599"/>
                  </a:cubicBezTo>
                  <a:cubicBezTo>
                    <a:pt x="630849" y="867599"/>
                    <a:pt x="812800" y="673381"/>
                    <a:pt x="812800" y="433800"/>
                  </a:cubicBezTo>
                  <a:cubicBezTo>
                    <a:pt x="812800" y="19421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81337"/>
              <a:ext cx="660400" cy="704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71656" y="3638957"/>
            <a:ext cx="5198936" cy="5543358"/>
          </a:xfrm>
          <a:custGeom>
            <a:avLst/>
            <a:gdLst/>
            <a:ahLst/>
            <a:cxnLst/>
            <a:rect l="l" t="t" r="r" b="b"/>
            <a:pathLst>
              <a:path w="5198936" h="5543358">
                <a:moveTo>
                  <a:pt x="0" y="0"/>
                </a:moveTo>
                <a:lnTo>
                  <a:pt x="5198936" y="0"/>
                </a:lnTo>
                <a:lnTo>
                  <a:pt x="5198936" y="5543358"/>
                </a:lnTo>
                <a:lnTo>
                  <a:pt x="0" y="554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443" t="-14417" r="-52427" b="-3189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70592" y="3638957"/>
            <a:ext cx="5257807" cy="5543358"/>
          </a:xfrm>
          <a:custGeom>
            <a:avLst/>
            <a:gdLst/>
            <a:ahLst/>
            <a:cxnLst/>
            <a:rect l="l" t="t" r="r" b="b"/>
            <a:pathLst>
              <a:path w="5257807" h="5543358">
                <a:moveTo>
                  <a:pt x="0" y="0"/>
                </a:moveTo>
                <a:lnTo>
                  <a:pt x="5257808" y="0"/>
                </a:lnTo>
                <a:lnTo>
                  <a:pt x="5257808" y="5543358"/>
                </a:lnTo>
                <a:lnTo>
                  <a:pt x="0" y="554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16" t="-19361" r="-59275" b="-81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4697" y="-382845"/>
            <a:ext cx="18018605" cy="370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8861"/>
              </a:lnSpc>
            </a:pPr>
            <a:r>
              <a:rPr lang="en-US" sz="4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Fizioterápia &amp; Masszázs</a:t>
            </a:r>
          </a:p>
          <a:p>
            <a:pPr algn="ctr">
              <a:lnSpc>
                <a:spcPts val="8017"/>
              </a:lnSpc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Javítja a vérkeringést, oldja az izomgörcsöket, segíti a regenerációt, lazít.</a:t>
            </a:r>
          </a:p>
          <a:p>
            <a:pPr algn="ctr">
              <a:lnSpc>
                <a:spcPts val="8017"/>
              </a:lnSpc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45" y="1289242"/>
            <a:ext cx="11727408" cy="117274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 rot="-5400000">
            <a:off x="10252688" y="3966646"/>
            <a:ext cx="7688733" cy="432491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45214" y="3671941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5703" y="1146367"/>
            <a:ext cx="8377034" cy="514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4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masszírozási technikákkal, lazító és nyújtó gyakorlatokkal</a:t>
            </a:r>
          </a:p>
          <a:p>
            <a:pPr algn="just">
              <a:lnSpc>
                <a:spcPts val="1240"/>
              </a:lnSpc>
            </a:pPr>
            <a:endParaRPr/>
          </a:p>
          <a:p>
            <a:pPr algn="just">
              <a:lnSpc>
                <a:spcPts val="4804"/>
              </a:lnSpc>
            </a:pPr>
            <a:r>
              <a:rPr lang="en-US" sz="3099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rendszeresen alkalmazva!</a:t>
            </a:r>
          </a:p>
          <a:p>
            <a:pPr algn="just">
              <a:lnSpc>
                <a:spcPts val="3254"/>
              </a:lnSpc>
            </a:pPr>
            <a:endParaRPr/>
          </a:p>
          <a:p>
            <a:pPr algn="just">
              <a:lnSpc>
                <a:spcPts val="4804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számos mozgásszervi problémát megelőzhetünk,</a:t>
            </a:r>
          </a:p>
          <a:p>
            <a:pPr algn="just">
              <a:lnSpc>
                <a:spcPts val="2479"/>
              </a:lnSpc>
            </a:pPr>
            <a:endParaRPr/>
          </a:p>
          <a:p>
            <a:pPr algn="just">
              <a:lnSpc>
                <a:spcPts val="4804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lovunk mozgását lazábbá, elengedettebbé tudjuk tenni,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5703" y="6698614"/>
            <a:ext cx="8377034" cy="2626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lovunk fizikai egészségét javítani tudjuk,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sok minőségi együtt töltött időnek köszönhetően segít a lovunkkal való kapcsolatunk elmélyítésében!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0975" y="257175"/>
            <a:ext cx="744605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Fizioterápia &amp; Masszázs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5214" y="5143500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5214" y="6618733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5214" y="770214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45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24918"/>
            <a:ext cx="17383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1"/>
              </a:lnSpc>
              <a:spcBef>
                <a:spcPct val="0"/>
              </a:spcBef>
            </a:pPr>
            <a:r>
              <a:rPr lang="en-US" sz="480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Gyógynövények (Fitoterápia)</a:t>
            </a:r>
            <a:r>
              <a:rPr lang="en-US" sz="480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211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211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30100" y="1339318"/>
            <a:ext cx="12071524" cy="865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Mikor érdemes alkalmazni?</a:t>
            </a:r>
          </a:p>
          <a:p>
            <a:pPr algn="just">
              <a:lnSpc>
                <a:spcPts val="1680"/>
              </a:lnSpc>
              <a:spcBef>
                <a:spcPct val="0"/>
              </a:spcBef>
            </a:pPr>
            <a:endParaRPr/>
          </a:p>
          <a:p>
            <a:pPr marL="755641" lvl="1" indent="-377820" algn="just">
              <a:lnSpc>
                <a:spcPts val="55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Hagyományos gyógymódok kiegészítéseként. </a:t>
            </a:r>
          </a:p>
          <a:p>
            <a:pPr marL="755641" lvl="1" indent="-377820" algn="just">
              <a:lnSpc>
                <a:spcPts val="55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Megelőzésként.</a:t>
            </a:r>
          </a:p>
          <a:p>
            <a:pPr marL="755641" lvl="1" indent="-377820" algn="just">
              <a:lnSpc>
                <a:spcPts val="55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Krónikus problémák esetén (pl. ismétlődő sántaság, kólika,kehesség).</a:t>
            </a:r>
          </a:p>
          <a:p>
            <a:pPr marL="755641" lvl="1" indent="-377820" algn="just">
              <a:lnSpc>
                <a:spcPts val="55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Stresszes lovak, ideges sportlovak idegrendszerének nyugtatására.</a:t>
            </a:r>
          </a:p>
          <a:p>
            <a:pPr marL="755641" lvl="1" indent="-377820" algn="just">
              <a:lnSpc>
                <a:spcPts val="55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Műtét utáni rehabilitáció, vagy sérülések utáni regeneráció felgyorsítására.</a:t>
            </a:r>
          </a:p>
          <a:p>
            <a:pPr algn="just">
              <a:lnSpc>
                <a:spcPts val="2686"/>
              </a:lnSpc>
            </a:pPr>
            <a:endParaRPr/>
          </a:p>
          <a:p>
            <a:pPr algn="just">
              <a:lnSpc>
                <a:spcPts val="5529"/>
              </a:lnSpc>
            </a:pPr>
            <a:r>
              <a:rPr lang="en-US" sz="3499" b="1">
                <a:solidFill>
                  <a:srgbClr val="DE1F1F"/>
                </a:solidFill>
                <a:latin typeface="Poppins Bold"/>
                <a:ea typeface="Poppins Bold"/>
                <a:cs typeface="Poppins Bold"/>
                <a:sym typeface="Poppins Bold"/>
              </a:rPr>
              <a:t>Fontos!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Mindig kérd ki egy állatorvos véleményét, mielőtt alternatív kezelést kezdenél, hogy az illeszkedjen a ló aktuális egészségi állapotához! </a:t>
            </a:r>
          </a:p>
        </p:txBody>
      </p:sp>
      <p:sp>
        <p:nvSpPr>
          <p:cNvPr id="7" name="Freeform 7"/>
          <p:cNvSpPr/>
          <p:nvPr/>
        </p:nvSpPr>
        <p:spPr>
          <a:xfrm>
            <a:off x="14100184" y="1688672"/>
            <a:ext cx="3492602" cy="3096745"/>
          </a:xfrm>
          <a:custGeom>
            <a:avLst/>
            <a:gdLst/>
            <a:ahLst/>
            <a:cxnLst/>
            <a:rect l="l" t="t" r="r" b="b"/>
            <a:pathLst>
              <a:path w="3492602" h="3096745">
                <a:moveTo>
                  <a:pt x="0" y="0"/>
                </a:moveTo>
                <a:lnTo>
                  <a:pt x="3492602" y="0"/>
                </a:lnTo>
                <a:lnTo>
                  <a:pt x="3492602" y="3096745"/>
                </a:lnTo>
                <a:lnTo>
                  <a:pt x="0" y="3096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" b="-639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0184" y="4940275"/>
            <a:ext cx="3492602" cy="5058538"/>
          </a:xfrm>
          <a:custGeom>
            <a:avLst/>
            <a:gdLst/>
            <a:ahLst/>
            <a:cxnLst/>
            <a:rect l="l" t="t" r="r" b="b"/>
            <a:pathLst>
              <a:path w="3492602" h="5058538">
                <a:moveTo>
                  <a:pt x="0" y="0"/>
                </a:moveTo>
                <a:lnTo>
                  <a:pt x="3492602" y="0"/>
                </a:lnTo>
                <a:lnTo>
                  <a:pt x="3492602" y="5058539"/>
                </a:lnTo>
                <a:lnTo>
                  <a:pt x="0" y="50585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56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45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75296" y="4374791"/>
            <a:ext cx="4692373" cy="3457030"/>
          </a:xfrm>
          <a:custGeom>
            <a:avLst/>
            <a:gdLst/>
            <a:ahLst/>
            <a:cxnLst/>
            <a:rect l="l" t="t" r="r" b="b"/>
            <a:pathLst>
              <a:path w="4692373" h="3457030">
                <a:moveTo>
                  <a:pt x="0" y="0"/>
                </a:moveTo>
                <a:lnTo>
                  <a:pt x="4692373" y="0"/>
                </a:lnTo>
                <a:lnTo>
                  <a:pt x="4692373" y="3457030"/>
                </a:lnTo>
                <a:lnTo>
                  <a:pt x="0" y="3457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06975" y="344169"/>
            <a:ext cx="11613952" cy="7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Gyógynövényekkel az immunrendszerért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463197"/>
            <a:ext cx="18288000" cy="212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Gyógynövényekkel az alulműködő immunrendszer működése többféle módon támogatható, ám a fitoterápia elsősorban a helyes tartás, takarmányozás és biológiai biztonság kiegészítése!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3110" y="4015713"/>
            <a:ext cx="12751848" cy="268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Bíbor kasvirág (Echinacea):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az immunreakciókban résztvevő sejtek számát növelik, így hatékonyabbá teszik egy-egy fertőzés során a védekező rendszer működését.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3110" y="7138644"/>
            <a:ext cx="17004894" cy="268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Mivel fokozza az immunrendszer készültségét, </a:t>
            </a:r>
          </a:p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max. 4-6 hétig etetjük a kasvirágot az állattal, majd tartunk legalább ennyi szünetet. Körülbelül 2 heti etetés alatt alakul ki az elérhető immunvédettség.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651" y="3767320"/>
            <a:ext cx="13266159" cy="5840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49"/>
              </a:lnSpc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Ilyenek az emésztésre és a mirigyek működésére ható növények, mint pl.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tormagyökér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fokhagyma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szappanfű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az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édesgyökér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a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cickafarkfű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a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körömvirág 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vagy a </a:t>
            </a:r>
            <a:r>
              <a:rPr lang="en-US" sz="3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pitypanglevél</a:t>
            </a: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6649"/>
              </a:lnSpc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Ezek alkalmazása során mindig figyelembe kell venni az ellenjavallatokat, amelyek elsősorban a gyomor- és bélnyálkahártya állapotához köthetők.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12145" y="344169"/>
            <a:ext cx="10803613" cy="71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Gyógynövényekkel az immunrendszerért</a:t>
            </a:r>
          </a:p>
        </p:txBody>
      </p:sp>
      <p:sp>
        <p:nvSpPr>
          <p:cNvPr id="7" name="Freeform 7"/>
          <p:cNvSpPr/>
          <p:nvPr/>
        </p:nvSpPr>
        <p:spPr>
          <a:xfrm>
            <a:off x="14155657" y="4005445"/>
            <a:ext cx="3391238" cy="5041869"/>
          </a:xfrm>
          <a:custGeom>
            <a:avLst/>
            <a:gdLst/>
            <a:ahLst/>
            <a:cxnLst/>
            <a:rect l="l" t="t" r="r" b="b"/>
            <a:pathLst>
              <a:path w="3391238" h="5041869">
                <a:moveTo>
                  <a:pt x="0" y="0"/>
                </a:moveTo>
                <a:lnTo>
                  <a:pt x="3391238" y="0"/>
                </a:lnTo>
                <a:lnTo>
                  <a:pt x="3391238" y="5041869"/>
                </a:lnTo>
                <a:lnTo>
                  <a:pt x="0" y="504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1566795"/>
            <a:ext cx="18288000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 „immunmoduláns” növények az immunrendszerhez tartozó védelmi vonalak (nyálkahártyák, bőr, bélflóra) védelmére és az itt zajló folyamatok közvetett serkentésére használhatóak.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7252" y="1609924"/>
            <a:ext cx="16861092" cy="832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Külsőleges kezelés,</a:t>
            </a:r>
          </a:p>
          <a:p>
            <a:pPr algn="l">
              <a:lnSpc>
                <a:spcPts val="717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Inhalálás,</a:t>
            </a:r>
          </a:p>
          <a:p>
            <a:pPr algn="l">
              <a:lnSpc>
                <a:spcPts val="717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Belsőleges kezelés.</a:t>
            </a:r>
          </a:p>
          <a:p>
            <a:pPr algn="l">
              <a:lnSpc>
                <a:spcPts val="2639"/>
              </a:lnSpc>
            </a:pPr>
            <a:endParaRPr/>
          </a:p>
          <a:p>
            <a:pPr algn="just">
              <a:lnSpc>
                <a:spcPts val="5984"/>
              </a:lnSpc>
            </a:pPr>
            <a:r>
              <a:rPr lang="en-US" sz="3499" b="1">
                <a:solidFill>
                  <a:srgbClr val="DE1F1F"/>
                </a:solidFill>
                <a:latin typeface="Poppins Bold"/>
                <a:ea typeface="Poppins Bold"/>
                <a:cs typeface="Poppins Bold"/>
                <a:sym typeface="Poppins Bold"/>
              </a:rPr>
              <a:t>FONTOS!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Az illóolajokat általában hígítva használjuk!</a:t>
            </a:r>
          </a:p>
          <a:p>
            <a:pPr algn="just">
              <a:lnSpc>
                <a:spcPts val="598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Egyes illóolajok hígítás nélkül is használhatóak </a:t>
            </a: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sebkezelésre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</a:p>
          <a:p>
            <a:pPr algn="just">
              <a:lnSpc>
                <a:spcPts val="598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pl. </a:t>
            </a:r>
            <a:r>
              <a:rPr lang="en-US" sz="3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kamilla,  levendula, cickafark.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598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Illóolajokkal végezhetünk lovunkon </a:t>
            </a: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bedörzsölést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masszázst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lemosást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borogatást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készíthetünk illóolajos patazsírt, kenőcsöt és krémet. </a:t>
            </a:r>
          </a:p>
          <a:p>
            <a:pPr algn="just">
              <a:lnSpc>
                <a:spcPts val="5984"/>
              </a:lnSpc>
            </a:pP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Inhalálásra </a:t>
            </a:r>
            <a:r>
              <a:rPr lang="en-US" sz="3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pl. borsmenta, eukaliptusz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5984"/>
              </a:lnSpc>
            </a:pP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esetenként </a:t>
            </a:r>
            <a:r>
              <a:rPr lang="en-US" sz="34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belsőleges </a:t>
            </a:r>
            <a:r>
              <a:rPr lang="en-US" sz="3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felhasználásra (etetésre) is alkalmasak az illóolajok.</a:t>
            </a:r>
          </a:p>
        </p:txBody>
      </p:sp>
      <p:sp>
        <p:nvSpPr>
          <p:cNvPr id="6" name="Freeform 6"/>
          <p:cNvSpPr/>
          <p:nvPr/>
        </p:nvSpPr>
        <p:spPr>
          <a:xfrm>
            <a:off x="263719" y="192424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719" y="283127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3719" y="373830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rcRect l="7598" r="25328"/>
          <a:stretch>
            <a:fillRect/>
          </a:stretch>
        </p:blipFill>
        <p:spPr>
          <a:xfrm>
            <a:off x="12727853" y="1249927"/>
            <a:ext cx="5272552" cy="442176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97799" y="371475"/>
            <a:ext cx="969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Aromaterápia-illóolajok használata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32573" y="3721509"/>
            <a:ext cx="5893761" cy="3138427"/>
          </a:xfrm>
          <a:custGeom>
            <a:avLst/>
            <a:gdLst/>
            <a:ahLst/>
            <a:cxnLst/>
            <a:rect l="l" t="t" r="r" b="b"/>
            <a:pathLst>
              <a:path w="5893761" h="3138427">
                <a:moveTo>
                  <a:pt x="0" y="0"/>
                </a:moveTo>
                <a:lnTo>
                  <a:pt x="5893761" y="0"/>
                </a:lnTo>
                <a:lnTo>
                  <a:pt x="5893761" y="3138428"/>
                </a:lnTo>
                <a:lnTo>
                  <a:pt x="0" y="3138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4453" y="361950"/>
            <a:ext cx="15719095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414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Mágnesterápia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0791" y="3550059"/>
            <a:ext cx="15740182" cy="58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4"/>
              </a:lnSpc>
            </a:pPr>
            <a:r>
              <a:rPr lang="en-US" sz="3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mágnes terápiás rendszer alkalmazási területei: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egészségvédelem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feszültségoldás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optimális teljesítmény elérése a sportban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munka, sport vagy betegségek utáni regeneráció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mozgásszervi rehabilitáció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heveny vagy idült betegséget követően a gyógyulási folyamatok elősegítése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fájdalom csillapítás,</a:t>
            </a:r>
          </a:p>
          <a:p>
            <a:pPr marL="669283" lvl="1" indent="-334641" algn="l">
              <a:lnSpc>
                <a:spcPts val="5114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gyulladás csökkentés.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199688"/>
            <a:ext cx="18288000" cy="219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terápia lényege, hogy pulzáló mágneses mezőket használnak a test különböző élettani folyamatainak aktiválása céljából. A mágneses impulzusok erőssége (legmagasabb érzékenységi fokozat mellett is) elmarad a Föld mágneses erejétől.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Custom</PresentationFormat>
  <Paragraphs>85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Montserrat</vt:lpstr>
      <vt:lpstr>Poppins Bold</vt:lpstr>
      <vt:lpstr>Calibri</vt:lpstr>
      <vt:lpstr>Poppins</vt:lpstr>
      <vt:lpstr>Open Sans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Alternatív módszerek a lógyógyászatban</dc:title>
  <dc:creator>User</dc:creator>
  <cp:lastModifiedBy>User</cp:lastModifiedBy>
  <cp:revision>1</cp:revision>
  <dcterms:created xsi:type="dcterms:W3CDTF">2006-08-16T00:00:00Z</dcterms:created>
  <dcterms:modified xsi:type="dcterms:W3CDTF">2026-01-31T12:54:57Z</dcterms:modified>
  <dc:identifier>DAG-PJcxJuI</dc:identifier>
</cp:coreProperties>
</file>