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5" d="100"/>
          <a:sy n="45"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6E9"/>
        </a:solidFill>
        <a:effectLst/>
      </p:bgPr>
    </p:bg>
    <p:spTree>
      <p:nvGrpSpPr>
        <p:cNvPr id="1" name=""/>
        <p:cNvGrpSpPr/>
        <p:nvPr/>
      </p:nvGrpSpPr>
      <p:grpSpPr>
        <a:xfrm>
          <a:off x="0" y="0"/>
          <a:ext cx="0" cy="0"/>
          <a:chOff x="0" y="0"/>
          <a:chExt cx="0" cy="0"/>
        </a:xfrm>
      </p:grpSpPr>
      <p:sp>
        <p:nvSpPr>
          <p:cNvPr id="2" name="Freeform 2"/>
          <p:cNvSpPr/>
          <p:nvPr/>
        </p:nvSpPr>
        <p:spPr>
          <a:xfrm>
            <a:off x="-1621561" y="6154041"/>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019096" y="-1595258"/>
            <a:ext cx="4480409" cy="5247917"/>
          </a:xfrm>
          <a:custGeom>
            <a:avLst/>
            <a:gdLst/>
            <a:ahLst/>
            <a:cxnLst/>
            <a:rect l="l" t="t" r="r" b="b"/>
            <a:pathLst>
              <a:path w="4480409" h="5247917">
                <a:moveTo>
                  <a:pt x="0" y="0"/>
                </a:moveTo>
                <a:lnTo>
                  <a:pt x="4480408" y="0"/>
                </a:lnTo>
                <a:lnTo>
                  <a:pt x="4480408" y="5247916"/>
                </a:lnTo>
                <a:lnTo>
                  <a:pt x="0" y="5247916"/>
                </a:lnTo>
                <a:lnTo>
                  <a:pt x="0" y="0"/>
                </a:lnTo>
                <a:close/>
              </a:path>
            </a:pathLst>
          </a:custGeom>
          <a:blipFill>
            <a:blip r:embed="rId4"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297561">
            <a:off x="-477972" y="-2057400"/>
            <a:ext cx="5786437" cy="6172200"/>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5297561" flipH="1" flipV="1">
            <a:off x="13788963" y="6051822"/>
            <a:ext cx="5786437" cy="6172200"/>
          </a:xfrm>
          <a:custGeom>
            <a:avLst/>
            <a:gdLst/>
            <a:ahLst/>
            <a:cxnLst/>
            <a:rect l="l" t="t" r="r" b="b"/>
            <a:pathLst>
              <a:path w="5786437" h="6172200">
                <a:moveTo>
                  <a:pt x="5786437" y="6172200"/>
                </a:moveTo>
                <a:lnTo>
                  <a:pt x="0" y="6172200"/>
                </a:lnTo>
                <a:lnTo>
                  <a:pt x="0" y="0"/>
                </a:lnTo>
                <a:lnTo>
                  <a:pt x="5786437" y="0"/>
                </a:lnTo>
                <a:lnTo>
                  <a:pt x="5786437" y="617220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6"/>
          <p:cNvSpPr txBox="1"/>
          <p:nvPr/>
        </p:nvSpPr>
        <p:spPr>
          <a:xfrm>
            <a:off x="2714580" y="1214410"/>
            <a:ext cx="13018493" cy="2954655"/>
          </a:xfrm>
          <a:prstGeom prst="rect">
            <a:avLst/>
          </a:prstGeom>
        </p:spPr>
        <p:txBody>
          <a:bodyPr lIns="0" tIns="0" rIns="0" bIns="0" rtlCol="0" anchor="t">
            <a:spAutoFit/>
          </a:bodyPr>
          <a:lstStyle/>
          <a:p>
            <a:pPr algn="ctr"/>
            <a:r>
              <a:rPr lang="ro-RO" sz="9600" b="1" dirty="0" smtClean="0"/>
              <a:t>STRUCTURA </a:t>
            </a:r>
            <a:endParaRPr lang="ro-RO" sz="9600" b="1" dirty="0" smtClean="0"/>
          </a:p>
          <a:p>
            <a:pPr algn="ctr"/>
            <a:r>
              <a:rPr lang="ro-RO" sz="9600" b="1" dirty="0" smtClean="0"/>
              <a:t>OASELOR</a:t>
            </a:r>
            <a:endParaRPr b="1"/>
          </a:p>
        </p:txBody>
      </p:sp>
      <p:sp>
        <p:nvSpPr>
          <p:cNvPr id="7" name="Freeform 7"/>
          <p:cNvSpPr/>
          <p:nvPr/>
        </p:nvSpPr>
        <p:spPr>
          <a:xfrm>
            <a:off x="5555879" y="6454961"/>
            <a:ext cx="8038643" cy="3134492"/>
          </a:xfrm>
          <a:custGeom>
            <a:avLst/>
            <a:gdLst/>
            <a:ahLst/>
            <a:cxnLst/>
            <a:rect l="l" t="t" r="r" b="b"/>
            <a:pathLst>
              <a:path w="8038643" h="3134492">
                <a:moveTo>
                  <a:pt x="0" y="0"/>
                </a:moveTo>
                <a:lnTo>
                  <a:pt x="8038643" y="0"/>
                </a:lnTo>
                <a:lnTo>
                  <a:pt x="8038643" y="3134493"/>
                </a:lnTo>
                <a:lnTo>
                  <a:pt x="0" y="3134493"/>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253804"/>
            <a:ext cx="18288000" cy="7232749"/>
          </a:xfrm>
          <a:prstGeom prst="rect">
            <a:avLst/>
          </a:prstGeom>
        </p:spPr>
        <p:txBody>
          <a:bodyPr lIns="0" tIns="0" rIns="0" bIns="0" rtlCol="0" anchor="t">
            <a:spAutoFit/>
          </a:bodyPr>
          <a:lstStyle/>
          <a:p>
            <a:pPr algn="ctr">
              <a:lnSpc>
                <a:spcPts val="4730"/>
              </a:lnSpc>
            </a:pPr>
            <a:r>
              <a:rPr lang="ro-RO" sz="4400" dirty="0" smtClean="0"/>
              <a:t>Organele pasive ale mișcării sunt oasele. Oasele sunt alcătuite din țesut osos, care conține celule osoase și material intercelular. Scheletul constituie 7-8% din corpul animalului. 30% este apă, 70% este substanță uscată. 1/3 din substanța uscată este materie organică (oseină), 2/3 este materie anorganică (sare osoasă). O parte semnificativă a sării osoase este fosfatul de calciu și magneziu, carbonatul de calciu. Prin urmare, este important ca raportul dintre var și fosfor din hrana animalului să fie corespunzător. La animalele în vârstă, elasticitatea oaselor scade, motiv pentru care fracturile osoase sunt frecvente. Dacă hrana unui animal în curs de dezvoltare nu conține suficient var și fosfor, se dezvoltă rahitismul. Dacă acesta lipsește din hrana animalelor adulte, atunci oasele acestora devin mai fragile, iar osteomalacia este o boală a animalelor de lapte sau gestante.</a:t>
            </a:r>
            <a:endParaRPr/>
          </a:p>
        </p:txBody>
      </p:sp>
      <p:sp>
        <p:nvSpPr>
          <p:cNvPr id="3" name="Freeform 4"/>
          <p:cNvSpPr/>
          <p:nvPr/>
        </p:nvSpPr>
        <p:spPr>
          <a:xfrm rot="5297561">
            <a:off x="2125600" y="-2629343"/>
            <a:ext cx="3738013" cy="9271265"/>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4" name="Freeform 4"/>
          <p:cNvSpPr/>
          <p:nvPr/>
        </p:nvSpPr>
        <p:spPr>
          <a:xfrm rot="6520152">
            <a:off x="11707727" y="4612653"/>
            <a:ext cx="5786437" cy="6172200"/>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15691"/>
            <a:ext cx="16230600" cy="6565900"/>
          </a:xfrm>
          <a:prstGeom prst="rect">
            <a:avLst/>
          </a:prstGeom>
        </p:spPr>
        <p:txBody>
          <a:bodyPr lIns="0" tIns="0" rIns="0" bIns="0" rtlCol="0" anchor="t">
            <a:spAutoFit/>
          </a:bodyPr>
          <a:lstStyle/>
          <a:p>
            <a:pPr algn="ctr">
              <a:lnSpc>
                <a:spcPts val="6380"/>
              </a:lnSpc>
            </a:pPr>
            <a:r>
              <a:rPr lang="en-US" sz="5800" b="1" dirty="0">
                <a:solidFill>
                  <a:srgbClr val="8A7554"/>
                </a:solidFill>
                <a:latin typeface="เอฟซี ไอคอนิก เท็กซ์ Bold"/>
                <a:ea typeface="เอฟซี ไอคอนิก เท็กซ์ Bold"/>
                <a:cs typeface="เอฟซี ไอคอนิก เท็กซ์ Bold"/>
                <a:sym typeface="เอฟซี ไอคอนิก เท็กซ์ Bold"/>
              </a:rPr>
              <a:t> </a:t>
            </a:r>
            <a:r>
              <a:rPr lang="ro-RO" sz="6000" dirty="0" smtClean="0"/>
              <a:t>STRATUL EXTERIOR AL OASELOR ESTE CORTEXUL, PARTEA INTERIOARĂ ESTE CANCERUL. CANCERUL ESTE UN SISTEM DE CENTURI ȘI PLACI. PE PARCURSUL VIEȚII, ACESTEA SE RECONSTRUIEȘTE ȘI SE SCHIMBĂ CONTINU ÎN FUNCȚIE DE NEVOI. ÎN LIPSA NEVOILOR ADECVATE, SE ATROFIAZĂ, DEVIN MAI UȘOARE.</a:t>
            </a:r>
            <a:endParaRPr lang="en-US" sz="5800" b="1" dirty="0">
              <a:solidFill>
                <a:srgbClr val="8A7554"/>
              </a:solidFill>
              <a:latin typeface="เอฟซี ไอคอนิก เท็กซ์ Bold"/>
              <a:ea typeface="เอฟซี ไอคอนิก เท็กซ์ Bold"/>
              <a:cs typeface="เอฟซี ไอคอนิก เท็กซ์ Bold"/>
              <a:sym typeface="เอฟซี ไอคอนิก เท็กซ์ Bold"/>
            </a:endParaRPr>
          </a:p>
          <a:p>
            <a:pPr marL="0" lvl="0" indent="0" algn="ctr">
              <a:lnSpc>
                <a:spcPts val="6380"/>
              </a:lnSpc>
            </a:pPr>
            <a:endParaRPr/>
          </a:p>
        </p:txBody>
      </p:sp>
      <p:sp>
        <p:nvSpPr>
          <p:cNvPr id="3" name="Freeform 2"/>
          <p:cNvSpPr/>
          <p:nvPr/>
        </p:nvSpPr>
        <p:spPr>
          <a:xfrm>
            <a:off x="-357254" y="5286376"/>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Geometric Pattern"/>
          <p:cNvSpPr/>
          <p:nvPr/>
        </p:nvSpPr>
        <p:spPr>
          <a:xfrm>
            <a:off x="0" y="5000624"/>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descr="Geometric Pattern"/>
          <p:cNvSpPr/>
          <p:nvPr/>
        </p:nvSpPr>
        <p:spPr>
          <a:xfrm>
            <a:off x="15019096" y="-1595258"/>
            <a:ext cx="4480409" cy="5247917"/>
          </a:xfrm>
          <a:custGeom>
            <a:avLst/>
            <a:gdLst/>
            <a:ahLst/>
            <a:cxnLst/>
            <a:rect l="l" t="t" r="r" b="b"/>
            <a:pathLst>
              <a:path w="4480409" h="5247917">
                <a:moveTo>
                  <a:pt x="0" y="0"/>
                </a:moveTo>
                <a:lnTo>
                  <a:pt x="4480408" y="0"/>
                </a:lnTo>
                <a:lnTo>
                  <a:pt x="4480408" y="5247916"/>
                </a:lnTo>
                <a:lnTo>
                  <a:pt x="0" y="5247916"/>
                </a:lnTo>
                <a:lnTo>
                  <a:pt x="0" y="0"/>
                </a:lnTo>
                <a:close/>
              </a:path>
            </a:pathLst>
          </a:custGeom>
          <a:blipFill>
            <a:blip r:embed="rId4" cstate="print">
              <a:extLst>
                <a:ext uri="{96DAC541-7B7A-43D3-8B79-37D633B846F1}">
                  <asvg:svgBlip xmlns="" xmlns:asvg="http://schemas.microsoft.com/office/drawing/2016/SVG/main" r:embed="rId3"/>
                </a:ext>
              </a:extLst>
            </a:blip>
            <a:stretch>
              <a:fillRect/>
            </a:stretch>
          </a:blipFill>
        </p:spPr>
      </p:sp>
      <p:sp>
        <p:nvSpPr>
          <p:cNvPr id="4" name="Freeform 4" descr="Abstract waves for details"/>
          <p:cNvSpPr/>
          <p:nvPr/>
        </p:nvSpPr>
        <p:spPr>
          <a:xfrm rot="5297561">
            <a:off x="277711" y="-888074"/>
            <a:ext cx="5786437" cy="6172200"/>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7930058" y="990037"/>
            <a:ext cx="8306926" cy="8306926"/>
          </a:xfrm>
          <a:custGeom>
            <a:avLst/>
            <a:gdLst/>
            <a:ahLst/>
            <a:cxnLst/>
            <a:rect l="l" t="t" r="r" b="b"/>
            <a:pathLst>
              <a:path w="8306926" h="8306926">
                <a:moveTo>
                  <a:pt x="0" y="0"/>
                </a:moveTo>
                <a:lnTo>
                  <a:pt x="8306926" y="0"/>
                </a:lnTo>
                <a:lnTo>
                  <a:pt x="8306926" y="8306926"/>
                </a:lnTo>
                <a:lnTo>
                  <a:pt x="0" y="830692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2714580" y="3500426"/>
            <a:ext cx="5227232" cy="1468672"/>
          </a:xfrm>
          <a:prstGeom prst="rect">
            <a:avLst/>
          </a:prstGeom>
        </p:spPr>
        <p:txBody>
          <a:bodyPr lIns="0" tIns="0" rIns="0" bIns="0" rtlCol="0" anchor="t">
            <a:spAutoFit/>
          </a:bodyPr>
          <a:lstStyle/>
          <a:p>
            <a:pPr lvl="0" algn="ctr">
              <a:lnSpc>
                <a:spcPts val="5880"/>
              </a:lnSpc>
              <a:spcBef>
                <a:spcPct val="0"/>
              </a:spcBef>
            </a:pPr>
            <a:r>
              <a:rPr lang="ro-RO" sz="4400" dirty="0" smtClean="0"/>
              <a:t>STRUCTURA </a:t>
            </a:r>
            <a:endParaRPr lang="ro-RO" sz="4400" dirty="0" smtClean="0"/>
          </a:p>
          <a:p>
            <a:pPr lvl="0" algn="ctr">
              <a:lnSpc>
                <a:spcPts val="5880"/>
              </a:lnSpc>
              <a:spcBef>
                <a:spcPct val="0"/>
              </a:spcBef>
            </a:pPr>
            <a:r>
              <a:rPr lang="ro-RO" sz="4400" dirty="0" smtClean="0"/>
              <a:t>OASELOR</a:t>
            </a:r>
            <a:endParaRPr lang="en-US" sz="4200" u="none" dirty="0">
              <a:solidFill>
                <a:srgbClr val="000000"/>
              </a:solidFill>
              <a:latin typeface="เอฟซี ไอคอนิก เท็กซ์"/>
              <a:ea typeface="เอฟซี ไอคอนิก เท็กซ์"/>
              <a:cs typeface="เอฟซี ไอคอนิก เท็กซ์"/>
              <a:sym typeface="เอฟซี ไอคอนิก เท็กซ์"/>
            </a:endParaRPr>
          </a:p>
        </p:txBody>
      </p:sp>
      <p:pic>
        <p:nvPicPr>
          <p:cNvPr id="1026" name="Picture 2"/>
          <p:cNvPicPr>
            <a:picLocks noChangeAspect="1" noChangeArrowheads="1"/>
          </p:cNvPicPr>
          <p:nvPr/>
        </p:nvPicPr>
        <p:blipFill>
          <a:blip r:embed="rId9"/>
          <a:srcRect/>
          <a:stretch>
            <a:fillRect/>
          </a:stretch>
        </p:blipFill>
        <p:spPr bwMode="auto">
          <a:xfrm>
            <a:off x="6929422" y="1357286"/>
            <a:ext cx="9286940" cy="802205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Geometric Pattern"/>
          <p:cNvSpPr/>
          <p:nvPr/>
        </p:nvSpPr>
        <p:spPr>
          <a:xfrm>
            <a:off x="-357254" y="5214938"/>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descr="Geometric Pattern"/>
          <p:cNvSpPr/>
          <p:nvPr/>
        </p:nvSpPr>
        <p:spPr>
          <a:xfrm>
            <a:off x="15019096" y="-1595258"/>
            <a:ext cx="4480409" cy="5247917"/>
          </a:xfrm>
          <a:custGeom>
            <a:avLst/>
            <a:gdLst/>
            <a:ahLst/>
            <a:cxnLst/>
            <a:rect l="l" t="t" r="r" b="b"/>
            <a:pathLst>
              <a:path w="4480409" h="5247917">
                <a:moveTo>
                  <a:pt x="0" y="0"/>
                </a:moveTo>
                <a:lnTo>
                  <a:pt x="4480408" y="0"/>
                </a:lnTo>
                <a:lnTo>
                  <a:pt x="4480408" y="5247916"/>
                </a:lnTo>
                <a:lnTo>
                  <a:pt x="0" y="5247916"/>
                </a:lnTo>
                <a:lnTo>
                  <a:pt x="0" y="0"/>
                </a:lnTo>
                <a:close/>
              </a:path>
            </a:pathLst>
          </a:custGeom>
          <a:blipFill>
            <a:blip r:embed="rId4" cstate="print">
              <a:extLst>
                <a:ext uri="{96DAC541-7B7A-43D3-8B79-37D633B846F1}">
                  <asvg:svgBlip xmlns="" xmlns:asvg="http://schemas.microsoft.com/office/drawing/2016/SVG/main" r:embed="rId3"/>
                </a:ext>
              </a:extLst>
            </a:blip>
            <a:stretch>
              <a:fillRect/>
            </a:stretch>
          </a:blipFill>
        </p:spPr>
      </p:sp>
      <p:sp>
        <p:nvSpPr>
          <p:cNvPr id="4" name="Freeform 4" descr="Abstract waves for details"/>
          <p:cNvSpPr/>
          <p:nvPr/>
        </p:nvSpPr>
        <p:spPr>
          <a:xfrm rot="5297561">
            <a:off x="-477972" y="-2057400"/>
            <a:ext cx="5786437" cy="6172200"/>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6"/>
          <p:cNvSpPr txBox="1"/>
          <p:nvPr/>
        </p:nvSpPr>
        <p:spPr>
          <a:xfrm>
            <a:off x="1501624" y="4059555"/>
            <a:ext cx="5227232" cy="712054"/>
          </a:xfrm>
          <a:prstGeom prst="rect">
            <a:avLst/>
          </a:prstGeom>
        </p:spPr>
        <p:txBody>
          <a:bodyPr lIns="0" tIns="0" rIns="0" bIns="0" rtlCol="0" anchor="t">
            <a:spAutoFit/>
          </a:bodyPr>
          <a:lstStyle/>
          <a:p>
            <a:pPr lvl="0" algn="ctr">
              <a:lnSpc>
                <a:spcPts val="5880"/>
              </a:lnSpc>
              <a:spcBef>
                <a:spcPct val="0"/>
              </a:spcBef>
            </a:pPr>
            <a:r>
              <a:rPr lang="ro-RO" sz="4400" dirty="0" smtClean="0"/>
              <a:t>OSTEOPOROZĂ</a:t>
            </a:r>
            <a:endParaRPr lang="en-US" sz="4200" u="none" dirty="0">
              <a:solidFill>
                <a:srgbClr val="000000"/>
              </a:solidFill>
              <a:latin typeface="เอฟซี ไอคอนิก เท็กซ์"/>
              <a:ea typeface="เอฟซี ไอคอนิก เท็กซ์"/>
              <a:cs typeface="เอฟซี ไอคอนิก เท็กซ์"/>
              <a:sym typeface="เอฟซี ไอคอนิก เท็กซ์"/>
            </a:endParaRPr>
          </a:p>
        </p:txBody>
      </p:sp>
      <p:pic>
        <p:nvPicPr>
          <p:cNvPr id="2050" name="Picture 2"/>
          <p:cNvPicPr>
            <a:picLocks noChangeAspect="1" noChangeArrowheads="1"/>
          </p:cNvPicPr>
          <p:nvPr/>
        </p:nvPicPr>
        <p:blipFill>
          <a:blip r:embed="rId7"/>
          <a:srcRect/>
          <a:stretch>
            <a:fillRect/>
          </a:stretch>
        </p:blipFill>
        <p:spPr bwMode="auto">
          <a:xfrm>
            <a:off x="7072298" y="2428855"/>
            <a:ext cx="8215370" cy="650930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Geometric Pattern"/>
          <p:cNvSpPr/>
          <p:nvPr/>
        </p:nvSpPr>
        <p:spPr>
          <a:xfrm>
            <a:off x="-1621561" y="6154041"/>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descr="Geometric Pattern"/>
          <p:cNvSpPr/>
          <p:nvPr/>
        </p:nvSpPr>
        <p:spPr>
          <a:xfrm>
            <a:off x="15019096" y="-1595258"/>
            <a:ext cx="4480409" cy="5247917"/>
          </a:xfrm>
          <a:custGeom>
            <a:avLst/>
            <a:gdLst/>
            <a:ahLst/>
            <a:cxnLst/>
            <a:rect l="l" t="t" r="r" b="b"/>
            <a:pathLst>
              <a:path w="4480409" h="5247917">
                <a:moveTo>
                  <a:pt x="0" y="0"/>
                </a:moveTo>
                <a:lnTo>
                  <a:pt x="4480408" y="0"/>
                </a:lnTo>
                <a:lnTo>
                  <a:pt x="4480408" y="5247916"/>
                </a:lnTo>
                <a:lnTo>
                  <a:pt x="0" y="5247916"/>
                </a:lnTo>
                <a:lnTo>
                  <a:pt x="0" y="0"/>
                </a:lnTo>
                <a:close/>
              </a:path>
            </a:pathLst>
          </a:custGeom>
          <a:blipFill>
            <a:blip r:embed="rId4" cstate="print">
              <a:extLst>
                <a:ext uri="{96DAC541-7B7A-43D3-8B79-37D633B846F1}">
                  <asvg:svgBlip xmlns="" xmlns:asvg="http://schemas.microsoft.com/office/drawing/2016/SVG/main" r:embed="rId3"/>
                </a:ext>
              </a:extLst>
            </a:blip>
            <a:stretch>
              <a:fillRect/>
            </a:stretch>
          </a:blipFill>
        </p:spPr>
      </p:sp>
      <p:sp>
        <p:nvSpPr>
          <p:cNvPr id="4" name="Freeform 4" descr="Abstract waves for details"/>
          <p:cNvSpPr/>
          <p:nvPr/>
        </p:nvSpPr>
        <p:spPr>
          <a:xfrm rot="5297561">
            <a:off x="-477972" y="-2057400"/>
            <a:ext cx="5786437" cy="6172200"/>
          </a:xfrm>
          <a:custGeom>
            <a:avLst/>
            <a:gdLst/>
            <a:ahLst/>
            <a:cxnLst/>
            <a:rect l="l" t="t" r="r" b="b"/>
            <a:pathLst>
              <a:path w="5786437" h="6172200">
                <a:moveTo>
                  <a:pt x="0" y="0"/>
                </a:moveTo>
                <a:lnTo>
                  <a:pt x="5786437" y="0"/>
                </a:lnTo>
                <a:lnTo>
                  <a:pt x="5786437" y="6172200"/>
                </a:lnTo>
                <a:lnTo>
                  <a:pt x="0" y="6172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2011334" y="778280"/>
            <a:ext cx="14265333" cy="1077218"/>
          </a:xfrm>
          <a:prstGeom prst="rect">
            <a:avLst/>
          </a:prstGeom>
        </p:spPr>
        <p:txBody>
          <a:bodyPr lIns="0" tIns="0" rIns="0" bIns="0" rtlCol="0" anchor="t">
            <a:spAutoFit/>
          </a:bodyPr>
          <a:lstStyle/>
          <a:p>
            <a:pPr lvl="0" algn="ctr">
              <a:lnSpc>
                <a:spcPts val="8400"/>
              </a:lnSpc>
              <a:spcBef>
                <a:spcPct val="0"/>
              </a:spcBef>
            </a:pPr>
            <a:r>
              <a:rPr lang="en-US" sz="7000" b="1" u="none" dirty="0">
                <a:solidFill>
                  <a:srgbClr val="000000"/>
                </a:solidFill>
                <a:latin typeface="เอฟซี ไอคอนิก เท็กซ์ Bold"/>
                <a:ea typeface="เอฟซี ไอคอนิก เท็กซ์ Bold"/>
                <a:cs typeface="เอฟซี ไอคอนิก เท็กซ์ Bold"/>
                <a:sym typeface="เอฟซี ไอคอนิก เท็กซ์ Bold"/>
              </a:rPr>
              <a:t> </a:t>
            </a:r>
            <a:r>
              <a:rPr lang="ro-RO" sz="7200" b="1" dirty="0" smtClean="0">
                <a:solidFill>
                  <a:srgbClr val="FF0000"/>
                </a:solidFill>
              </a:rPr>
              <a:t>PĂRȚI ACCESORII ALE OASELOR</a:t>
            </a:r>
            <a:endParaRPr b="1">
              <a:solidFill>
                <a:srgbClr val="FF0000"/>
              </a:solidFill>
            </a:endParaRPr>
          </a:p>
        </p:txBody>
      </p:sp>
      <p:sp>
        <p:nvSpPr>
          <p:cNvPr id="6" name="TextBox 6"/>
          <p:cNvSpPr txBox="1"/>
          <p:nvPr/>
        </p:nvSpPr>
        <p:spPr>
          <a:xfrm>
            <a:off x="2415247" y="2911880"/>
            <a:ext cx="13861420" cy="5950347"/>
          </a:xfrm>
          <a:prstGeom prst="rect">
            <a:avLst/>
          </a:prstGeom>
        </p:spPr>
        <p:txBody>
          <a:bodyPr lIns="0" tIns="0" rIns="0" bIns="0" rtlCol="0" anchor="t">
            <a:spAutoFit/>
          </a:bodyPr>
          <a:lstStyle/>
          <a:p>
            <a:pPr lvl="0" algn="ctr">
              <a:lnSpc>
                <a:spcPts val="5834"/>
              </a:lnSpc>
              <a:spcBef>
                <a:spcPct val="0"/>
              </a:spcBef>
            </a:pPr>
            <a:r>
              <a:rPr lang="en-US" sz="4167" b="1" dirty="0">
                <a:solidFill>
                  <a:srgbClr val="000000"/>
                </a:solidFill>
                <a:latin typeface="เอฟซี ไอคอนิก เท็กซ์ Bold"/>
                <a:ea typeface="เอฟซี ไอคอนิก เท็กซ์ Bold"/>
                <a:cs typeface="เอฟซี ไอคอนิก เท็กซ์ Bold"/>
                <a:sym typeface="เอฟซี ไอคอนิก เท็กซ์ Bold"/>
              </a:rPr>
              <a:t> </a:t>
            </a:r>
            <a:r>
              <a:rPr lang="ro-RO" sz="4400" b="1" dirty="0" smtClean="0">
                <a:solidFill>
                  <a:srgbClr val="FF0000"/>
                </a:solidFill>
              </a:rPr>
              <a:t>MĂDUVĂ OSOASĂ </a:t>
            </a:r>
            <a:r>
              <a:rPr lang="ro-RO" sz="4400" dirty="0" smtClean="0"/>
              <a:t>- INTERIORUL OASELOR TUBULARE ESTE PLIN CU MĂDUVĂ OSOASĂ GALBENĂ, FĂCUTĂ DIN GRĂSIME, SPAȚIUL OSULUI DE TUNU ESTE PLIN CU MĂDUVĂ OSOASĂ ROȘIE (SE FORMEAZĂ GLUTINELE ROȘII</a:t>
            </a:r>
            <a:r>
              <a:rPr lang="ro-RO" sz="4400" dirty="0" smtClean="0"/>
              <a:t>).</a:t>
            </a:r>
          </a:p>
          <a:p>
            <a:pPr lvl="0" algn="ctr">
              <a:lnSpc>
                <a:spcPts val="5834"/>
              </a:lnSpc>
              <a:spcBef>
                <a:spcPct val="0"/>
              </a:spcBef>
            </a:pPr>
            <a:r>
              <a:rPr lang="ro-RO" sz="4400" dirty="0" smtClean="0"/>
              <a:t> </a:t>
            </a:r>
            <a:r>
              <a:rPr lang="ro-RO" sz="4400" b="1" dirty="0" smtClean="0">
                <a:solidFill>
                  <a:srgbClr val="FF0000"/>
                </a:solidFill>
              </a:rPr>
              <a:t>PERINEU</a:t>
            </a:r>
            <a:r>
              <a:rPr lang="ro-RO" sz="4400" dirty="0" smtClean="0"/>
              <a:t> - O MEMBRANĂ DE ȚESUT CONJUNCTIV BOGATĂ ÎN VENE SANGUINE ȘI NERVII, ACEA ACOPERĂ OASELE. </a:t>
            </a:r>
            <a:r>
              <a:rPr lang="ro-RO" sz="4400" b="1" dirty="0" smtClean="0">
                <a:solidFill>
                  <a:srgbClr val="FF0000"/>
                </a:solidFill>
              </a:rPr>
              <a:t>CARTILAJ</a:t>
            </a:r>
            <a:r>
              <a:rPr lang="ro-RO" sz="4400" dirty="0" smtClean="0"/>
              <a:t> - PUTEM GĂSI CARTILAJ LA CAPETELE UNOR OASE (COASTE, OMOPLATE, CARTILAJ DE CAL).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41263"/>
            <a:ext cx="16230600" cy="5027017"/>
          </a:xfrm>
          <a:prstGeom prst="rect">
            <a:avLst/>
          </a:prstGeom>
        </p:spPr>
        <p:txBody>
          <a:bodyPr lIns="0" tIns="0" rIns="0" bIns="0" rtlCol="0" anchor="t">
            <a:spAutoFit/>
          </a:bodyPr>
          <a:lstStyle/>
          <a:p>
            <a:pPr algn="ctr">
              <a:lnSpc>
                <a:spcPts val="5599"/>
              </a:lnSpc>
            </a:pPr>
            <a:r>
              <a:rPr lang="en-US" sz="3999" b="1" dirty="0">
                <a:solidFill>
                  <a:srgbClr val="1800AD"/>
                </a:solidFill>
                <a:latin typeface="เอฟซี ไอคอนิก เท็กซ์ Bold"/>
                <a:ea typeface="เอฟซี ไอคอนิก เท็กซ์ Bold"/>
                <a:cs typeface="เอฟซี ไอคอนิก เท็กซ์ Bold"/>
                <a:sym typeface="เอฟซี ไอคอนิก เท็กซ์ Bold"/>
              </a:rPr>
              <a:t> </a:t>
            </a:r>
            <a:r>
              <a:rPr lang="ro-RO" sz="4000" b="1" dirty="0" smtClean="0"/>
              <a:t>LUNG</a:t>
            </a:r>
            <a:r>
              <a:rPr lang="ro-RO" sz="4000" dirty="0" smtClean="0"/>
              <a:t>: COSTIȚE, FEMBRON, UMBIL, TIBI... </a:t>
            </a:r>
            <a:endParaRPr lang="ro-RO" sz="4000" dirty="0" smtClean="0"/>
          </a:p>
          <a:p>
            <a:pPr algn="ctr">
              <a:lnSpc>
                <a:spcPts val="5599"/>
              </a:lnSpc>
            </a:pPr>
            <a:r>
              <a:rPr lang="ro-RO" sz="4000" b="1" dirty="0" smtClean="0"/>
              <a:t>SCURT</a:t>
            </a:r>
            <a:r>
              <a:rPr lang="ro-RO" sz="4000" dirty="0" smtClean="0"/>
              <a:t>: OSUL COLOANEI SPINALE, MEMBRU POSTERIOAR </a:t>
            </a:r>
            <a:endParaRPr lang="ro-RO" sz="4000" dirty="0" smtClean="0"/>
          </a:p>
          <a:p>
            <a:pPr algn="ctr">
              <a:lnSpc>
                <a:spcPts val="5599"/>
              </a:lnSpc>
            </a:pPr>
            <a:r>
              <a:rPr lang="ro-RO" sz="4000" dirty="0" smtClean="0"/>
              <a:t>PLAT</a:t>
            </a:r>
            <a:r>
              <a:rPr lang="ro-RO" sz="4000" dirty="0" smtClean="0"/>
              <a:t>: (FORMĂ DE SCOICĂ SAU DE) CRANIU, BASIN FORMĂ MIXTĂ SAU </a:t>
            </a:r>
            <a:r>
              <a:rPr lang="ro-RO" sz="4000" b="1" dirty="0" smtClean="0"/>
              <a:t>NEREGULATĂ</a:t>
            </a:r>
            <a:r>
              <a:rPr lang="ro-RO" sz="4000" dirty="0" smtClean="0"/>
              <a:t>: Claviculă, Cuneiform</a:t>
            </a:r>
            <a:r>
              <a:rPr lang="en-US" sz="3999" b="1" dirty="0" smtClean="0">
                <a:solidFill>
                  <a:srgbClr val="38B6FF"/>
                </a:solidFill>
                <a:latin typeface="เอฟซี ไอคอนิก เท็กซ์ Bold"/>
                <a:ea typeface="เอฟซี ไอคอนิก เท็กซ์ Bold"/>
                <a:cs typeface="เอฟซี ไอคอนิก เท็กซ์ Bold"/>
                <a:sym typeface="เอฟซี ไอคอนิก เท็กซ์ Bold"/>
              </a:rPr>
              <a:t> </a:t>
            </a:r>
            <a:endParaRPr lang="hu-HU" sz="3999" b="1" dirty="0" smtClean="0">
              <a:solidFill>
                <a:srgbClr val="38B6FF"/>
              </a:solidFill>
              <a:latin typeface="เอฟซี ไอคอนิก เท็กซ์ Bold"/>
              <a:ea typeface="เอฟซี ไอคอนิก เท็กซ์ Bold"/>
              <a:cs typeface="เอฟซี ไอคอนิก เท็กซ์ Bold"/>
              <a:sym typeface="เอฟซี ไอคอนิก เท็กซ์ Bold"/>
            </a:endParaRPr>
          </a:p>
          <a:p>
            <a:pPr algn="ctr">
              <a:lnSpc>
                <a:spcPts val="5599"/>
              </a:lnSpc>
            </a:pPr>
            <a:r>
              <a:rPr lang="ro-RO" sz="4000" b="1" dirty="0" smtClean="0">
                <a:solidFill>
                  <a:srgbClr val="0070C0"/>
                </a:solidFill>
              </a:rPr>
              <a:t>PE SUPRAFAȚA OASELELOR, EXISTĂ PROSPERITĂȚI (TUBERCULI, CRESTE, BEZE, SPINI, PROSECȚII), DEPRESIUNI (CAVITĂȚI, GROAPE, ȘANȚE, FALȘĂ, FLUOR) ȘI, POSIBIL, GĂURI, CANALURI ȘI CANALE.</a:t>
            </a:r>
            <a:endParaRPr b="1">
              <a:solidFill>
                <a:srgbClr val="0070C0"/>
              </a:solidFill>
            </a:endParaRPr>
          </a:p>
        </p:txBody>
      </p:sp>
      <p:sp>
        <p:nvSpPr>
          <p:cNvPr id="3" name="TextBox 3"/>
          <p:cNvSpPr txBox="1"/>
          <p:nvPr/>
        </p:nvSpPr>
        <p:spPr>
          <a:xfrm>
            <a:off x="1336700" y="66675"/>
            <a:ext cx="16230600" cy="3206006"/>
          </a:xfrm>
          <a:prstGeom prst="rect">
            <a:avLst/>
          </a:prstGeom>
        </p:spPr>
        <p:txBody>
          <a:bodyPr lIns="0" tIns="0" rIns="0" bIns="0" rtlCol="0" anchor="t">
            <a:spAutoFit/>
          </a:bodyPr>
          <a:lstStyle/>
          <a:p>
            <a:pPr algn="ctr">
              <a:lnSpc>
                <a:spcPts val="7150"/>
              </a:lnSpc>
            </a:pPr>
            <a:r>
              <a:rPr lang="en-US" sz="6500" b="1" dirty="0">
                <a:solidFill>
                  <a:srgbClr val="000000"/>
                </a:solidFill>
                <a:latin typeface="เอฟซี ไอคอนิก เท็กซ์ Bold"/>
                <a:ea typeface="เอฟซี ไอคอนิก เท็กซ์ Bold"/>
                <a:cs typeface="เอฟซี ไอคอนิก เท็กซ์ Bold"/>
                <a:sym typeface="เอฟซี ไอคอนิก เท็กซ์ Bold"/>
              </a:rPr>
              <a:t> </a:t>
            </a:r>
            <a:r>
              <a:rPr lang="ro-RO" sz="6600" b="1" dirty="0" smtClean="0"/>
              <a:t>DISTRIBUȚIA OASELOR ÎN </a:t>
            </a:r>
            <a:r>
              <a:rPr lang="ro-RO" sz="6600" b="1" smtClean="0"/>
              <a:t>FUNCȚIE </a:t>
            </a:r>
            <a:endParaRPr lang="ro-RO" sz="6600" b="1" smtClean="0"/>
          </a:p>
          <a:p>
            <a:pPr algn="ctr">
              <a:lnSpc>
                <a:spcPts val="7150"/>
              </a:lnSpc>
            </a:pPr>
            <a:r>
              <a:rPr lang="ro-RO" sz="6600" b="1" smtClean="0"/>
              <a:t>DE </a:t>
            </a:r>
            <a:r>
              <a:rPr lang="ro-RO" sz="6600" b="1" dirty="0" smtClean="0"/>
              <a:t>FORMA LOR</a:t>
            </a:r>
            <a:endParaRPr lang="en-US" sz="6500" b="1" dirty="0">
              <a:solidFill>
                <a:srgbClr val="000000"/>
              </a:solidFill>
              <a:latin typeface="เอฟซี ไอคอนิก เท็กซ์ Bold"/>
              <a:ea typeface="เอฟซี ไอคอนิก เท็กซ์ Bold"/>
              <a:cs typeface="เอฟซี ไอคอนิก เท็กซ์ Bold"/>
              <a:sym typeface="เอฟซี ไอคอนิก เท็กซ์ Bold"/>
            </a:endParaRPr>
          </a:p>
          <a:p>
            <a:pPr marL="0" lvl="0" indent="0" algn="ctr">
              <a:lnSpc>
                <a:spcPts val="10560"/>
              </a:lnSpc>
            </a:pPr>
            <a:endParaRPr/>
          </a:p>
        </p:txBody>
      </p:sp>
      <p:sp>
        <p:nvSpPr>
          <p:cNvPr id="4" name="Freeform 2"/>
          <p:cNvSpPr/>
          <p:nvPr/>
        </p:nvSpPr>
        <p:spPr>
          <a:xfrm>
            <a:off x="428564" y="4078483"/>
            <a:ext cx="5300522" cy="6208517"/>
          </a:xfrm>
          <a:custGeom>
            <a:avLst/>
            <a:gdLst/>
            <a:ahLst/>
            <a:cxnLst/>
            <a:rect l="l" t="t" r="r" b="b"/>
            <a:pathLst>
              <a:path w="5300522" h="6208517">
                <a:moveTo>
                  <a:pt x="0" y="0"/>
                </a:moveTo>
                <a:lnTo>
                  <a:pt x="5300522" y="0"/>
                </a:lnTo>
                <a:lnTo>
                  <a:pt x="5300522" y="6208518"/>
                </a:lnTo>
                <a:lnTo>
                  <a:pt x="0" y="620851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374</Words>
  <Application>Microsoft Office PowerPoint</Application>
  <PresentationFormat>Custom</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เอฟซี ไอคอนิก เท็กซ์ Bold</vt:lpstr>
      <vt:lpstr>เอฟซี ไอคอนิก เท็กซ์</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csontok felépítése</dc:title>
  <dc:creator>User</dc:creator>
  <cp:lastModifiedBy>User</cp:lastModifiedBy>
  <cp:revision>5</cp:revision>
  <dcterms:created xsi:type="dcterms:W3CDTF">2006-08-16T00:00:00Z</dcterms:created>
  <dcterms:modified xsi:type="dcterms:W3CDTF">2026-04-13T15:42:42Z</dcterms:modified>
  <dc:identifier>DAHGp2p8qJU</dc:identifier>
</cp:coreProperties>
</file>