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itchFamily="34" charset="0"/>
      <p:regular r:id="rId12"/>
      <p:bold r:id="rId13"/>
      <p:italic r:id="rId14"/>
      <p:boldItalic r:id="rId15"/>
    </p:embeddedFont>
    <p:embeddedFont>
      <p:font typeface="Open Sans 1" charset="0"/>
      <p:regular r:id="rId16"/>
    </p:embeddedFont>
    <p:embeddedFont>
      <p:font typeface="Open Sans 1 Bold" charset="0"/>
      <p:regular r:id="rId17"/>
    </p:embeddedFont>
    <p:embeddedFont>
      <p:font typeface="Open Sans 2" charset="0"/>
      <p:regular r:id="rId18"/>
    </p:embeddedFont>
    <p:embeddedFont>
      <p:font typeface="Open Sans 2 Bold" charset="0"/>
      <p:regular r:id="rId19"/>
    </p:embeddedFont>
    <p:embeddedFont>
      <p:font typeface="Poppins Bold" charset="-18"/>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5" d="100"/>
          <a:sy n="45" d="100"/>
        </p:scale>
        <p:origin x="-8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5.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21.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hyperlink" Target="https://wordwall.net/hu/resource/104901198" TargetMode="External"/><Relationship Id="rId4" Type="http://schemas.openxmlformats.org/officeDocument/2006/relationships/image" Target="../media/image12.sv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20.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1.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7.png"/><Relationship Id="rId5" Type="http://schemas.openxmlformats.org/officeDocument/2006/relationships/image" Target="../media/image24.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11" b="-9111"/>
            </a:stretch>
          </a:blipFill>
        </p:spPr>
      </p:sp>
      <p:sp>
        <p:nvSpPr>
          <p:cNvPr id="3" name="Freeform 3"/>
          <p:cNvSpPr/>
          <p:nvPr/>
        </p:nvSpPr>
        <p:spPr>
          <a:xfrm>
            <a:off x="0" y="0"/>
            <a:ext cx="4417703" cy="1685309"/>
          </a:xfrm>
          <a:custGeom>
            <a:avLst/>
            <a:gdLst/>
            <a:ahLst/>
            <a:cxnLst/>
            <a:rect l="l" t="t" r="r" b="b"/>
            <a:pathLst>
              <a:path w="4417703" h="1685309">
                <a:moveTo>
                  <a:pt x="0" y="0"/>
                </a:moveTo>
                <a:lnTo>
                  <a:pt x="4417703" y="0"/>
                </a:lnTo>
                <a:lnTo>
                  <a:pt x="4417703" y="1685309"/>
                </a:lnTo>
                <a:lnTo>
                  <a:pt x="0" y="1685309"/>
                </a:lnTo>
                <a:lnTo>
                  <a:pt x="0" y="0"/>
                </a:lnTo>
                <a:close/>
              </a:path>
            </a:pathLst>
          </a:custGeom>
          <a:blipFill>
            <a:blip r:embed="rId3"/>
            <a:stretch>
              <a:fillRect/>
            </a:stretch>
          </a:blipFill>
        </p:spPr>
      </p:sp>
      <p:sp>
        <p:nvSpPr>
          <p:cNvPr id="4" name="TextBox 4"/>
          <p:cNvSpPr txBox="1"/>
          <p:nvPr/>
        </p:nvSpPr>
        <p:spPr>
          <a:xfrm>
            <a:off x="2857456" y="2285980"/>
            <a:ext cx="13553855" cy="1690847"/>
          </a:xfrm>
          <a:prstGeom prst="rect">
            <a:avLst/>
          </a:prstGeom>
        </p:spPr>
        <p:txBody>
          <a:bodyPr lIns="0" tIns="0" rIns="0" bIns="0" rtlCol="0" anchor="t">
            <a:spAutoFit/>
          </a:bodyPr>
          <a:lstStyle/>
          <a:p>
            <a:pPr algn="ctr">
              <a:lnSpc>
                <a:spcPts val="14255"/>
              </a:lnSpc>
            </a:pPr>
            <a:r>
              <a:rPr lang="en-US" sz="9600" dirty="0" err="1" smtClean="0">
                <a:solidFill>
                  <a:schemeClr val="bg1"/>
                </a:solidFill>
              </a:rPr>
              <a:t>Inseminarea</a:t>
            </a:r>
            <a:r>
              <a:rPr lang="en-US" sz="9600" dirty="0" smtClean="0">
                <a:solidFill>
                  <a:schemeClr val="bg1"/>
                </a:solidFill>
              </a:rPr>
              <a:t> </a:t>
            </a:r>
            <a:r>
              <a:rPr lang="en-US" sz="9600" dirty="0" err="1" smtClean="0">
                <a:solidFill>
                  <a:schemeClr val="bg1"/>
                </a:solidFill>
              </a:rPr>
              <a:t>iepei</a:t>
            </a:r>
            <a:r>
              <a:rPr lang="en-US" sz="9600" dirty="0" smtClean="0">
                <a:solidFill>
                  <a:schemeClr val="bg1"/>
                </a:solidFill>
              </a:rPr>
              <a:t> </a:t>
            </a:r>
            <a:endParaRPr lang="en-US" sz="10182" b="1" i="1" u="sng" dirty="0">
              <a:solidFill>
                <a:schemeClr val="bg1"/>
              </a:solidFill>
              <a:latin typeface="Agrandir Grand Bold Italics"/>
              <a:ea typeface="Agrandir Grand Bold Italics"/>
              <a:cs typeface="Agrandir Grand Bold Italics"/>
              <a:sym typeface="Agrandir Grand Bold Italics"/>
            </a:endParaRPr>
          </a:p>
        </p:txBody>
      </p:sp>
      <p:sp>
        <p:nvSpPr>
          <p:cNvPr id="5" name="Freeform 5"/>
          <p:cNvSpPr/>
          <p:nvPr/>
        </p:nvSpPr>
        <p:spPr>
          <a:xfrm>
            <a:off x="0" y="8724609"/>
            <a:ext cx="7008859" cy="1562391"/>
          </a:xfrm>
          <a:custGeom>
            <a:avLst/>
            <a:gdLst/>
            <a:ahLst/>
            <a:cxnLst/>
            <a:rect l="l" t="t" r="r" b="b"/>
            <a:pathLst>
              <a:path w="7008859" h="1562391">
                <a:moveTo>
                  <a:pt x="0" y="0"/>
                </a:moveTo>
                <a:lnTo>
                  <a:pt x="7008859" y="0"/>
                </a:lnTo>
                <a:lnTo>
                  <a:pt x="7008859" y="1562391"/>
                </a:lnTo>
                <a:lnTo>
                  <a:pt x="0" y="1562391"/>
                </a:lnTo>
                <a:lnTo>
                  <a:pt x="0" y="0"/>
                </a:lnTo>
                <a:close/>
              </a:path>
            </a:pathLst>
          </a:custGeom>
          <a:blipFill>
            <a:blip r:embed="rId4"/>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TextBox 3"/>
          <p:cNvSpPr txBox="1"/>
          <p:nvPr/>
        </p:nvSpPr>
        <p:spPr>
          <a:xfrm>
            <a:off x="-1714576" y="8215334"/>
            <a:ext cx="10606209" cy="1059201"/>
          </a:xfrm>
          <a:prstGeom prst="rect">
            <a:avLst/>
          </a:prstGeom>
        </p:spPr>
        <p:txBody>
          <a:bodyPr lIns="0" tIns="0" rIns="0" bIns="0" rtlCol="0" anchor="t">
            <a:spAutoFit/>
          </a:bodyPr>
          <a:lstStyle/>
          <a:p>
            <a:pPr algn="ctr">
              <a:lnSpc>
                <a:spcPts val="4264"/>
              </a:lnSpc>
            </a:pPr>
            <a:r>
              <a:rPr lang="ro-RO" sz="3200" dirty="0" smtClean="0"/>
              <a:t>Creat de</a:t>
            </a:r>
            <a:r>
              <a:rPr lang="ro-RO" sz="3200" dirty="0" smtClean="0"/>
              <a:t>:</a:t>
            </a:r>
          </a:p>
          <a:p>
            <a:pPr algn="ctr">
              <a:lnSpc>
                <a:spcPts val="4264"/>
              </a:lnSpc>
            </a:pPr>
            <a:r>
              <a:rPr lang="en-US" sz="2845" b="1" dirty="0" err="1" smtClean="0">
                <a:solidFill>
                  <a:srgbClr val="000000"/>
                </a:solidFill>
                <a:latin typeface="Open Sans 2 Bold"/>
                <a:ea typeface="Open Sans 2 Bold"/>
                <a:cs typeface="Open Sans 2 Bold"/>
                <a:sym typeface="Open Sans 2 Bold"/>
              </a:rPr>
              <a:t>György</a:t>
            </a:r>
            <a:r>
              <a:rPr lang="en-US" sz="2845" b="1" dirty="0" smtClean="0">
                <a:solidFill>
                  <a:srgbClr val="000000"/>
                </a:solidFill>
                <a:latin typeface="Open Sans 2 Bold"/>
                <a:ea typeface="Open Sans 2 Bold"/>
                <a:cs typeface="Open Sans 2 Bold"/>
                <a:sym typeface="Open Sans 2 Bold"/>
              </a:rPr>
              <a:t> </a:t>
            </a:r>
            <a:r>
              <a:rPr lang="en-US" sz="2845" b="1" dirty="0" err="1">
                <a:solidFill>
                  <a:srgbClr val="000000"/>
                </a:solidFill>
                <a:latin typeface="Open Sans 2 Bold"/>
                <a:ea typeface="Open Sans 2 Bold"/>
                <a:cs typeface="Open Sans 2 Bold"/>
                <a:sym typeface="Open Sans 2 Bold"/>
              </a:rPr>
              <a:t>Tímea</a:t>
            </a:r>
            <a:endParaRPr lang="en-US" sz="2845" b="1" dirty="0">
              <a:solidFill>
                <a:srgbClr val="000000"/>
              </a:solidFill>
              <a:latin typeface="Open Sans 2 Bold"/>
              <a:ea typeface="Open Sans 2 Bold"/>
              <a:cs typeface="Open Sans 2 Bold"/>
              <a:sym typeface="Open Sans 2 Bold"/>
            </a:endParaRPr>
          </a:p>
        </p:txBody>
      </p:sp>
      <p:sp>
        <p:nvSpPr>
          <p:cNvPr id="4" name="TextBox 4"/>
          <p:cNvSpPr txBox="1"/>
          <p:nvPr/>
        </p:nvSpPr>
        <p:spPr>
          <a:xfrm>
            <a:off x="12087999" y="8211717"/>
            <a:ext cx="4742617" cy="1967207"/>
          </a:xfrm>
          <a:prstGeom prst="rect">
            <a:avLst/>
          </a:prstGeom>
        </p:spPr>
        <p:txBody>
          <a:bodyPr lIns="0" tIns="0" rIns="0" bIns="0" rtlCol="0" anchor="t">
            <a:spAutoFit/>
          </a:bodyPr>
          <a:lstStyle/>
          <a:p>
            <a:pPr algn="ctr">
              <a:lnSpc>
                <a:spcPts val="3921"/>
              </a:lnSpc>
            </a:pPr>
            <a:r>
              <a:rPr lang="ro-RO" sz="2800" dirty="0" smtClean="0"/>
              <a:t>Contribuit de</a:t>
            </a:r>
            <a:r>
              <a:rPr lang="ro-RO" sz="2800" dirty="0" smtClean="0"/>
              <a:t>:</a:t>
            </a:r>
          </a:p>
          <a:p>
            <a:pPr algn="ctr">
              <a:lnSpc>
                <a:spcPts val="3921"/>
              </a:lnSpc>
            </a:pPr>
            <a:r>
              <a:rPr lang="en-US" sz="2800" b="1" spc="151" dirty="0" err="1" smtClean="0">
                <a:solidFill>
                  <a:srgbClr val="000000"/>
                </a:solidFill>
                <a:latin typeface="Open Sans 2 Bold"/>
                <a:ea typeface="Open Sans 2 Bold"/>
                <a:cs typeface="Open Sans 2 Bold"/>
                <a:sym typeface="Open Sans 2 Bold"/>
              </a:rPr>
              <a:t>Radics-Lafkó</a:t>
            </a:r>
            <a:r>
              <a:rPr lang="en-US" sz="2800" b="1" spc="151" dirty="0" smtClean="0">
                <a:solidFill>
                  <a:srgbClr val="000000"/>
                </a:solidFill>
                <a:latin typeface="Open Sans 2 Bold"/>
                <a:ea typeface="Open Sans 2 Bold"/>
                <a:cs typeface="Open Sans 2 Bold"/>
                <a:sym typeface="Open Sans 2 Bold"/>
              </a:rPr>
              <a:t> </a:t>
            </a:r>
            <a:r>
              <a:rPr lang="en-US" sz="2800" b="1" spc="151" dirty="0" err="1">
                <a:solidFill>
                  <a:srgbClr val="000000"/>
                </a:solidFill>
                <a:latin typeface="Open Sans 2 Bold"/>
                <a:ea typeface="Open Sans 2 Bold"/>
                <a:cs typeface="Open Sans 2 Bold"/>
                <a:sym typeface="Open Sans 2 Bold"/>
              </a:rPr>
              <a:t>Zsuzsanna</a:t>
            </a:r>
            <a:r>
              <a:rPr lang="en-US" sz="2800" b="1" spc="151" dirty="0">
                <a:solidFill>
                  <a:srgbClr val="000000"/>
                </a:solidFill>
                <a:latin typeface="Open Sans 2 Bold"/>
                <a:ea typeface="Open Sans 2 Bold"/>
                <a:cs typeface="Open Sans 2 Bold"/>
                <a:sym typeface="Open Sans 2 Bold"/>
              </a:rPr>
              <a:t> </a:t>
            </a:r>
          </a:p>
          <a:p>
            <a:pPr algn="ctr">
              <a:lnSpc>
                <a:spcPts val="3921"/>
              </a:lnSpc>
            </a:pPr>
            <a:endParaRPr/>
          </a:p>
          <a:p>
            <a:pPr algn="ctr">
              <a:lnSpc>
                <a:spcPts val="3921"/>
              </a:lnSpc>
              <a:spcBef>
                <a:spcPct val="0"/>
              </a:spcBef>
            </a:pPr>
            <a:r>
              <a:rPr lang="en-US" sz="2800" b="1" spc="151" dirty="0">
                <a:solidFill>
                  <a:srgbClr val="000000"/>
                </a:solidFill>
                <a:latin typeface="Open Sans 2 Bold"/>
                <a:ea typeface="Open Sans 2 Bold"/>
                <a:cs typeface="Open Sans 2 Bold"/>
                <a:sym typeface="Open Sans 2 Bold"/>
              </a:rPr>
              <a:t> </a:t>
            </a:r>
          </a:p>
        </p:txBody>
      </p:sp>
      <p:sp>
        <p:nvSpPr>
          <p:cNvPr id="5" name="Freeform 5"/>
          <p:cNvSpPr/>
          <p:nvPr/>
        </p:nvSpPr>
        <p:spPr>
          <a:xfrm>
            <a:off x="0" y="0"/>
            <a:ext cx="3306315" cy="1293977"/>
          </a:xfrm>
          <a:custGeom>
            <a:avLst/>
            <a:gdLst/>
            <a:ahLst/>
            <a:cxnLst/>
            <a:rect l="l" t="t" r="r" b="b"/>
            <a:pathLst>
              <a:path w="3306315" h="1293977">
                <a:moveTo>
                  <a:pt x="0" y="0"/>
                </a:moveTo>
                <a:lnTo>
                  <a:pt x="3306315" y="0"/>
                </a:lnTo>
                <a:lnTo>
                  <a:pt x="3306315" y="1293977"/>
                </a:lnTo>
                <a:lnTo>
                  <a:pt x="0" y="1293977"/>
                </a:lnTo>
                <a:lnTo>
                  <a:pt x="0" y="0"/>
                </a:lnTo>
                <a:close/>
              </a:path>
            </a:pathLst>
          </a:custGeom>
          <a:blipFill>
            <a:blip r:embed="rId3"/>
            <a:stretch>
              <a:fillRect l="-1294" r="-1294"/>
            </a:stretch>
          </a:blipFill>
        </p:spPr>
      </p:sp>
      <p:sp>
        <p:nvSpPr>
          <p:cNvPr id="6" name="TextBox 6"/>
          <p:cNvSpPr txBox="1"/>
          <p:nvPr/>
        </p:nvSpPr>
        <p:spPr>
          <a:xfrm>
            <a:off x="0" y="1817839"/>
            <a:ext cx="5492159" cy="920707"/>
          </a:xfrm>
          <a:prstGeom prst="rect">
            <a:avLst/>
          </a:prstGeom>
        </p:spPr>
        <p:txBody>
          <a:bodyPr lIns="0" tIns="0" rIns="0" bIns="0" rtlCol="0" anchor="t">
            <a:spAutoFit/>
          </a:bodyPr>
          <a:lstStyle/>
          <a:p>
            <a:pPr algn="ctr">
              <a:lnSpc>
                <a:spcPts val="7527"/>
              </a:lnSpc>
            </a:pPr>
            <a:r>
              <a:rPr lang="hu-HU" sz="5376" b="1" dirty="0" smtClean="0">
                <a:solidFill>
                  <a:srgbClr val="000000"/>
                </a:solidFill>
                <a:latin typeface="Open Sans 2 Bold"/>
                <a:ea typeface="Open Sans 2 Bold"/>
                <a:cs typeface="Open Sans 2 Bold"/>
                <a:sym typeface="Open Sans 2 Bold"/>
              </a:rPr>
              <a:t>Sursa</a:t>
            </a:r>
            <a:endParaRPr lang="en-US" sz="5376" b="1" dirty="0">
              <a:solidFill>
                <a:srgbClr val="000000"/>
              </a:solidFill>
              <a:latin typeface="Open Sans 2 Bold"/>
              <a:ea typeface="Open Sans 2 Bold"/>
              <a:cs typeface="Open Sans 2 Bold"/>
              <a:sym typeface="Open Sans 2 Bold"/>
            </a:endParaRPr>
          </a:p>
        </p:txBody>
      </p:sp>
      <p:sp>
        <p:nvSpPr>
          <p:cNvPr id="7" name="TextBox 7"/>
          <p:cNvSpPr txBox="1"/>
          <p:nvPr/>
        </p:nvSpPr>
        <p:spPr>
          <a:xfrm>
            <a:off x="1028700" y="3310046"/>
            <a:ext cx="17259300" cy="1471907"/>
          </a:xfrm>
          <a:prstGeom prst="rect">
            <a:avLst/>
          </a:prstGeom>
        </p:spPr>
        <p:txBody>
          <a:bodyPr lIns="0" tIns="0" rIns="0" bIns="0" rtlCol="0" anchor="t">
            <a:spAutoFit/>
          </a:bodyPr>
          <a:lstStyle/>
          <a:p>
            <a:pPr algn="l">
              <a:lnSpc>
                <a:spcPts val="3921"/>
              </a:lnSpc>
            </a:pPr>
            <a:r>
              <a:rPr lang="en-US" sz="2800" b="1" spc="151">
                <a:solidFill>
                  <a:srgbClr val="000000"/>
                </a:solidFill>
                <a:latin typeface="Open Sans 2 Bold"/>
                <a:ea typeface="Open Sans 2 Bold"/>
                <a:cs typeface="Open Sans 2 Bold"/>
                <a:sym typeface="Open Sans 2 Bold"/>
              </a:rPr>
              <a:t>Dr. Szajkó István - Dr. Kertészné Győrffy Eszter - Dr. Mentes Katalin, </a:t>
            </a:r>
          </a:p>
          <a:p>
            <a:pPr algn="l">
              <a:lnSpc>
                <a:spcPts val="3921"/>
              </a:lnSpc>
            </a:pPr>
            <a:r>
              <a:rPr lang="en-US" sz="2800" b="1" spc="151">
                <a:solidFill>
                  <a:srgbClr val="000000"/>
                </a:solidFill>
                <a:latin typeface="Open Sans 2 Bold"/>
                <a:ea typeface="Open Sans 2 Bold"/>
                <a:cs typeface="Open Sans 2 Bold"/>
                <a:sym typeface="Open Sans 2 Bold"/>
              </a:rPr>
              <a:t>      </a:t>
            </a:r>
            <a:r>
              <a:rPr lang="en-US" sz="2800" spc="151">
                <a:solidFill>
                  <a:srgbClr val="000000"/>
                </a:solidFill>
                <a:latin typeface="Open Sans 2"/>
                <a:ea typeface="Open Sans 2"/>
                <a:cs typeface="Open Sans 2"/>
                <a:sym typeface="Open Sans 2"/>
              </a:rPr>
              <a:t>A lovak tenyésztése, takarmányozása és betegségei, Herman Ottó Intézet, Budapest, 2022, </a:t>
            </a:r>
          </a:p>
          <a:p>
            <a:pPr algn="l">
              <a:lnSpc>
                <a:spcPts val="3921"/>
              </a:lnSpc>
            </a:pPr>
            <a:r>
              <a:rPr lang="en-US" sz="2800" spc="151">
                <a:solidFill>
                  <a:srgbClr val="000000"/>
                </a:solidFill>
                <a:latin typeface="Open Sans 2"/>
                <a:ea typeface="Open Sans 2"/>
                <a:cs typeface="Open Sans 2"/>
                <a:sym typeface="Open Sans 2"/>
              </a:rPr>
              <a:t>    </a:t>
            </a:r>
          </a:p>
        </p:txBody>
      </p:sp>
      <p:sp>
        <p:nvSpPr>
          <p:cNvPr id="8" name="TextBox 8"/>
          <p:cNvSpPr txBox="1"/>
          <p:nvPr/>
        </p:nvSpPr>
        <p:spPr>
          <a:xfrm>
            <a:off x="1028700" y="6436363"/>
            <a:ext cx="18413962" cy="1046914"/>
          </a:xfrm>
          <a:prstGeom prst="rect">
            <a:avLst/>
          </a:prstGeom>
        </p:spPr>
        <p:txBody>
          <a:bodyPr lIns="0" tIns="0" rIns="0" bIns="0" rtlCol="0" anchor="t">
            <a:spAutoFit/>
          </a:bodyPr>
          <a:lstStyle/>
          <a:p>
            <a:pPr algn="just">
              <a:lnSpc>
                <a:spcPts val="4246"/>
              </a:lnSpc>
            </a:pPr>
            <a:r>
              <a:rPr lang="en-US" sz="3032">
                <a:solidFill>
                  <a:srgbClr val="000000"/>
                </a:solidFill>
                <a:latin typeface="Open Sans 2"/>
                <a:ea typeface="Open Sans 2"/>
                <a:cs typeface="Open Sans 2"/>
                <a:sym typeface="Open Sans 2"/>
              </a:rPr>
              <a:t>https://www.lovasok.hu/lotenyesztes/fedeztetes/a-mesterseges-termekenyites/</a:t>
            </a:r>
          </a:p>
          <a:p>
            <a:pPr algn="just">
              <a:lnSpc>
                <a:spcPts val="4246"/>
              </a:lnSpc>
            </a:pPr>
            <a:endParaRPr/>
          </a:p>
        </p:txBody>
      </p:sp>
      <p:sp>
        <p:nvSpPr>
          <p:cNvPr id="9" name="Freeform 9"/>
          <p:cNvSpPr/>
          <p:nvPr/>
        </p:nvSpPr>
        <p:spPr>
          <a:xfrm>
            <a:off x="315762" y="3367196"/>
            <a:ext cx="543134" cy="543134"/>
          </a:xfrm>
          <a:custGeom>
            <a:avLst/>
            <a:gdLst/>
            <a:ahLst/>
            <a:cxnLst/>
            <a:rect l="l" t="t" r="r" b="b"/>
            <a:pathLst>
              <a:path w="543134" h="543134">
                <a:moveTo>
                  <a:pt x="0" y="0"/>
                </a:moveTo>
                <a:lnTo>
                  <a:pt x="543135" y="0"/>
                </a:lnTo>
                <a:lnTo>
                  <a:pt x="543135" y="543134"/>
                </a:lnTo>
                <a:lnTo>
                  <a:pt x="0" y="5431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315762" y="5232139"/>
            <a:ext cx="543134" cy="543134"/>
          </a:xfrm>
          <a:custGeom>
            <a:avLst/>
            <a:gdLst/>
            <a:ahLst/>
            <a:cxnLst/>
            <a:rect l="l" t="t" r="r" b="b"/>
            <a:pathLst>
              <a:path w="543134" h="543134">
                <a:moveTo>
                  <a:pt x="0" y="0"/>
                </a:moveTo>
                <a:lnTo>
                  <a:pt x="543135" y="0"/>
                </a:lnTo>
                <a:lnTo>
                  <a:pt x="543135" y="543134"/>
                </a:lnTo>
                <a:lnTo>
                  <a:pt x="0" y="5431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TextBox 11"/>
          <p:cNvSpPr txBox="1"/>
          <p:nvPr/>
        </p:nvSpPr>
        <p:spPr>
          <a:xfrm>
            <a:off x="1028700" y="5234478"/>
            <a:ext cx="15745256" cy="481307"/>
          </a:xfrm>
          <a:prstGeom prst="rect">
            <a:avLst/>
          </a:prstGeom>
        </p:spPr>
        <p:txBody>
          <a:bodyPr lIns="0" tIns="0" rIns="0" bIns="0" rtlCol="0" anchor="t">
            <a:spAutoFit/>
          </a:bodyPr>
          <a:lstStyle/>
          <a:p>
            <a:pPr algn="l">
              <a:lnSpc>
                <a:spcPts val="3921"/>
              </a:lnSpc>
              <a:spcBef>
                <a:spcPct val="0"/>
              </a:spcBef>
            </a:pPr>
            <a:r>
              <a:rPr lang="en-US" sz="2800" b="1">
                <a:solidFill>
                  <a:srgbClr val="000000"/>
                </a:solidFill>
                <a:latin typeface="Open Sans 2 Bold"/>
                <a:ea typeface="Open Sans 2 Bold"/>
                <a:cs typeface="Open Sans 2 Bold"/>
                <a:sym typeface="Open Sans 2 Bold"/>
              </a:rPr>
              <a:t>Pusztai Zsófia- Mesterlovász jegyzet - Nemzeti Agrár Kamara, 2019</a:t>
            </a:r>
          </a:p>
        </p:txBody>
      </p:sp>
      <p:sp>
        <p:nvSpPr>
          <p:cNvPr id="12" name="Freeform 12"/>
          <p:cNvSpPr/>
          <p:nvPr/>
        </p:nvSpPr>
        <p:spPr>
          <a:xfrm>
            <a:off x="315762" y="6493513"/>
            <a:ext cx="543134" cy="543134"/>
          </a:xfrm>
          <a:custGeom>
            <a:avLst/>
            <a:gdLst/>
            <a:ahLst/>
            <a:cxnLst/>
            <a:rect l="l" t="t" r="r" b="b"/>
            <a:pathLst>
              <a:path w="543134" h="543134">
                <a:moveTo>
                  <a:pt x="0" y="0"/>
                </a:moveTo>
                <a:lnTo>
                  <a:pt x="543135" y="0"/>
                </a:lnTo>
                <a:lnTo>
                  <a:pt x="543135" y="543134"/>
                </a:lnTo>
                <a:lnTo>
                  <a:pt x="0" y="5431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9588154" y="2119646"/>
            <a:ext cx="8358977" cy="4709779"/>
          </a:xfrm>
          <a:custGeom>
            <a:avLst/>
            <a:gdLst/>
            <a:ahLst/>
            <a:cxnLst/>
            <a:rect l="l" t="t" r="r" b="b"/>
            <a:pathLst>
              <a:path w="8358977" h="4709779">
                <a:moveTo>
                  <a:pt x="0" y="0"/>
                </a:moveTo>
                <a:lnTo>
                  <a:pt x="8358977" y="0"/>
                </a:lnTo>
                <a:lnTo>
                  <a:pt x="8358977" y="4709779"/>
                </a:lnTo>
                <a:lnTo>
                  <a:pt x="0" y="4709779"/>
                </a:lnTo>
                <a:lnTo>
                  <a:pt x="0" y="0"/>
                </a:lnTo>
                <a:close/>
              </a:path>
            </a:pathLst>
          </a:custGeom>
          <a:blipFill>
            <a:blip r:embed="rId3"/>
            <a:stretch>
              <a:fillRect b="-18413"/>
            </a:stretch>
          </a:blipFill>
        </p:spPr>
      </p:sp>
      <p:sp>
        <p:nvSpPr>
          <p:cNvPr id="4" name="Freeform 4"/>
          <p:cNvSpPr/>
          <p:nvPr/>
        </p:nvSpPr>
        <p:spPr>
          <a:xfrm rot="10708960">
            <a:off x="3425396" y="8726383"/>
            <a:ext cx="496788" cy="852856"/>
          </a:xfrm>
          <a:custGeom>
            <a:avLst/>
            <a:gdLst/>
            <a:ahLst/>
            <a:cxnLst/>
            <a:rect l="l" t="t" r="r" b="b"/>
            <a:pathLst>
              <a:path w="496788" h="852856">
                <a:moveTo>
                  <a:pt x="0" y="0"/>
                </a:moveTo>
                <a:lnTo>
                  <a:pt x="496789" y="0"/>
                </a:lnTo>
                <a:lnTo>
                  <a:pt x="496789" y="852856"/>
                </a:lnTo>
                <a:lnTo>
                  <a:pt x="0" y="85285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838796" y="6976820"/>
            <a:ext cx="3108335" cy="3177444"/>
          </a:xfrm>
          <a:custGeom>
            <a:avLst/>
            <a:gdLst/>
            <a:ahLst/>
            <a:cxnLst/>
            <a:rect l="l" t="t" r="r" b="b"/>
            <a:pathLst>
              <a:path w="3108335" h="3177444">
                <a:moveTo>
                  <a:pt x="0" y="0"/>
                </a:moveTo>
                <a:lnTo>
                  <a:pt x="3108335" y="0"/>
                </a:lnTo>
                <a:lnTo>
                  <a:pt x="3108335" y="3177444"/>
                </a:lnTo>
                <a:lnTo>
                  <a:pt x="0" y="3177444"/>
                </a:lnTo>
                <a:lnTo>
                  <a:pt x="0" y="0"/>
                </a:lnTo>
                <a:close/>
              </a:path>
            </a:pathLst>
          </a:custGeom>
          <a:blipFill>
            <a:blip r:embed="rId6"/>
            <a:stretch>
              <a:fillRect l="-36297"/>
            </a:stretch>
          </a:blipFill>
        </p:spPr>
      </p:sp>
      <p:sp>
        <p:nvSpPr>
          <p:cNvPr id="6" name="TextBox 6"/>
          <p:cNvSpPr txBox="1"/>
          <p:nvPr/>
        </p:nvSpPr>
        <p:spPr>
          <a:xfrm>
            <a:off x="0" y="-40199"/>
            <a:ext cx="14536128" cy="1207959"/>
          </a:xfrm>
          <a:prstGeom prst="rect">
            <a:avLst/>
          </a:prstGeom>
        </p:spPr>
        <p:txBody>
          <a:bodyPr lIns="0" tIns="0" rIns="0" bIns="0" rtlCol="0" anchor="t">
            <a:spAutoFit/>
          </a:bodyPr>
          <a:lstStyle/>
          <a:p>
            <a:pPr algn="ctr">
              <a:lnSpc>
                <a:spcPts val="10076"/>
              </a:lnSpc>
            </a:pPr>
            <a:r>
              <a:rPr lang="en-US" sz="7200" b="1" dirty="0" err="1" smtClean="0"/>
              <a:t>Inseminarea</a:t>
            </a:r>
            <a:r>
              <a:rPr lang="en-US" sz="7200" b="1" dirty="0" smtClean="0"/>
              <a:t> </a:t>
            </a:r>
            <a:r>
              <a:rPr lang="en-US" sz="7200" b="1" dirty="0" err="1" smtClean="0"/>
              <a:t>iepei</a:t>
            </a:r>
            <a:r>
              <a:rPr lang="en-US" sz="7200" b="1" dirty="0" smtClean="0"/>
              <a:t> </a:t>
            </a:r>
            <a:endParaRPr lang="en-US" sz="7197" b="1" i="1" u="sng" dirty="0">
              <a:solidFill>
                <a:srgbClr val="000000"/>
              </a:solidFill>
              <a:latin typeface="Agrandir Grand Bold Italics"/>
              <a:ea typeface="Agrandir Grand Bold Italics"/>
              <a:cs typeface="Agrandir Grand Bold Italics"/>
              <a:sym typeface="Agrandir Grand Bold Italics"/>
            </a:endParaRPr>
          </a:p>
        </p:txBody>
      </p:sp>
      <p:sp>
        <p:nvSpPr>
          <p:cNvPr id="7" name="TextBox 7"/>
          <p:cNvSpPr txBox="1"/>
          <p:nvPr/>
        </p:nvSpPr>
        <p:spPr>
          <a:xfrm>
            <a:off x="532361" y="2005346"/>
            <a:ext cx="8611639" cy="4231928"/>
          </a:xfrm>
          <a:prstGeom prst="rect">
            <a:avLst/>
          </a:prstGeom>
        </p:spPr>
        <p:txBody>
          <a:bodyPr lIns="0" tIns="0" rIns="0" bIns="0" rtlCol="0" anchor="t">
            <a:spAutoFit/>
          </a:bodyPr>
          <a:lstStyle/>
          <a:p>
            <a:pPr algn="just">
              <a:lnSpc>
                <a:spcPts val="5491"/>
              </a:lnSpc>
            </a:pPr>
            <a:r>
              <a:rPr lang="ro-RO" sz="3600" b="1" dirty="0" smtClean="0"/>
              <a:t>Doar un medic veterinar sau un inseminator specializat în cai poate face asta</a:t>
            </a:r>
            <a:r>
              <a:rPr lang="ro-RO" sz="3600" b="1" dirty="0" smtClean="0"/>
              <a:t>!</a:t>
            </a:r>
            <a:endParaRPr lang="en-US" sz="3600" b="1" dirty="0" smtClean="0"/>
          </a:p>
          <a:p>
            <a:pPr algn="just">
              <a:lnSpc>
                <a:spcPts val="5491"/>
              </a:lnSpc>
            </a:pPr>
            <a:r>
              <a:rPr lang="ro-RO" sz="3600" dirty="0" smtClean="0"/>
              <a:t>Acest lucru se poate face: acasă la o stație de inseminare Pentru a evita accidentele, iapa trebuie fixată corespunzător, de exemplu într-o cușcă</a:t>
            </a:r>
            <a:r>
              <a:rPr lang="en-US" sz="3543" dirty="0" smtClean="0">
                <a:solidFill>
                  <a:srgbClr val="000000"/>
                </a:solidFill>
                <a:latin typeface="Open Sans 1"/>
                <a:ea typeface="Open Sans 1"/>
                <a:cs typeface="Open Sans 1"/>
                <a:sym typeface="Open Sans 1"/>
              </a:rPr>
              <a:t>.</a:t>
            </a:r>
            <a:endParaRPr lang="en-US" sz="3543" dirty="0">
              <a:solidFill>
                <a:srgbClr val="000000"/>
              </a:solidFill>
              <a:latin typeface="Open Sans 1"/>
              <a:ea typeface="Open Sans 1"/>
              <a:cs typeface="Open Sans 1"/>
              <a:sym typeface="Open Sans 1"/>
            </a:endParaRPr>
          </a:p>
        </p:txBody>
      </p:sp>
      <p:sp>
        <p:nvSpPr>
          <p:cNvPr id="8" name="TextBox 8"/>
          <p:cNvSpPr txBox="1"/>
          <p:nvPr/>
        </p:nvSpPr>
        <p:spPr>
          <a:xfrm>
            <a:off x="532361" y="7002195"/>
            <a:ext cx="13819216" cy="2625206"/>
          </a:xfrm>
          <a:prstGeom prst="rect">
            <a:avLst/>
          </a:prstGeom>
        </p:spPr>
        <p:txBody>
          <a:bodyPr lIns="0" tIns="0" rIns="0" bIns="0" rtlCol="0" anchor="t">
            <a:spAutoFit/>
          </a:bodyPr>
          <a:lstStyle/>
          <a:p>
            <a:pPr algn="just">
              <a:lnSpc>
                <a:spcPts val="7089"/>
              </a:lnSpc>
            </a:pPr>
            <a:r>
              <a:rPr lang="ro-RO" sz="3600" dirty="0" smtClean="0"/>
              <a:t>Zona din jurul vulvei iepei și suprafața exterioară a vulvei trebuie spălate cu apă călduță cu săpun, apoi dezinfectate și uscate prin ștergere! </a:t>
            </a:r>
            <a:endParaRPr lang="en-US" sz="3600" dirty="0" smtClean="0"/>
          </a:p>
          <a:p>
            <a:pPr algn="just">
              <a:lnSpc>
                <a:spcPts val="7089"/>
              </a:lnSpc>
            </a:pPr>
            <a:r>
              <a:rPr lang="en-US" sz="3600" dirty="0" smtClean="0"/>
              <a:t>                                  </a:t>
            </a:r>
            <a:r>
              <a:rPr lang="ro-RO" sz="3600" dirty="0" smtClean="0"/>
              <a:t>Sperma </a:t>
            </a:r>
            <a:r>
              <a:rPr lang="ro-RO" sz="3600" dirty="0" smtClean="0"/>
              <a:t>este introdusă în uter cu ajutorul unui cateter.</a:t>
            </a:r>
            <a:endParaRPr lang="en-US" sz="3297" dirty="0">
              <a:solidFill>
                <a:srgbClr val="000000"/>
              </a:solidFill>
              <a:latin typeface="Open Sans 1"/>
              <a:ea typeface="Open Sans 1"/>
              <a:cs typeface="Open Sans 1"/>
              <a:sym typeface="Open Sans 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TextBox 3"/>
          <p:cNvSpPr txBox="1"/>
          <p:nvPr/>
        </p:nvSpPr>
        <p:spPr>
          <a:xfrm>
            <a:off x="696243" y="1683705"/>
            <a:ext cx="17249477" cy="8309967"/>
          </a:xfrm>
          <a:prstGeom prst="rect">
            <a:avLst/>
          </a:prstGeom>
        </p:spPr>
        <p:txBody>
          <a:bodyPr lIns="0" tIns="0" rIns="0" bIns="0" rtlCol="0" anchor="t">
            <a:spAutoFit/>
          </a:bodyPr>
          <a:lstStyle/>
          <a:p>
            <a:pPr algn="ctr">
              <a:lnSpc>
                <a:spcPts val="5448"/>
              </a:lnSpc>
              <a:spcBef>
                <a:spcPct val="0"/>
              </a:spcBef>
            </a:pPr>
            <a:r>
              <a:rPr lang="ro-RO" sz="4000" dirty="0" smtClean="0"/>
              <a:t>Momentul fertilizării ar trebui să fie cât mai aproape de momentul ovulației (ruptura foliculară)!!</a:t>
            </a:r>
            <a:endParaRPr/>
          </a:p>
          <a:p>
            <a:pPr algn="ctr">
              <a:lnSpc>
                <a:spcPts val="5448"/>
              </a:lnSpc>
              <a:spcBef>
                <a:spcPct val="0"/>
              </a:spcBef>
            </a:pPr>
            <a:endParaRPr/>
          </a:p>
          <a:p>
            <a:pPr algn="ctr">
              <a:lnSpc>
                <a:spcPts val="5448"/>
              </a:lnSpc>
              <a:spcBef>
                <a:spcPct val="0"/>
              </a:spcBef>
            </a:pPr>
            <a:endParaRPr/>
          </a:p>
          <a:p>
            <a:pPr algn="just">
              <a:lnSpc>
                <a:spcPts val="5448"/>
              </a:lnSpc>
            </a:pPr>
            <a:r>
              <a:rPr lang="en-US" sz="3892" dirty="0">
                <a:solidFill>
                  <a:srgbClr val="000000"/>
                </a:solidFill>
                <a:latin typeface="Open Sans 1"/>
                <a:ea typeface="Open Sans 1"/>
                <a:cs typeface="Open Sans 1"/>
                <a:sym typeface="Open Sans 1"/>
              </a:rPr>
              <a:t> </a:t>
            </a:r>
            <a:r>
              <a:rPr lang="ro-RO" sz="4000" dirty="0" smtClean="0"/>
              <a:t>Ouăle sunt viabile în tractul genital timp de </a:t>
            </a:r>
            <a:r>
              <a:rPr lang="ro-RO" sz="4000" b="1" dirty="0" smtClean="0"/>
              <a:t>6-12 ore.</a:t>
            </a:r>
            <a:r>
              <a:rPr lang="en-US" sz="3892" b="1" dirty="0" smtClean="0">
                <a:solidFill>
                  <a:srgbClr val="000000"/>
                </a:solidFill>
                <a:latin typeface="Open Sans 1"/>
                <a:ea typeface="Open Sans 1"/>
                <a:cs typeface="Open Sans 1"/>
                <a:sym typeface="Open Sans 1"/>
              </a:rPr>
              <a:t>. </a:t>
            </a:r>
            <a:endParaRPr lang="en-US" sz="3892" b="1" dirty="0">
              <a:solidFill>
                <a:srgbClr val="000000"/>
              </a:solidFill>
              <a:latin typeface="Open Sans 1"/>
              <a:ea typeface="Open Sans 1"/>
              <a:cs typeface="Open Sans 1"/>
              <a:sym typeface="Open Sans 1"/>
            </a:endParaRPr>
          </a:p>
          <a:p>
            <a:pPr algn="just">
              <a:lnSpc>
                <a:spcPts val="5448"/>
              </a:lnSpc>
            </a:pPr>
            <a:endParaRPr/>
          </a:p>
          <a:p>
            <a:pPr algn="just">
              <a:lnSpc>
                <a:spcPts val="5448"/>
              </a:lnSpc>
            </a:pPr>
            <a:r>
              <a:rPr lang="en-US" sz="3892" dirty="0">
                <a:solidFill>
                  <a:srgbClr val="000000"/>
                </a:solidFill>
                <a:latin typeface="Open Sans 1"/>
                <a:ea typeface="Open Sans 1"/>
                <a:cs typeface="Open Sans 1"/>
                <a:sym typeface="Open Sans 1"/>
              </a:rPr>
              <a:t> </a:t>
            </a:r>
            <a:r>
              <a:rPr lang="ro-RO" sz="4000" dirty="0" smtClean="0"/>
              <a:t>Rata de creștere a foliculilor este de obicei </a:t>
            </a:r>
            <a:r>
              <a:rPr lang="ro-RO" sz="4000" b="1" dirty="0" smtClean="0"/>
              <a:t>de 3-5 mm/zi</a:t>
            </a:r>
            <a:r>
              <a:rPr lang="ro-RO" sz="4000" dirty="0" smtClean="0"/>
              <a:t> în timpul estrusului.</a:t>
            </a:r>
            <a:r>
              <a:rPr lang="en-US" sz="3892" dirty="0" smtClean="0">
                <a:solidFill>
                  <a:srgbClr val="000000"/>
                </a:solidFill>
                <a:latin typeface="Open Sans 1"/>
                <a:ea typeface="Open Sans 1"/>
                <a:cs typeface="Open Sans 1"/>
                <a:sym typeface="Open Sans 1"/>
              </a:rPr>
              <a:t>.</a:t>
            </a:r>
            <a:endParaRPr lang="en-US" sz="3892" dirty="0">
              <a:solidFill>
                <a:srgbClr val="000000"/>
              </a:solidFill>
              <a:latin typeface="Open Sans 1"/>
              <a:ea typeface="Open Sans 1"/>
              <a:cs typeface="Open Sans 1"/>
              <a:sym typeface="Open Sans 1"/>
            </a:endParaRPr>
          </a:p>
          <a:p>
            <a:pPr algn="ctr">
              <a:lnSpc>
                <a:spcPts val="5448"/>
              </a:lnSpc>
              <a:spcBef>
                <a:spcPct val="0"/>
              </a:spcBef>
            </a:pPr>
            <a:endParaRPr/>
          </a:p>
          <a:p>
            <a:pPr algn="ctr">
              <a:lnSpc>
                <a:spcPts val="5448"/>
              </a:lnSpc>
              <a:spcBef>
                <a:spcPct val="0"/>
              </a:spcBef>
            </a:pPr>
            <a:endParaRPr/>
          </a:p>
          <a:p>
            <a:pPr algn="ctr">
              <a:lnSpc>
                <a:spcPts val="5448"/>
              </a:lnSpc>
              <a:spcBef>
                <a:spcPct val="0"/>
              </a:spcBef>
            </a:pPr>
            <a:endParaRPr/>
          </a:p>
          <a:p>
            <a:pPr algn="ctr">
              <a:lnSpc>
                <a:spcPts val="5448"/>
              </a:lnSpc>
              <a:spcBef>
                <a:spcPct val="0"/>
              </a:spcBef>
            </a:pPr>
            <a:endParaRPr/>
          </a:p>
          <a:p>
            <a:pPr algn="ctr">
              <a:lnSpc>
                <a:spcPts val="5448"/>
              </a:lnSpc>
              <a:spcBef>
                <a:spcPct val="0"/>
              </a:spcBef>
            </a:pPr>
            <a:endParaRPr/>
          </a:p>
        </p:txBody>
      </p:sp>
      <p:sp>
        <p:nvSpPr>
          <p:cNvPr id="4" name="Freeform 4"/>
          <p:cNvSpPr/>
          <p:nvPr/>
        </p:nvSpPr>
        <p:spPr>
          <a:xfrm>
            <a:off x="7744968" y="3086100"/>
            <a:ext cx="1399032" cy="2057400"/>
          </a:xfrm>
          <a:custGeom>
            <a:avLst/>
            <a:gdLst/>
            <a:ahLst/>
            <a:cxnLst/>
            <a:rect l="l" t="t" r="r" b="b"/>
            <a:pathLst>
              <a:path w="1399032" h="2057400">
                <a:moveTo>
                  <a:pt x="0" y="0"/>
                </a:moveTo>
                <a:lnTo>
                  <a:pt x="1399032" y="0"/>
                </a:lnTo>
                <a:lnTo>
                  <a:pt x="1399032" y="2057400"/>
                </a:lnTo>
                <a:lnTo>
                  <a:pt x="0" y="2057400"/>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8621466" y="7223506"/>
            <a:ext cx="1124580" cy="1653794"/>
          </a:xfrm>
          <a:custGeom>
            <a:avLst/>
            <a:gdLst/>
            <a:ahLst/>
            <a:cxnLst/>
            <a:rect l="l" t="t" r="r" b="b"/>
            <a:pathLst>
              <a:path w="1124580" h="1653794">
                <a:moveTo>
                  <a:pt x="0" y="0"/>
                </a:moveTo>
                <a:lnTo>
                  <a:pt x="1124579" y="0"/>
                </a:lnTo>
                <a:lnTo>
                  <a:pt x="1124579" y="1653794"/>
                </a:lnTo>
                <a:lnTo>
                  <a:pt x="0" y="1653794"/>
                </a:lnTo>
                <a:lnTo>
                  <a:pt x="0" y="0"/>
                </a:lnTo>
                <a:close/>
              </a:path>
            </a:pathLst>
          </a:custGeom>
          <a:blipFill>
            <a:blip r:embed="rId5" cstate="print">
              <a:extLst>
                <a:ext uri="{96DAC541-7B7A-43D3-8B79-37D633B846F1}">
                  <asvg:svgBlip xmlns="" xmlns:asvg="http://schemas.microsoft.com/office/drawing/2016/SVG/main" r:embed="rId4"/>
                </a:ext>
              </a:extLst>
            </a:blip>
            <a:stretch>
              <a:fillRect/>
            </a:stretch>
          </a:blipFill>
          <a:ln cap="sq">
            <a:noFill/>
            <a:prstDash val="solid"/>
            <a:miter/>
          </a:ln>
        </p:spPr>
      </p:sp>
      <p:sp>
        <p:nvSpPr>
          <p:cNvPr id="6" name="Freeform 6"/>
          <p:cNvSpPr/>
          <p:nvPr/>
        </p:nvSpPr>
        <p:spPr>
          <a:xfrm>
            <a:off x="153109" y="5143500"/>
            <a:ext cx="543134" cy="543134"/>
          </a:xfrm>
          <a:custGeom>
            <a:avLst/>
            <a:gdLst/>
            <a:ahLst/>
            <a:cxnLst/>
            <a:rect l="l" t="t" r="r" b="b"/>
            <a:pathLst>
              <a:path w="543134" h="543134">
                <a:moveTo>
                  <a:pt x="0" y="0"/>
                </a:moveTo>
                <a:lnTo>
                  <a:pt x="543134" y="0"/>
                </a:lnTo>
                <a:lnTo>
                  <a:pt x="543134" y="543134"/>
                </a:lnTo>
                <a:lnTo>
                  <a:pt x="0" y="5431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53109" y="6548333"/>
            <a:ext cx="543134" cy="543134"/>
          </a:xfrm>
          <a:custGeom>
            <a:avLst/>
            <a:gdLst/>
            <a:ahLst/>
            <a:cxnLst/>
            <a:rect l="l" t="t" r="r" b="b"/>
            <a:pathLst>
              <a:path w="543134" h="543134">
                <a:moveTo>
                  <a:pt x="0" y="0"/>
                </a:moveTo>
                <a:lnTo>
                  <a:pt x="543134" y="0"/>
                </a:lnTo>
                <a:lnTo>
                  <a:pt x="543134" y="543134"/>
                </a:lnTo>
                <a:lnTo>
                  <a:pt x="0" y="5431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TextBox 8"/>
          <p:cNvSpPr txBox="1"/>
          <p:nvPr/>
        </p:nvSpPr>
        <p:spPr>
          <a:xfrm>
            <a:off x="424676" y="55051"/>
            <a:ext cx="17521044" cy="889154"/>
          </a:xfrm>
          <a:prstGeom prst="rect">
            <a:avLst/>
          </a:prstGeom>
        </p:spPr>
        <p:txBody>
          <a:bodyPr lIns="0" tIns="0" rIns="0" bIns="0" rtlCol="0" anchor="t">
            <a:spAutoFit/>
          </a:bodyPr>
          <a:lstStyle/>
          <a:p>
            <a:pPr algn="ctr">
              <a:lnSpc>
                <a:spcPts val="7416"/>
              </a:lnSpc>
            </a:pPr>
            <a:r>
              <a:rPr lang="ro-RO" sz="5400" b="1" i="1" dirty="0" smtClean="0"/>
              <a:t>Pregătirea iepei pentru inseminare</a:t>
            </a:r>
            <a:endParaRPr lang="en-US" sz="5297" b="1" i="1" u="sng" dirty="0">
              <a:solidFill>
                <a:srgbClr val="000000"/>
              </a:solidFill>
              <a:latin typeface="Agrandir Grand Bold Italics"/>
              <a:ea typeface="Agrandir Grand Bold Italics"/>
              <a:cs typeface="Agrandir Grand Bold Italics"/>
              <a:sym typeface="Agrandir Grand Bold Italics"/>
            </a:endParaRPr>
          </a:p>
        </p:txBody>
      </p:sp>
      <p:sp>
        <p:nvSpPr>
          <p:cNvPr id="9" name="TextBox 9"/>
          <p:cNvSpPr txBox="1"/>
          <p:nvPr/>
        </p:nvSpPr>
        <p:spPr>
          <a:xfrm>
            <a:off x="5475288" y="8922336"/>
            <a:ext cx="9169438" cy="1282402"/>
          </a:xfrm>
          <a:prstGeom prst="rect">
            <a:avLst/>
          </a:prstGeom>
        </p:spPr>
        <p:txBody>
          <a:bodyPr wrap="square" lIns="0" tIns="0" rIns="0" bIns="0" rtlCol="0" anchor="t">
            <a:spAutoFit/>
          </a:bodyPr>
          <a:lstStyle/>
          <a:p>
            <a:pPr algn="ctr">
              <a:lnSpc>
                <a:spcPts val="4971"/>
              </a:lnSpc>
              <a:spcBef>
                <a:spcPct val="0"/>
              </a:spcBef>
            </a:pPr>
            <a:r>
              <a:rPr lang="ro-RO" sz="3600" dirty="0" smtClean="0"/>
              <a:t>Este necesară o examinare ecografică regulată! Examinarea se efectuează rectal (în rect).</a:t>
            </a:r>
            <a:endParaRPr lang="en-US" sz="3550" dirty="0">
              <a:solidFill>
                <a:srgbClr val="000000"/>
              </a:solidFill>
              <a:latin typeface="Open Sans 1"/>
              <a:ea typeface="Open Sans 1"/>
              <a:cs typeface="Open Sans 1"/>
              <a:sym typeface="Open Sans 1"/>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1463154" y="1424037"/>
            <a:ext cx="4851686" cy="4533451"/>
          </a:xfrm>
          <a:custGeom>
            <a:avLst/>
            <a:gdLst/>
            <a:ahLst/>
            <a:cxnLst/>
            <a:rect l="l" t="t" r="r" b="b"/>
            <a:pathLst>
              <a:path w="4851686" h="4533451">
                <a:moveTo>
                  <a:pt x="0" y="0"/>
                </a:moveTo>
                <a:lnTo>
                  <a:pt x="4851686" y="0"/>
                </a:lnTo>
                <a:lnTo>
                  <a:pt x="4851686" y="4533452"/>
                </a:lnTo>
                <a:lnTo>
                  <a:pt x="0" y="4533452"/>
                </a:lnTo>
                <a:lnTo>
                  <a:pt x="0" y="0"/>
                </a:lnTo>
                <a:close/>
              </a:path>
            </a:pathLst>
          </a:custGeom>
          <a:blipFill>
            <a:blip r:embed="rId3"/>
            <a:stretch>
              <a:fillRect l="-23752" r="-834"/>
            </a:stretch>
          </a:blipFill>
        </p:spPr>
      </p:sp>
      <p:sp>
        <p:nvSpPr>
          <p:cNvPr id="4" name="Freeform 4"/>
          <p:cNvSpPr/>
          <p:nvPr/>
        </p:nvSpPr>
        <p:spPr>
          <a:xfrm>
            <a:off x="8493260" y="2632204"/>
            <a:ext cx="1735130" cy="1249294"/>
          </a:xfrm>
          <a:custGeom>
            <a:avLst/>
            <a:gdLst/>
            <a:ahLst/>
            <a:cxnLst/>
            <a:rect l="l" t="t" r="r" b="b"/>
            <a:pathLst>
              <a:path w="1735130" h="1249294">
                <a:moveTo>
                  <a:pt x="0" y="0"/>
                </a:moveTo>
                <a:lnTo>
                  <a:pt x="1735131" y="0"/>
                </a:lnTo>
                <a:lnTo>
                  <a:pt x="1735131" y="1249294"/>
                </a:lnTo>
                <a:lnTo>
                  <a:pt x="0" y="12492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8924626" y="7425107"/>
            <a:ext cx="1735130" cy="1249294"/>
          </a:xfrm>
          <a:custGeom>
            <a:avLst/>
            <a:gdLst/>
            <a:ahLst/>
            <a:cxnLst/>
            <a:rect l="l" t="t" r="r" b="b"/>
            <a:pathLst>
              <a:path w="1735130" h="1249294">
                <a:moveTo>
                  <a:pt x="0" y="0"/>
                </a:moveTo>
                <a:lnTo>
                  <a:pt x="1735130" y="0"/>
                </a:lnTo>
                <a:lnTo>
                  <a:pt x="1735130" y="1249294"/>
                </a:lnTo>
                <a:lnTo>
                  <a:pt x="0" y="12492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1463154" y="5957489"/>
            <a:ext cx="5868537" cy="4329511"/>
          </a:xfrm>
          <a:custGeom>
            <a:avLst/>
            <a:gdLst/>
            <a:ahLst/>
            <a:cxnLst/>
            <a:rect l="l" t="t" r="r" b="b"/>
            <a:pathLst>
              <a:path w="5868537" h="4329511">
                <a:moveTo>
                  <a:pt x="0" y="0"/>
                </a:moveTo>
                <a:lnTo>
                  <a:pt x="5868537" y="0"/>
                </a:lnTo>
                <a:lnTo>
                  <a:pt x="5868537" y="4329511"/>
                </a:lnTo>
                <a:lnTo>
                  <a:pt x="0" y="4329511"/>
                </a:lnTo>
                <a:lnTo>
                  <a:pt x="0" y="0"/>
                </a:lnTo>
                <a:close/>
              </a:path>
            </a:pathLst>
          </a:custGeom>
          <a:blipFill>
            <a:blip r:embed="rId6"/>
            <a:stretch>
              <a:fillRect l="-13977" t="-8581" b="-7288"/>
            </a:stretch>
          </a:blipFill>
        </p:spPr>
      </p:sp>
      <p:sp>
        <p:nvSpPr>
          <p:cNvPr id="7" name="TextBox 7"/>
          <p:cNvSpPr txBox="1"/>
          <p:nvPr/>
        </p:nvSpPr>
        <p:spPr>
          <a:xfrm>
            <a:off x="353963" y="-41071"/>
            <a:ext cx="15367805" cy="985847"/>
          </a:xfrm>
          <a:prstGeom prst="rect">
            <a:avLst/>
          </a:prstGeom>
        </p:spPr>
        <p:txBody>
          <a:bodyPr lIns="0" tIns="0" rIns="0" bIns="0" rtlCol="0" anchor="t">
            <a:spAutoFit/>
          </a:bodyPr>
          <a:lstStyle/>
          <a:p>
            <a:pPr algn="ctr">
              <a:lnSpc>
                <a:spcPts val="8184"/>
              </a:lnSpc>
              <a:spcBef>
                <a:spcPct val="0"/>
              </a:spcBef>
            </a:pPr>
            <a:r>
              <a:rPr lang="ro-RO" sz="6000" b="1" dirty="0" smtClean="0"/>
              <a:t>Procedura de examinare cu ultrasunete:</a:t>
            </a:r>
            <a:endParaRPr lang="en-US" sz="5846" b="1" dirty="0">
              <a:solidFill>
                <a:srgbClr val="000000"/>
              </a:solidFill>
              <a:latin typeface="Agrandir Grand Bold"/>
              <a:ea typeface="Agrandir Grand Bold"/>
              <a:cs typeface="Agrandir Grand Bold"/>
              <a:sym typeface="Agrandir Grand Bold"/>
            </a:endParaRPr>
          </a:p>
        </p:txBody>
      </p:sp>
      <p:sp>
        <p:nvSpPr>
          <p:cNvPr id="8" name="TextBox 8"/>
          <p:cNvSpPr txBox="1"/>
          <p:nvPr/>
        </p:nvSpPr>
        <p:spPr>
          <a:xfrm>
            <a:off x="2357408" y="2292237"/>
            <a:ext cx="4901089" cy="2564805"/>
          </a:xfrm>
          <a:prstGeom prst="rect">
            <a:avLst/>
          </a:prstGeom>
        </p:spPr>
        <p:txBody>
          <a:bodyPr lIns="0" tIns="0" rIns="0" bIns="0" rtlCol="0" anchor="t">
            <a:spAutoFit/>
          </a:bodyPr>
          <a:lstStyle/>
          <a:p>
            <a:pPr algn="just">
              <a:lnSpc>
                <a:spcPts val="4964"/>
              </a:lnSpc>
            </a:pPr>
            <a:r>
              <a:rPr lang="ro-RO" sz="3600" b="1" dirty="0" smtClean="0"/>
              <a:t>Pregătirea iepei: </a:t>
            </a:r>
            <a:endParaRPr lang="en-US" sz="3600" b="1" dirty="0" smtClean="0"/>
          </a:p>
          <a:p>
            <a:pPr algn="just">
              <a:lnSpc>
                <a:spcPts val="4964"/>
              </a:lnSpc>
            </a:pPr>
            <a:r>
              <a:rPr lang="ro-RO" sz="3600" dirty="0" smtClean="0"/>
              <a:t>Legarea </a:t>
            </a:r>
            <a:endParaRPr lang="en-US" sz="3600" dirty="0" smtClean="0"/>
          </a:p>
          <a:p>
            <a:pPr algn="just">
              <a:lnSpc>
                <a:spcPts val="4964"/>
              </a:lnSpc>
            </a:pPr>
            <a:r>
              <a:rPr lang="ro-RO" sz="3600" dirty="0" smtClean="0"/>
              <a:t>Tăierea </a:t>
            </a:r>
            <a:r>
              <a:rPr lang="ro-RO" sz="3600" dirty="0" smtClean="0"/>
              <a:t>cozii </a:t>
            </a:r>
            <a:endParaRPr lang="en-US" sz="3600" dirty="0" smtClean="0"/>
          </a:p>
          <a:p>
            <a:pPr algn="just">
              <a:lnSpc>
                <a:spcPts val="4964"/>
              </a:lnSpc>
            </a:pPr>
            <a:r>
              <a:rPr lang="ro-RO" sz="3600" dirty="0" smtClean="0"/>
              <a:t>Curățarea </a:t>
            </a:r>
            <a:r>
              <a:rPr lang="ro-RO" sz="3600" dirty="0" smtClean="0"/>
              <a:t>vârfurilor</a:t>
            </a:r>
            <a:endParaRPr lang="en-US" sz="3546" dirty="0">
              <a:solidFill>
                <a:srgbClr val="000000"/>
              </a:solidFill>
              <a:latin typeface="Open Sans 1"/>
              <a:ea typeface="Open Sans 1"/>
              <a:cs typeface="Open Sans 1"/>
              <a:sym typeface="Open Sans 1"/>
            </a:endParaRPr>
          </a:p>
        </p:txBody>
      </p:sp>
      <p:sp>
        <p:nvSpPr>
          <p:cNvPr id="9" name="TextBox 9"/>
          <p:cNvSpPr txBox="1"/>
          <p:nvPr/>
        </p:nvSpPr>
        <p:spPr>
          <a:xfrm>
            <a:off x="2357408" y="6815297"/>
            <a:ext cx="7034808" cy="2564805"/>
          </a:xfrm>
          <a:prstGeom prst="rect">
            <a:avLst/>
          </a:prstGeom>
        </p:spPr>
        <p:txBody>
          <a:bodyPr lIns="0" tIns="0" rIns="0" bIns="0" rtlCol="0" anchor="t">
            <a:spAutoFit/>
          </a:bodyPr>
          <a:lstStyle/>
          <a:p>
            <a:pPr algn="just">
              <a:lnSpc>
                <a:spcPts val="4964"/>
              </a:lnSpc>
            </a:pPr>
            <a:r>
              <a:rPr lang="ro-RO" sz="3600" b="1" dirty="0" smtClean="0"/>
              <a:t>Preparate veterinare: </a:t>
            </a:r>
            <a:endParaRPr lang="en-US" sz="3600" b="1" dirty="0" smtClean="0"/>
          </a:p>
          <a:p>
            <a:pPr algn="just">
              <a:lnSpc>
                <a:spcPts val="4964"/>
              </a:lnSpc>
            </a:pPr>
            <a:r>
              <a:rPr lang="ro-RO" sz="3600" dirty="0" smtClean="0"/>
              <a:t>Mănuși </a:t>
            </a:r>
            <a:r>
              <a:rPr lang="ro-RO" sz="3600" dirty="0" smtClean="0"/>
              <a:t>de protecție </a:t>
            </a:r>
            <a:endParaRPr lang="en-US" sz="3600" dirty="0" smtClean="0"/>
          </a:p>
          <a:p>
            <a:pPr algn="just">
              <a:lnSpc>
                <a:spcPts val="4964"/>
              </a:lnSpc>
            </a:pPr>
            <a:r>
              <a:rPr lang="ro-RO" sz="3600" dirty="0" smtClean="0"/>
              <a:t>Dezinfecție </a:t>
            </a:r>
            <a:endParaRPr lang="en-US" sz="3600" dirty="0" smtClean="0"/>
          </a:p>
          <a:p>
            <a:pPr algn="just">
              <a:lnSpc>
                <a:spcPts val="4964"/>
              </a:lnSpc>
            </a:pPr>
            <a:r>
              <a:rPr lang="ro-RO" sz="3600" dirty="0" smtClean="0"/>
              <a:t>Lubrifiere </a:t>
            </a:r>
            <a:r>
              <a:rPr lang="ro-RO" sz="3600" dirty="0" smtClean="0"/>
              <a:t>dispozitiv cu ultrasunete</a:t>
            </a:r>
            <a:endParaRPr/>
          </a:p>
        </p:txBody>
      </p:sp>
      <p:sp>
        <p:nvSpPr>
          <p:cNvPr id="10" name="Freeform 10"/>
          <p:cNvSpPr/>
          <p:nvPr/>
        </p:nvSpPr>
        <p:spPr>
          <a:xfrm>
            <a:off x="1430871" y="2358912"/>
            <a:ext cx="543134" cy="543134"/>
          </a:xfrm>
          <a:custGeom>
            <a:avLst/>
            <a:gdLst/>
            <a:ahLst/>
            <a:cxnLst/>
            <a:rect l="l" t="t" r="r" b="b"/>
            <a:pathLst>
              <a:path w="543134" h="543134">
                <a:moveTo>
                  <a:pt x="0" y="0"/>
                </a:moveTo>
                <a:lnTo>
                  <a:pt x="543134" y="0"/>
                </a:lnTo>
                <a:lnTo>
                  <a:pt x="543134" y="543134"/>
                </a:lnTo>
                <a:lnTo>
                  <a:pt x="0" y="54313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a:off x="1585674" y="6881972"/>
            <a:ext cx="543134" cy="543134"/>
          </a:xfrm>
          <a:custGeom>
            <a:avLst/>
            <a:gdLst/>
            <a:ahLst/>
            <a:cxnLst/>
            <a:rect l="l" t="t" r="r" b="b"/>
            <a:pathLst>
              <a:path w="543134" h="543134">
                <a:moveTo>
                  <a:pt x="0" y="0"/>
                </a:moveTo>
                <a:lnTo>
                  <a:pt x="543134" y="0"/>
                </a:lnTo>
                <a:lnTo>
                  <a:pt x="543134" y="543135"/>
                </a:lnTo>
                <a:lnTo>
                  <a:pt x="0" y="54313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2150138" y="2055473"/>
            <a:ext cx="6000346" cy="6176054"/>
          </a:xfrm>
          <a:custGeom>
            <a:avLst/>
            <a:gdLst/>
            <a:ahLst/>
            <a:cxnLst/>
            <a:rect l="l" t="t" r="r" b="b"/>
            <a:pathLst>
              <a:path w="6000346" h="6176054">
                <a:moveTo>
                  <a:pt x="0" y="0"/>
                </a:moveTo>
                <a:lnTo>
                  <a:pt x="6000346" y="0"/>
                </a:lnTo>
                <a:lnTo>
                  <a:pt x="6000346" y="6176054"/>
                </a:lnTo>
                <a:lnTo>
                  <a:pt x="0" y="6176054"/>
                </a:lnTo>
                <a:lnTo>
                  <a:pt x="0" y="0"/>
                </a:lnTo>
                <a:close/>
              </a:path>
            </a:pathLst>
          </a:custGeom>
          <a:blipFill>
            <a:blip r:embed="rId3"/>
            <a:stretch>
              <a:fillRect t="-559" r="-38772" b="-559"/>
            </a:stretch>
          </a:blipFill>
        </p:spPr>
      </p:sp>
      <p:sp>
        <p:nvSpPr>
          <p:cNvPr id="4" name="TextBox 4"/>
          <p:cNvSpPr txBox="1"/>
          <p:nvPr/>
        </p:nvSpPr>
        <p:spPr>
          <a:xfrm>
            <a:off x="1028700" y="325387"/>
            <a:ext cx="15367805" cy="985847"/>
          </a:xfrm>
          <a:prstGeom prst="rect">
            <a:avLst/>
          </a:prstGeom>
        </p:spPr>
        <p:txBody>
          <a:bodyPr lIns="0" tIns="0" rIns="0" bIns="0" rtlCol="0" anchor="t">
            <a:spAutoFit/>
          </a:bodyPr>
          <a:lstStyle/>
          <a:p>
            <a:pPr algn="ctr">
              <a:lnSpc>
                <a:spcPts val="8184"/>
              </a:lnSpc>
              <a:spcBef>
                <a:spcPct val="0"/>
              </a:spcBef>
            </a:pPr>
            <a:r>
              <a:rPr lang="ro-RO" sz="5400" b="1" dirty="0" smtClean="0"/>
              <a:t>Procedura de examinare cu ultrasunete:</a:t>
            </a:r>
            <a:endParaRPr lang="en-US" sz="5400" b="1" dirty="0">
              <a:solidFill>
                <a:srgbClr val="000000"/>
              </a:solidFill>
              <a:latin typeface="Agrandir Grand Bold"/>
              <a:ea typeface="Agrandir Grand Bold"/>
              <a:cs typeface="Agrandir Grand Bold"/>
              <a:sym typeface="Agrandir Grand Bold"/>
            </a:endParaRPr>
          </a:p>
        </p:txBody>
      </p:sp>
      <p:sp>
        <p:nvSpPr>
          <p:cNvPr id="5" name="TextBox 5"/>
          <p:cNvSpPr txBox="1"/>
          <p:nvPr/>
        </p:nvSpPr>
        <p:spPr>
          <a:xfrm>
            <a:off x="584091" y="1797377"/>
            <a:ext cx="9542939" cy="2959593"/>
          </a:xfrm>
          <a:prstGeom prst="rect">
            <a:avLst/>
          </a:prstGeom>
        </p:spPr>
        <p:txBody>
          <a:bodyPr lIns="0" tIns="0" rIns="0" bIns="0" rtlCol="0" anchor="t">
            <a:spAutoFit/>
          </a:bodyPr>
          <a:lstStyle/>
          <a:p>
            <a:pPr algn="just">
              <a:lnSpc>
                <a:spcPts val="9310"/>
              </a:lnSpc>
            </a:pPr>
            <a:r>
              <a:rPr lang="en-US" sz="3831" dirty="0">
                <a:solidFill>
                  <a:srgbClr val="000000"/>
                </a:solidFill>
                <a:latin typeface="Open Sans 1"/>
                <a:ea typeface="Open Sans 1"/>
                <a:cs typeface="Open Sans 1"/>
                <a:sym typeface="Open Sans 1"/>
              </a:rPr>
              <a:t> </a:t>
            </a:r>
            <a:r>
              <a:rPr lang="ro-RO" sz="4000" b="1" dirty="0" smtClean="0"/>
              <a:t>Determinarea dimensiunii foliculului:</a:t>
            </a:r>
            <a:endParaRPr lang="en-US" sz="3831" b="1" dirty="0">
              <a:solidFill>
                <a:srgbClr val="000000"/>
              </a:solidFill>
              <a:latin typeface="Open Sans 1 Bold"/>
              <a:ea typeface="Open Sans 1 Bold"/>
              <a:cs typeface="Open Sans 1 Bold"/>
              <a:sym typeface="Open Sans 1 Bold"/>
            </a:endParaRPr>
          </a:p>
          <a:p>
            <a:pPr algn="just">
              <a:lnSpc>
                <a:spcPts val="3544"/>
              </a:lnSpc>
            </a:pPr>
            <a:endParaRPr/>
          </a:p>
          <a:p>
            <a:pPr algn="ctr">
              <a:lnSpc>
                <a:spcPts val="3544"/>
              </a:lnSpc>
            </a:pPr>
            <a:endParaRPr/>
          </a:p>
          <a:p>
            <a:pPr algn="ctr">
              <a:lnSpc>
                <a:spcPts val="3544"/>
              </a:lnSpc>
            </a:pPr>
            <a:endParaRPr/>
          </a:p>
          <a:p>
            <a:pPr algn="ctr">
              <a:lnSpc>
                <a:spcPts val="3544"/>
              </a:lnSpc>
              <a:spcBef>
                <a:spcPct val="0"/>
              </a:spcBef>
            </a:pPr>
            <a:r>
              <a:rPr lang="en-US" sz="2531" dirty="0">
                <a:solidFill>
                  <a:srgbClr val="000000"/>
                </a:solidFill>
                <a:latin typeface="Open Sans 1"/>
                <a:ea typeface="Open Sans 1"/>
                <a:cs typeface="Open Sans 1"/>
                <a:sym typeface="Open Sans 1"/>
              </a:rPr>
              <a:t> </a:t>
            </a:r>
          </a:p>
        </p:txBody>
      </p:sp>
      <p:sp>
        <p:nvSpPr>
          <p:cNvPr id="6" name="TextBox 6"/>
          <p:cNvSpPr txBox="1"/>
          <p:nvPr/>
        </p:nvSpPr>
        <p:spPr>
          <a:xfrm>
            <a:off x="584091" y="3317601"/>
            <a:ext cx="11477556" cy="3694088"/>
          </a:xfrm>
          <a:prstGeom prst="rect">
            <a:avLst/>
          </a:prstGeom>
        </p:spPr>
        <p:txBody>
          <a:bodyPr lIns="0" tIns="0" rIns="0" bIns="0" rtlCol="0" anchor="t">
            <a:spAutoFit/>
          </a:bodyPr>
          <a:lstStyle/>
          <a:p>
            <a:pPr algn="just">
              <a:lnSpc>
                <a:spcPts val="7384"/>
              </a:lnSpc>
            </a:pPr>
            <a:r>
              <a:rPr lang="ro-RO" sz="4000" dirty="0" smtClean="0">
                <a:solidFill>
                  <a:srgbClr val="FF0000"/>
                </a:solidFill>
              </a:rPr>
              <a:t>Important!! </a:t>
            </a:r>
            <a:r>
              <a:rPr lang="ro-RO" sz="4000" dirty="0" smtClean="0"/>
              <a:t>Cu cât foliculul este mai mare, cu atât este mai mare șansa de ovulație (ruptură foliculară)! Majoritatea cailor ovulează la o dimensiune a foliculului </a:t>
            </a:r>
            <a:r>
              <a:rPr lang="ro-RO" sz="4000" b="1" dirty="0" smtClean="0"/>
              <a:t>între 4 și 5 cm</a:t>
            </a:r>
            <a:r>
              <a:rPr lang="ro-RO" sz="4000" dirty="0" smtClean="0"/>
              <a:t>.</a:t>
            </a:r>
            <a:endParaRPr/>
          </a:p>
        </p:txBody>
      </p:sp>
      <p:sp>
        <p:nvSpPr>
          <p:cNvPr id="7" name="TextBox 7"/>
          <p:cNvSpPr txBox="1"/>
          <p:nvPr/>
        </p:nvSpPr>
        <p:spPr>
          <a:xfrm>
            <a:off x="642878" y="8072458"/>
            <a:ext cx="16913185" cy="1846659"/>
          </a:xfrm>
          <a:prstGeom prst="rect">
            <a:avLst/>
          </a:prstGeom>
        </p:spPr>
        <p:txBody>
          <a:bodyPr lIns="0" tIns="0" rIns="0" bIns="0" rtlCol="0" anchor="t">
            <a:spAutoFit/>
          </a:bodyPr>
          <a:lstStyle/>
          <a:p>
            <a:pPr algn="just"/>
            <a:r>
              <a:rPr lang="ro-RO" sz="4000" dirty="0" smtClean="0"/>
              <a:t>Trebuie menționate diferențele dintre rase!! De exemplu, la ponei, foliculii mai mici de </a:t>
            </a:r>
            <a:r>
              <a:rPr lang="ro-RO" sz="4000" b="1" dirty="0" smtClean="0"/>
              <a:t>3,5 cm </a:t>
            </a:r>
            <a:r>
              <a:rPr lang="ro-RO" sz="4000" dirty="0" smtClean="0"/>
              <a:t>sunt des întâlniți, în timp ce la rasele cu sânge rece sunt des întâlniți foliculii preovulatori de </a:t>
            </a:r>
            <a:r>
              <a:rPr lang="ro-RO" sz="4000" b="1" dirty="0" smtClean="0"/>
              <a:t>5-6 cm</a:t>
            </a:r>
            <a:r>
              <a:rPr lang="ro-RO" sz="4000" dirty="0" smtClean="0"/>
              <a:t>!</a:t>
            </a:r>
            <a:endParaRPr lang="en-US" sz="3846" dirty="0">
              <a:solidFill>
                <a:srgbClr val="000000"/>
              </a:solidFill>
              <a:latin typeface="Open Sans 1"/>
              <a:ea typeface="Open Sans 1"/>
              <a:cs typeface="Open Sans 1"/>
              <a:sym typeface="Open Sans 1"/>
            </a:endParaRPr>
          </a:p>
        </p:txBody>
      </p:sp>
      <p:sp>
        <p:nvSpPr>
          <p:cNvPr id="8" name="Freeform 8"/>
          <p:cNvSpPr/>
          <p:nvPr/>
        </p:nvSpPr>
        <p:spPr>
          <a:xfrm>
            <a:off x="179788" y="2254577"/>
            <a:ext cx="543134" cy="543134"/>
          </a:xfrm>
          <a:custGeom>
            <a:avLst/>
            <a:gdLst/>
            <a:ahLst/>
            <a:cxnLst/>
            <a:rect l="l" t="t" r="r" b="b"/>
            <a:pathLst>
              <a:path w="543134" h="543134">
                <a:moveTo>
                  <a:pt x="0" y="0"/>
                </a:moveTo>
                <a:lnTo>
                  <a:pt x="543134" y="0"/>
                </a:lnTo>
                <a:lnTo>
                  <a:pt x="543134" y="543135"/>
                </a:lnTo>
                <a:lnTo>
                  <a:pt x="0" y="54313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1927324" y="4304699"/>
            <a:ext cx="5538942" cy="5681809"/>
          </a:xfrm>
          <a:custGeom>
            <a:avLst/>
            <a:gdLst/>
            <a:ahLst/>
            <a:cxnLst/>
            <a:rect l="l" t="t" r="r" b="b"/>
            <a:pathLst>
              <a:path w="5538942" h="5681809">
                <a:moveTo>
                  <a:pt x="0" y="0"/>
                </a:moveTo>
                <a:lnTo>
                  <a:pt x="5538943" y="0"/>
                </a:lnTo>
                <a:lnTo>
                  <a:pt x="5538943" y="5681809"/>
                </a:lnTo>
                <a:lnTo>
                  <a:pt x="0" y="5681809"/>
                </a:lnTo>
                <a:lnTo>
                  <a:pt x="0" y="0"/>
                </a:lnTo>
                <a:close/>
              </a:path>
            </a:pathLst>
          </a:custGeom>
          <a:blipFill>
            <a:blip r:embed="rId3"/>
            <a:stretch>
              <a:fillRect t="-29980"/>
            </a:stretch>
          </a:blipFill>
        </p:spPr>
      </p:sp>
      <p:sp>
        <p:nvSpPr>
          <p:cNvPr id="4" name="TextBox 4"/>
          <p:cNvSpPr txBox="1"/>
          <p:nvPr/>
        </p:nvSpPr>
        <p:spPr>
          <a:xfrm>
            <a:off x="851718" y="2754689"/>
            <a:ext cx="17248244" cy="2074414"/>
          </a:xfrm>
          <a:prstGeom prst="rect">
            <a:avLst/>
          </a:prstGeom>
        </p:spPr>
        <p:txBody>
          <a:bodyPr lIns="0" tIns="0" rIns="0" bIns="0" rtlCol="0" anchor="t">
            <a:spAutoFit/>
          </a:bodyPr>
          <a:lstStyle/>
          <a:p>
            <a:pPr algn="just">
              <a:lnSpc>
                <a:spcPts val="5524"/>
              </a:lnSpc>
              <a:spcBef>
                <a:spcPct val="0"/>
              </a:spcBef>
            </a:pPr>
            <a:r>
              <a:rPr lang="ro-RO" sz="4000" b="1" dirty="0" smtClean="0"/>
              <a:t>Spermă proaspătă sau refrigerată</a:t>
            </a:r>
            <a:r>
              <a:rPr lang="ro-RO" sz="4000" dirty="0" smtClean="0"/>
              <a:t>: Inseminarea se efectuează de obicei la o dimensiune a foliculului mai mare de </a:t>
            </a:r>
            <a:r>
              <a:rPr lang="ro-RO" sz="4000" b="1" dirty="0" smtClean="0"/>
              <a:t>3,5 cm</a:t>
            </a:r>
            <a:r>
              <a:rPr lang="ro-RO" sz="4000" dirty="0" smtClean="0"/>
              <a:t>, deoarece această spermă rămâne viabilă în iapă timp de </a:t>
            </a:r>
            <a:r>
              <a:rPr lang="ro-RO" sz="4000" b="1" dirty="0" smtClean="0"/>
              <a:t>36-48 de ore.</a:t>
            </a:r>
            <a:endParaRPr lang="en-US" sz="3946" b="1" dirty="0">
              <a:solidFill>
                <a:srgbClr val="000000"/>
              </a:solidFill>
              <a:latin typeface="Open Sans 1"/>
              <a:ea typeface="Open Sans 1"/>
              <a:cs typeface="Open Sans 1"/>
              <a:sym typeface="Open Sans 1"/>
            </a:endParaRPr>
          </a:p>
        </p:txBody>
      </p:sp>
      <p:sp>
        <p:nvSpPr>
          <p:cNvPr id="5" name="TextBox 5"/>
          <p:cNvSpPr txBox="1"/>
          <p:nvPr/>
        </p:nvSpPr>
        <p:spPr>
          <a:xfrm>
            <a:off x="851718" y="189202"/>
            <a:ext cx="16230600" cy="1815690"/>
          </a:xfrm>
          <a:prstGeom prst="rect">
            <a:avLst/>
          </a:prstGeom>
        </p:spPr>
        <p:txBody>
          <a:bodyPr lIns="0" tIns="0" rIns="0" bIns="0" rtlCol="0" anchor="t">
            <a:spAutoFit/>
          </a:bodyPr>
          <a:lstStyle/>
          <a:p>
            <a:pPr algn="ctr">
              <a:lnSpc>
                <a:spcPts val="7344"/>
              </a:lnSpc>
              <a:spcBef>
                <a:spcPct val="0"/>
              </a:spcBef>
            </a:pPr>
            <a:r>
              <a:rPr lang="ro-RO" sz="5400" b="1" dirty="0" smtClean="0"/>
              <a:t>Momentul fertilizării (în funcție de tipul de spermatozoid)</a:t>
            </a:r>
            <a:endParaRPr lang="en-US" sz="5246" b="1" dirty="0">
              <a:solidFill>
                <a:srgbClr val="000000"/>
              </a:solidFill>
              <a:latin typeface="Agrandir Grand Bold"/>
              <a:ea typeface="Agrandir Grand Bold"/>
              <a:cs typeface="Agrandir Grand Bold"/>
              <a:sym typeface="Agrandir Grand Bold"/>
            </a:endParaRPr>
          </a:p>
        </p:txBody>
      </p:sp>
      <p:sp>
        <p:nvSpPr>
          <p:cNvPr id="6" name="TextBox 6"/>
          <p:cNvSpPr txBox="1"/>
          <p:nvPr/>
        </p:nvSpPr>
        <p:spPr>
          <a:xfrm>
            <a:off x="851718" y="5582217"/>
            <a:ext cx="10699917" cy="2779735"/>
          </a:xfrm>
          <a:prstGeom prst="rect">
            <a:avLst/>
          </a:prstGeom>
        </p:spPr>
        <p:txBody>
          <a:bodyPr lIns="0" tIns="0" rIns="0" bIns="0" rtlCol="0" anchor="t">
            <a:spAutoFit/>
          </a:bodyPr>
          <a:lstStyle/>
          <a:p>
            <a:pPr algn="just">
              <a:lnSpc>
                <a:spcPts val="5524"/>
              </a:lnSpc>
              <a:spcBef>
                <a:spcPct val="0"/>
              </a:spcBef>
            </a:pPr>
            <a:r>
              <a:rPr lang="ro-RO" sz="4000" b="1" dirty="0" smtClean="0"/>
              <a:t>Spermă crioconservată</a:t>
            </a:r>
            <a:r>
              <a:rPr lang="ro-RO" sz="4000" dirty="0" smtClean="0"/>
              <a:t>: sperma congelată are o durată de viață scurtă (aproximativ </a:t>
            </a:r>
            <a:r>
              <a:rPr lang="ro-RO" sz="4000" b="1" dirty="0" smtClean="0"/>
              <a:t>6-12 ore</a:t>
            </a:r>
            <a:r>
              <a:rPr lang="ro-RO" sz="4000" dirty="0" smtClean="0"/>
              <a:t>), fertilizarea trebuie efectuată imediat înainte sau după ovulație (sub control ecografic strict)!</a:t>
            </a:r>
            <a:endParaRPr lang="en-US" sz="3946" dirty="0">
              <a:solidFill>
                <a:srgbClr val="000000"/>
              </a:solidFill>
              <a:latin typeface="Open Sans 1"/>
              <a:ea typeface="Open Sans 1"/>
              <a:cs typeface="Open Sans 1"/>
              <a:sym typeface="Open Sans 1"/>
            </a:endParaRPr>
          </a:p>
        </p:txBody>
      </p:sp>
      <p:sp>
        <p:nvSpPr>
          <p:cNvPr id="7" name="Freeform 7"/>
          <p:cNvSpPr/>
          <p:nvPr/>
        </p:nvSpPr>
        <p:spPr>
          <a:xfrm>
            <a:off x="54178" y="2963625"/>
            <a:ext cx="543134" cy="543134"/>
          </a:xfrm>
          <a:custGeom>
            <a:avLst/>
            <a:gdLst/>
            <a:ahLst/>
            <a:cxnLst/>
            <a:rect l="l" t="t" r="r" b="b"/>
            <a:pathLst>
              <a:path w="543134" h="543134">
                <a:moveTo>
                  <a:pt x="0" y="0"/>
                </a:moveTo>
                <a:lnTo>
                  <a:pt x="543135" y="0"/>
                </a:lnTo>
                <a:lnTo>
                  <a:pt x="543135" y="543134"/>
                </a:lnTo>
                <a:lnTo>
                  <a:pt x="0" y="5431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54178" y="5658417"/>
            <a:ext cx="543134" cy="543134"/>
          </a:xfrm>
          <a:custGeom>
            <a:avLst/>
            <a:gdLst/>
            <a:ahLst/>
            <a:cxnLst/>
            <a:rect l="l" t="t" r="r" b="b"/>
            <a:pathLst>
              <a:path w="543134" h="543134">
                <a:moveTo>
                  <a:pt x="0" y="0"/>
                </a:moveTo>
                <a:lnTo>
                  <a:pt x="543135" y="0"/>
                </a:lnTo>
                <a:lnTo>
                  <a:pt x="543135" y="543134"/>
                </a:lnTo>
                <a:lnTo>
                  <a:pt x="0" y="5431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24736" y="2430586"/>
            <a:ext cx="543134" cy="543134"/>
          </a:xfrm>
          <a:custGeom>
            <a:avLst/>
            <a:gdLst/>
            <a:ahLst/>
            <a:cxnLst/>
            <a:rect l="l" t="t" r="r" b="b"/>
            <a:pathLst>
              <a:path w="543134" h="543134">
                <a:moveTo>
                  <a:pt x="0" y="0"/>
                </a:moveTo>
                <a:lnTo>
                  <a:pt x="543135" y="0"/>
                </a:lnTo>
                <a:lnTo>
                  <a:pt x="543135" y="543134"/>
                </a:lnTo>
                <a:lnTo>
                  <a:pt x="0" y="54313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2413206" y="2430586"/>
            <a:ext cx="5186615" cy="6206649"/>
          </a:xfrm>
          <a:custGeom>
            <a:avLst/>
            <a:gdLst/>
            <a:ahLst/>
            <a:cxnLst/>
            <a:rect l="l" t="t" r="r" b="b"/>
            <a:pathLst>
              <a:path w="5186615" h="6206649">
                <a:moveTo>
                  <a:pt x="0" y="0"/>
                </a:moveTo>
                <a:lnTo>
                  <a:pt x="5186614" y="0"/>
                </a:lnTo>
                <a:lnTo>
                  <a:pt x="5186614" y="6206649"/>
                </a:lnTo>
                <a:lnTo>
                  <a:pt x="0" y="6206649"/>
                </a:lnTo>
                <a:lnTo>
                  <a:pt x="0" y="0"/>
                </a:lnTo>
                <a:close/>
              </a:path>
            </a:pathLst>
          </a:custGeom>
          <a:blipFill>
            <a:blip r:embed="rId5"/>
            <a:stretch>
              <a:fillRect/>
            </a:stretch>
          </a:blipFill>
        </p:spPr>
      </p:sp>
      <p:sp>
        <p:nvSpPr>
          <p:cNvPr id="5" name="TextBox 5"/>
          <p:cNvSpPr txBox="1"/>
          <p:nvPr/>
        </p:nvSpPr>
        <p:spPr>
          <a:xfrm>
            <a:off x="1172503" y="2363911"/>
            <a:ext cx="9018592" cy="3847207"/>
          </a:xfrm>
          <a:prstGeom prst="rect">
            <a:avLst/>
          </a:prstGeom>
        </p:spPr>
        <p:txBody>
          <a:bodyPr lIns="0" tIns="0" rIns="0" bIns="0" rtlCol="0" anchor="t">
            <a:spAutoFit/>
          </a:bodyPr>
          <a:lstStyle/>
          <a:p>
            <a:pPr algn="just">
              <a:lnSpc>
                <a:spcPts val="4964"/>
              </a:lnSpc>
              <a:spcBef>
                <a:spcPct val="0"/>
              </a:spcBef>
            </a:pPr>
            <a:r>
              <a:rPr lang="ro-RO" sz="3600" dirty="0" smtClean="0"/>
              <a:t>Când foliculul atinge o dimensiune de 3,0–3,5 cm și uterul iepei prezintă edeme tipice estrului, se utilizează adesea injecții care induc ovulația (de exemplu, HCG sau Deslorelin), determinând ovulația să apară în decurs de 36–48 de ore.</a:t>
            </a:r>
            <a:r>
              <a:rPr lang="en-US" sz="3546" dirty="0" smtClean="0">
                <a:solidFill>
                  <a:srgbClr val="000000"/>
                </a:solidFill>
                <a:latin typeface="Open Sans 1"/>
                <a:ea typeface="Open Sans 1"/>
                <a:cs typeface="Open Sans 1"/>
                <a:sym typeface="Open Sans 1"/>
              </a:rPr>
              <a:t> </a:t>
            </a:r>
            <a:endParaRPr lang="en-US" sz="3546" dirty="0">
              <a:solidFill>
                <a:srgbClr val="000000"/>
              </a:solidFill>
              <a:latin typeface="Open Sans 1"/>
              <a:ea typeface="Open Sans 1"/>
              <a:cs typeface="Open Sans 1"/>
              <a:sym typeface="Open Sans 1"/>
            </a:endParaRPr>
          </a:p>
          <a:p>
            <a:pPr algn="ctr">
              <a:lnSpc>
                <a:spcPts val="4964"/>
              </a:lnSpc>
              <a:spcBef>
                <a:spcPct val="0"/>
              </a:spcBef>
            </a:pPr>
            <a:endParaRPr/>
          </a:p>
        </p:txBody>
      </p:sp>
      <p:sp>
        <p:nvSpPr>
          <p:cNvPr id="6" name="Freeform 6"/>
          <p:cNvSpPr/>
          <p:nvPr/>
        </p:nvSpPr>
        <p:spPr>
          <a:xfrm>
            <a:off x="3274412" y="8637235"/>
            <a:ext cx="5869588" cy="1181255"/>
          </a:xfrm>
          <a:custGeom>
            <a:avLst/>
            <a:gdLst/>
            <a:ahLst/>
            <a:cxnLst/>
            <a:rect l="l" t="t" r="r" b="b"/>
            <a:pathLst>
              <a:path w="5869588" h="1181255">
                <a:moveTo>
                  <a:pt x="0" y="0"/>
                </a:moveTo>
                <a:lnTo>
                  <a:pt x="5869588" y="0"/>
                </a:lnTo>
                <a:lnTo>
                  <a:pt x="5869588" y="1181255"/>
                </a:lnTo>
                <a:lnTo>
                  <a:pt x="0" y="118125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6209206" y="6116432"/>
            <a:ext cx="1753009" cy="2520803"/>
          </a:xfrm>
          <a:custGeom>
            <a:avLst/>
            <a:gdLst/>
            <a:ahLst/>
            <a:cxnLst/>
            <a:rect l="l" t="t" r="r" b="b"/>
            <a:pathLst>
              <a:path w="1753009" h="2520803">
                <a:moveTo>
                  <a:pt x="0" y="0"/>
                </a:moveTo>
                <a:lnTo>
                  <a:pt x="1753009" y="0"/>
                </a:lnTo>
                <a:lnTo>
                  <a:pt x="1753009" y="2520803"/>
                </a:lnTo>
                <a:lnTo>
                  <a:pt x="0" y="2520803"/>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4214419" y="350153"/>
            <a:ext cx="9239726" cy="928139"/>
          </a:xfrm>
          <a:prstGeom prst="rect">
            <a:avLst/>
          </a:prstGeom>
        </p:spPr>
        <p:txBody>
          <a:bodyPr lIns="0" tIns="0" rIns="0" bIns="0" rtlCol="0" anchor="t">
            <a:spAutoFit/>
          </a:bodyPr>
          <a:lstStyle/>
          <a:p>
            <a:pPr algn="ctr">
              <a:lnSpc>
                <a:spcPts val="7624"/>
              </a:lnSpc>
              <a:spcBef>
                <a:spcPct val="0"/>
              </a:spcBef>
            </a:pPr>
            <a:r>
              <a:rPr lang="ro-RO" sz="6000" b="1" dirty="0" smtClean="0"/>
              <a:t>Inducerea ovulației</a:t>
            </a:r>
            <a:endParaRPr lang="en-US" sz="5446" b="1" dirty="0">
              <a:solidFill>
                <a:srgbClr val="000000"/>
              </a:solidFill>
              <a:latin typeface="Agrandir Grand Bold"/>
              <a:ea typeface="Agrandir Grand Bold"/>
              <a:cs typeface="Agrandir Grand Bold"/>
              <a:sym typeface="Agrandir Grand Bold"/>
            </a:endParaRPr>
          </a:p>
        </p:txBody>
      </p:sp>
      <p:sp>
        <p:nvSpPr>
          <p:cNvPr id="9" name="TextBox 9"/>
          <p:cNvSpPr txBox="1"/>
          <p:nvPr/>
        </p:nvSpPr>
        <p:spPr>
          <a:xfrm>
            <a:off x="3000332" y="8715400"/>
            <a:ext cx="6167282" cy="910506"/>
          </a:xfrm>
          <a:prstGeom prst="rect">
            <a:avLst/>
          </a:prstGeom>
        </p:spPr>
        <p:txBody>
          <a:bodyPr wrap="square" lIns="0" tIns="0" rIns="0" bIns="0" rtlCol="0" anchor="t">
            <a:spAutoFit/>
          </a:bodyPr>
          <a:lstStyle/>
          <a:p>
            <a:pPr algn="ctr">
              <a:lnSpc>
                <a:spcPts val="7139"/>
              </a:lnSpc>
              <a:spcBef>
                <a:spcPct val="0"/>
              </a:spcBef>
            </a:pPr>
            <a:r>
              <a:rPr lang="ro-RO" sz="5400" dirty="0" smtClean="0"/>
              <a:t>Sarcina de verificare</a:t>
            </a:r>
            <a:endParaRPr lang="en-US" sz="5100" u="sng" dirty="0">
              <a:solidFill>
                <a:srgbClr val="000000"/>
              </a:solidFill>
              <a:latin typeface="Open Sans 2"/>
              <a:ea typeface="Open Sans 2"/>
              <a:cs typeface="Open Sans 2"/>
              <a:sym typeface="Open Sans 2"/>
              <a:hlinkClick r:id="rId10" tooltip="https://wordwall.net/hu/resource/10490119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6094498" y="1389111"/>
            <a:ext cx="963646" cy="963646"/>
          </a:xfrm>
          <a:custGeom>
            <a:avLst/>
            <a:gdLst/>
            <a:ahLst/>
            <a:cxnLst/>
            <a:rect l="l" t="t" r="r" b="b"/>
            <a:pathLst>
              <a:path w="963646" h="963646">
                <a:moveTo>
                  <a:pt x="0" y="0"/>
                </a:moveTo>
                <a:lnTo>
                  <a:pt x="963646" y="0"/>
                </a:lnTo>
                <a:lnTo>
                  <a:pt x="963646" y="963645"/>
                </a:lnTo>
                <a:lnTo>
                  <a:pt x="0" y="963645"/>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4" name="TextBox 4"/>
          <p:cNvSpPr txBox="1"/>
          <p:nvPr/>
        </p:nvSpPr>
        <p:spPr>
          <a:xfrm>
            <a:off x="352397" y="2544949"/>
            <a:ext cx="17489858" cy="2821285"/>
          </a:xfrm>
          <a:prstGeom prst="rect">
            <a:avLst/>
          </a:prstGeom>
        </p:spPr>
        <p:txBody>
          <a:bodyPr lIns="0" tIns="0" rIns="0" bIns="0" rtlCol="0" anchor="t">
            <a:spAutoFit/>
          </a:bodyPr>
          <a:lstStyle/>
          <a:p>
            <a:pPr marL="680258" lvl="1" indent="-340129" algn="just">
              <a:lnSpc>
                <a:spcPts val="5482"/>
              </a:lnSpc>
              <a:buFont typeface="Arial" pitchFamily="34" charset="0"/>
              <a:buChar char="•"/>
            </a:pPr>
            <a:r>
              <a:rPr lang="ro-RO" sz="3200" b="1" dirty="0" smtClean="0"/>
              <a:t>Ameliorare </a:t>
            </a:r>
            <a:r>
              <a:rPr lang="ro-RO" sz="3200" b="1" dirty="0" smtClean="0"/>
              <a:t>genetică</a:t>
            </a:r>
            <a:r>
              <a:rPr lang="en-US" sz="3200" dirty="0" smtClean="0"/>
              <a:t>-</a:t>
            </a:r>
            <a:r>
              <a:rPr lang="ro-RO" sz="3200" dirty="0" smtClean="0"/>
              <a:t> </a:t>
            </a:r>
            <a:r>
              <a:rPr lang="ro-RO" sz="3200" dirty="0" smtClean="0"/>
              <a:t>Permite utilizarea pe scară mai largă a armăsărilor cu genetică superioară. Siguranță sanitară </a:t>
            </a:r>
            <a:endParaRPr lang="en-US" sz="3200" dirty="0" smtClean="0"/>
          </a:p>
          <a:p>
            <a:pPr marL="680258" lvl="1" indent="-340129" algn="just">
              <a:lnSpc>
                <a:spcPts val="5482"/>
              </a:lnSpc>
              <a:buFont typeface="Arial" pitchFamily="34" charset="0"/>
              <a:buChar char="•"/>
            </a:pPr>
            <a:r>
              <a:rPr lang="ro-RO" sz="3200" dirty="0" smtClean="0"/>
              <a:t>Reduce </a:t>
            </a:r>
            <a:r>
              <a:rPr lang="ro-RO" sz="3200" dirty="0" smtClean="0"/>
              <a:t>riscul de răspândire a bolilor infecțioase</a:t>
            </a:r>
            <a:r>
              <a:rPr lang="en-US" sz="3150" dirty="0" smtClean="0">
                <a:solidFill>
                  <a:srgbClr val="000000"/>
                </a:solidFill>
                <a:latin typeface="Open Sans 2"/>
                <a:ea typeface="Open Sans 2"/>
                <a:cs typeface="Open Sans 2"/>
                <a:sym typeface="Open Sans 2"/>
              </a:rPr>
              <a:t>           </a:t>
            </a:r>
            <a:r>
              <a:rPr lang="ro-RO" sz="3200" dirty="0" smtClean="0"/>
              <a:t>nu </a:t>
            </a:r>
            <a:r>
              <a:rPr lang="ro-RO" sz="3200" dirty="0" smtClean="0"/>
              <a:t>există contact direct între armăsar și iapă.</a:t>
            </a:r>
            <a:endParaRPr lang="en-US" sz="3150" dirty="0" smtClean="0">
              <a:solidFill>
                <a:srgbClr val="000000"/>
              </a:solidFill>
              <a:latin typeface="Open Sans 2"/>
              <a:ea typeface="Open Sans 2"/>
              <a:cs typeface="Open Sans 2"/>
              <a:sym typeface="Open Sans 2"/>
            </a:endParaRPr>
          </a:p>
          <a:p>
            <a:pPr algn="just">
              <a:lnSpc>
                <a:spcPts val="5482"/>
              </a:lnSpc>
            </a:pPr>
            <a:r>
              <a:rPr lang="ro-RO" sz="3200" dirty="0" smtClean="0"/>
              <a:t>Prin testarea spermei, se folosește doar cea de calitate potrivită.</a:t>
            </a:r>
            <a:endParaRPr/>
          </a:p>
        </p:txBody>
      </p:sp>
      <p:sp>
        <p:nvSpPr>
          <p:cNvPr id="5" name="Freeform 5"/>
          <p:cNvSpPr/>
          <p:nvPr/>
        </p:nvSpPr>
        <p:spPr>
          <a:xfrm>
            <a:off x="9001124" y="4071930"/>
            <a:ext cx="751964" cy="541414"/>
          </a:xfrm>
          <a:custGeom>
            <a:avLst/>
            <a:gdLst/>
            <a:ahLst/>
            <a:cxnLst/>
            <a:rect l="l" t="t" r="r" b="b"/>
            <a:pathLst>
              <a:path w="751964" h="541414">
                <a:moveTo>
                  <a:pt x="0" y="0"/>
                </a:moveTo>
                <a:lnTo>
                  <a:pt x="751964" y="0"/>
                </a:lnTo>
                <a:lnTo>
                  <a:pt x="751964" y="541414"/>
                </a:lnTo>
                <a:lnTo>
                  <a:pt x="0" y="541414"/>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597778" y="1503775"/>
            <a:ext cx="2569722" cy="963646"/>
          </a:xfrm>
          <a:custGeom>
            <a:avLst/>
            <a:gdLst/>
            <a:ahLst/>
            <a:cxnLst/>
            <a:rect l="l" t="t" r="r" b="b"/>
            <a:pathLst>
              <a:path w="2569722" h="963646">
                <a:moveTo>
                  <a:pt x="0" y="0"/>
                </a:moveTo>
                <a:lnTo>
                  <a:pt x="2569721" y="0"/>
                </a:lnTo>
                <a:lnTo>
                  <a:pt x="2569721" y="963646"/>
                </a:lnTo>
                <a:lnTo>
                  <a:pt x="0" y="963646"/>
                </a:lnTo>
                <a:lnTo>
                  <a:pt x="0" y="0"/>
                </a:lnTo>
                <a:close/>
              </a:path>
            </a:pathLst>
          </a:custGeom>
          <a:blipFill>
            <a:blip r:embed="rId7" cstate="print"/>
            <a:stretch>
              <a:fillRect/>
            </a:stretch>
          </a:blipFill>
          <a:ln w="47625" cap="sq">
            <a:solidFill>
              <a:srgbClr val="000000"/>
            </a:solidFill>
            <a:prstDash val="solid"/>
            <a:miter/>
          </a:ln>
        </p:spPr>
      </p:sp>
      <p:sp>
        <p:nvSpPr>
          <p:cNvPr id="7" name="TextBox 7"/>
          <p:cNvSpPr txBox="1"/>
          <p:nvPr/>
        </p:nvSpPr>
        <p:spPr>
          <a:xfrm>
            <a:off x="4170779" y="298022"/>
            <a:ext cx="9384387" cy="884025"/>
          </a:xfrm>
          <a:prstGeom prst="rect">
            <a:avLst/>
          </a:prstGeom>
        </p:spPr>
        <p:txBody>
          <a:bodyPr lIns="0" tIns="0" rIns="0" bIns="0" rtlCol="0" anchor="t">
            <a:spAutoFit/>
          </a:bodyPr>
          <a:lstStyle/>
          <a:p>
            <a:pPr algn="ctr">
              <a:lnSpc>
                <a:spcPts val="7344"/>
              </a:lnSpc>
            </a:pPr>
            <a:r>
              <a:rPr lang="ro-RO" sz="5400" b="1" dirty="0" smtClean="0"/>
              <a:t>Inseminarea artificiala</a:t>
            </a:r>
            <a:endParaRPr lang="en-US" sz="5246" b="1" u="sng" dirty="0">
              <a:solidFill>
                <a:srgbClr val="000000"/>
              </a:solidFill>
              <a:latin typeface="Open Sans 1 Bold"/>
              <a:ea typeface="Open Sans 1 Bold"/>
              <a:cs typeface="Open Sans 1 Bold"/>
              <a:sym typeface="Open Sans 1 Bold"/>
            </a:endParaRPr>
          </a:p>
        </p:txBody>
      </p:sp>
      <p:sp>
        <p:nvSpPr>
          <p:cNvPr id="8" name="TextBox 8"/>
          <p:cNvSpPr txBox="1"/>
          <p:nvPr/>
        </p:nvSpPr>
        <p:spPr>
          <a:xfrm>
            <a:off x="571440" y="1500162"/>
            <a:ext cx="2797550" cy="872034"/>
          </a:xfrm>
          <a:prstGeom prst="rect">
            <a:avLst/>
          </a:prstGeom>
        </p:spPr>
        <p:txBody>
          <a:bodyPr wrap="square" lIns="0" tIns="0" rIns="0" bIns="0" rtlCol="0" anchor="t">
            <a:spAutoFit/>
          </a:bodyPr>
          <a:lstStyle/>
          <a:p>
            <a:pPr algn="ctr">
              <a:lnSpc>
                <a:spcPts val="6775"/>
              </a:lnSpc>
            </a:pPr>
            <a:r>
              <a:rPr lang="ro-RO" sz="5400" b="1" dirty="0" smtClean="0"/>
              <a:t>Avantaje</a:t>
            </a:r>
            <a:endParaRPr lang="en-US" sz="4839" b="1" dirty="0">
              <a:solidFill>
                <a:srgbClr val="000000"/>
              </a:solidFill>
              <a:latin typeface="Open Sans 2 Bold"/>
              <a:ea typeface="Open Sans 2 Bold"/>
              <a:cs typeface="Open Sans 2 Bold"/>
              <a:sym typeface="Open Sans 2 Bold"/>
            </a:endParaRPr>
          </a:p>
        </p:txBody>
      </p:sp>
      <p:sp>
        <p:nvSpPr>
          <p:cNvPr id="9" name="TextBox 9"/>
          <p:cNvSpPr txBox="1"/>
          <p:nvPr/>
        </p:nvSpPr>
        <p:spPr>
          <a:xfrm>
            <a:off x="352397" y="6072194"/>
            <a:ext cx="17221287" cy="3462486"/>
          </a:xfrm>
          <a:prstGeom prst="rect">
            <a:avLst/>
          </a:prstGeom>
        </p:spPr>
        <p:txBody>
          <a:bodyPr wrap="square" lIns="0" tIns="0" rIns="0" bIns="0" rtlCol="0" anchor="t">
            <a:spAutoFit/>
          </a:bodyPr>
          <a:lstStyle/>
          <a:p>
            <a:pPr marL="689664" lvl="1" indent="-344832" algn="just">
              <a:lnSpc>
                <a:spcPts val="5366"/>
              </a:lnSpc>
              <a:buFont typeface="Arial"/>
              <a:buChar char="•"/>
            </a:pPr>
            <a:r>
              <a:rPr lang="ro-RO" sz="3200" dirty="0" smtClean="0"/>
              <a:t>Eficiență din punct de vedere al costurilor și logistică </a:t>
            </a:r>
            <a:endParaRPr lang="en-US" sz="3200" dirty="0" smtClean="0"/>
          </a:p>
          <a:p>
            <a:pPr marL="689664" lvl="1" indent="-344832" algn="just">
              <a:lnSpc>
                <a:spcPts val="5366"/>
              </a:lnSpc>
              <a:buFont typeface="Arial"/>
              <a:buChar char="•"/>
            </a:pPr>
            <a:r>
              <a:rPr lang="ro-RO" sz="3200" dirty="0" smtClean="0"/>
              <a:t>Nu </a:t>
            </a:r>
            <a:r>
              <a:rPr lang="ro-RO" sz="3200" dirty="0" smtClean="0"/>
              <a:t>este nevoie să se transporte animale de reproducție. </a:t>
            </a:r>
            <a:endParaRPr lang="en-US" sz="3200" dirty="0" smtClean="0"/>
          </a:p>
          <a:p>
            <a:pPr marL="689664" lvl="1" indent="-344832" algn="just">
              <a:lnSpc>
                <a:spcPts val="5366"/>
              </a:lnSpc>
              <a:buFont typeface="Arial"/>
              <a:buChar char="•"/>
            </a:pPr>
            <a:r>
              <a:rPr lang="ro-RO" sz="3200" dirty="0" smtClean="0"/>
              <a:t>Sperma </a:t>
            </a:r>
            <a:r>
              <a:rPr lang="ro-RO" sz="3200" dirty="0" smtClean="0"/>
              <a:t>congelată poate fi utilizată pentru o perioadă mai lungă de timp, chiar și după moartea animalului. </a:t>
            </a:r>
            <a:endParaRPr lang="en-US" sz="3200" dirty="0" smtClean="0"/>
          </a:p>
          <a:p>
            <a:pPr marL="689664" lvl="1" indent="-344832" algn="just">
              <a:lnSpc>
                <a:spcPts val="5366"/>
              </a:lnSpc>
              <a:buFont typeface="Arial"/>
              <a:buChar char="•"/>
            </a:pPr>
            <a:r>
              <a:rPr lang="ro-RO" sz="3200" dirty="0" smtClean="0"/>
              <a:t>Siguranță </a:t>
            </a:r>
            <a:r>
              <a:rPr lang="ro-RO" sz="3200" dirty="0" smtClean="0"/>
              <a:t>Nu există risc de rănire între cai!</a:t>
            </a:r>
            <a:endParaRPr lang="en-US" sz="3324" dirty="0">
              <a:solidFill>
                <a:srgbClr val="000000"/>
              </a:solidFill>
              <a:latin typeface="Open Sans 1"/>
              <a:ea typeface="Open Sans 1"/>
              <a:cs typeface="Open Sans 1"/>
              <a:sym typeface="Open Sans 1"/>
            </a:endParaRPr>
          </a:p>
        </p:txBody>
      </p:sp>
      <p:sp>
        <p:nvSpPr>
          <p:cNvPr id="10" name="Freeform 10"/>
          <p:cNvSpPr/>
          <p:nvPr/>
        </p:nvSpPr>
        <p:spPr>
          <a:xfrm>
            <a:off x="16094498" y="1389111"/>
            <a:ext cx="963646" cy="963646"/>
          </a:xfrm>
          <a:custGeom>
            <a:avLst/>
            <a:gdLst/>
            <a:ahLst/>
            <a:cxnLst/>
            <a:rect l="l" t="t" r="r" b="b"/>
            <a:pathLst>
              <a:path w="963646" h="963646">
                <a:moveTo>
                  <a:pt x="0" y="0"/>
                </a:moveTo>
                <a:lnTo>
                  <a:pt x="963646" y="0"/>
                </a:lnTo>
                <a:lnTo>
                  <a:pt x="963646" y="963645"/>
                </a:lnTo>
                <a:lnTo>
                  <a:pt x="0" y="963645"/>
                </a:lnTo>
                <a:lnTo>
                  <a:pt x="0" y="0"/>
                </a:lnTo>
                <a:close/>
              </a:path>
            </a:pathLst>
          </a:custGeom>
          <a:blipFill>
            <a:blip r:embed="rId8" cstate="print"/>
            <a:stretch>
              <a:fillRect l="-166666"/>
            </a:stretch>
          </a:blipFill>
          <a:ln w="47625" cap="sq">
            <a:solidFill>
              <a:srgbClr val="000000"/>
            </a:solidFill>
            <a:prstDash val="solid"/>
            <a:miter/>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flipH="1">
            <a:off x="1571572" y="5786442"/>
            <a:ext cx="1188073" cy="594036"/>
          </a:xfrm>
          <a:custGeom>
            <a:avLst/>
            <a:gdLst/>
            <a:ahLst/>
            <a:cxnLst/>
            <a:rect l="l" t="t" r="r" b="b"/>
            <a:pathLst>
              <a:path w="1188073" h="594036">
                <a:moveTo>
                  <a:pt x="1188073" y="0"/>
                </a:moveTo>
                <a:lnTo>
                  <a:pt x="0" y="0"/>
                </a:lnTo>
                <a:lnTo>
                  <a:pt x="0" y="594036"/>
                </a:lnTo>
                <a:lnTo>
                  <a:pt x="1188073" y="594036"/>
                </a:lnTo>
                <a:lnTo>
                  <a:pt x="1188073"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6896933" y="1311090"/>
            <a:ext cx="724734" cy="740469"/>
          </a:xfrm>
          <a:custGeom>
            <a:avLst/>
            <a:gdLst/>
            <a:ahLst/>
            <a:cxnLst/>
            <a:rect l="l" t="t" r="r" b="b"/>
            <a:pathLst>
              <a:path w="724734" h="740469">
                <a:moveTo>
                  <a:pt x="0" y="0"/>
                </a:moveTo>
                <a:lnTo>
                  <a:pt x="724734" y="0"/>
                </a:lnTo>
                <a:lnTo>
                  <a:pt x="724734" y="740469"/>
                </a:lnTo>
                <a:lnTo>
                  <a:pt x="0" y="740469"/>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521450" y="1361397"/>
            <a:ext cx="3907641" cy="795089"/>
          </a:xfrm>
          <a:prstGeom prst="rect">
            <a:avLst/>
          </a:prstGeom>
        </p:spPr>
        <p:txBody>
          <a:bodyPr wrap="square" lIns="0" tIns="0" rIns="0" bIns="0" rtlCol="0" anchor="t">
            <a:spAutoFit/>
          </a:bodyPr>
          <a:lstStyle/>
          <a:p>
            <a:pPr algn="ctr">
              <a:lnSpc>
                <a:spcPts val="6209"/>
              </a:lnSpc>
            </a:pPr>
            <a:r>
              <a:rPr lang="hu-HU" sz="4435" b="1" dirty="0" smtClean="0">
                <a:solidFill>
                  <a:srgbClr val="000000"/>
                </a:solidFill>
                <a:latin typeface="Poppins Bold"/>
                <a:ea typeface="Poppins Bold"/>
                <a:cs typeface="Poppins Bold"/>
                <a:sym typeface="Poppins Bold"/>
              </a:rPr>
              <a:t>Dezavantaje</a:t>
            </a:r>
            <a:endParaRPr lang="en-US" sz="4435" b="1" dirty="0">
              <a:solidFill>
                <a:srgbClr val="000000"/>
              </a:solidFill>
              <a:latin typeface="Poppins Bold"/>
              <a:ea typeface="Poppins Bold"/>
              <a:cs typeface="Poppins Bold"/>
              <a:sym typeface="Poppins Bold"/>
            </a:endParaRPr>
          </a:p>
        </p:txBody>
      </p:sp>
      <p:sp>
        <p:nvSpPr>
          <p:cNvPr id="6" name="TextBox 6"/>
          <p:cNvSpPr txBox="1"/>
          <p:nvPr/>
        </p:nvSpPr>
        <p:spPr>
          <a:xfrm>
            <a:off x="606059" y="1822959"/>
            <a:ext cx="17253377" cy="6222216"/>
          </a:xfrm>
          <a:prstGeom prst="rect">
            <a:avLst/>
          </a:prstGeom>
        </p:spPr>
        <p:txBody>
          <a:bodyPr wrap="square" lIns="0" tIns="0" rIns="0" bIns="0" rtlCol="0" anchor="t">
            <a:spAutoFit/>
          </a:bodyPr>
          <a:lstStyle/>
          <a:p>
            <a:pPr algn="just">
              <a:lnSpc>
                <a:spcPts val="6213"/>
              </a:lnSpc>
            </a:pPr>
            <a:endParaRPr/>
          </a:p>
          <a:p>
            <a:pPr marL="706011" lvl="1" indent="-353005" algn="just">
              <a:buFont typeface="Arial"/>
              <a:buChar char="•"/>
            </a:pPr>
            <a:r>
              <a:rPr lang="ro-RO" sz="3600" dirty="0" smtClean="0"/>
              <a:t>Echipament special și </a:t>
            </a:r>
            <a:endParaRPr lang="ro-RO" sz="3600" dirty="0" smtClean="0"/>
          </a:p>
          <a:p>
            <a:pPr marL="706011" lvl="1" indent="-353005" algn="just">
              <a:buFont typeface="Arial"/>
              <a:buChar char="•"/>
            </a:pPr>
            <a:r>
              <a:rPr lang="ro-RO" sz="3600" dirty="0" smtClean="0"/>
              <a:t>Experiență </a:t>
            </a:r>
            <a:r>
              <a:rPr lang="ro-RO" sz="3600" dirty="0" smtClean="0"/>
              <a:t>necesară </a:t>
            </a:r>
            <a:endParaRPr lang="ro-RO" sz="3600" dirty="0" smtClean="0"/>
          </a:p>
          <a:p>
            <a:pPr marL="706011" lvl="1" indent="-353005" algn="just">
              <a:buFont typeface="Arial"/>
              <a:buChar char="•"/>
            </a:pPr>
            <a:r>
              <a:rPr lang="ro-RO" sz="3600" dirty="0" smtClean="0"/>
              <a:t>Nu </a:t>
            </a:r>
            <a:r>
              <a:rPr lang="ro-RO" sz="3600" dirty="0" smtClean="0"/>
              <a:t>toți armăsarii pot fi folosiți pentru colectarea spermei </a:t>
            </a:r>
            <a:endParaRPr lang="ro-RO" sz="3600" dirty="0" smtClean="0"/>
          </a:p>
          <a:p>
            <a:pPr marL="706011" lvl="1" indent="-353005" algn="just">
              <a:buFont typeface="Arial"/>
              <a:buChar char="•"/>
            </a:pPr>
            <a:r>
              <a:rPr lang="ro-RO" sz="3600" dirty="0" smtClean="0"/>
              <a:t>Reducerea </a:t>
            </a:r>
            <a:r>
              <a:rPr lang="ro-RO" sz="3600" dirty="0" smtClean="0"/>
              <a:t>diversității genetice</a:t>
            </a:r>
            <a:endParaRPr lang="en-US" sz="3270" b="1" dirty="0">
              <a:solidFill>
                <a:srgbClr val="000000"/>
              </a:solidFill>
              <a:latin typeface="Open Sans 2 Bold"/>
              <a:ea typeface="Open Sans 2 Bold"/>
              <a:cs typeface="Open Sans 2 Bold"/>
              <a:sym typeface="Open Sans 2 Bold"/>
            </a:endParaRPr>
          </a:p>
          <a:p>
            <a:pPr marL="706011" lvl="1" indent="-353005" algn="just">
              <a:lnSpc>
                <a:spcPts val="8175"/>
              </a:lnSpc>
              <a:buFont typeface="Arial"/>
              <a:buChar char="•"/>
            </a:pPr>
            <a:r>
              <a:rPr lang="ro-RO" sz="3600" b="1" dirty="0" smtClean="0"/>
              <a:t>Scump</a:t>
            </a:r>
            <a:endParaRPr b="1"/>
          </a:p>
          <a:p>
            <a:pPr marL="706011" lvl="1" indent="-353005" algn="just">
              <a:lnSpc>
                <a:spcPts val="8175"/>
              </a:lnSpc>
              <a:buFont typeface="Arial"/>
              <a:buChar char="•"/>
            </a:pPr>
            <a:endParaRPr lang="hu-HU" sz="3270" b="1" dirty="0" smtClean="0">
              <a:solidFill>
                <a:srgbClr val="000000"/>
              </a:solidFill>
              <a:latin typeface="Open Sans 2 Bold"/>
              <a:ea typeface="Open Sans 2 Bold"/>
              <a:cs typeface="Open Sans 2 Bold"/>
              <a:sym typeface="Open Sans 2 Bold"/>
            </a:endParaRPr>
          </a:p>
          <a:p>
            <a:pPr marL="706011" lvl="1" indent="-353005" algn="just">
              <a:buFont typeface="Arial"/>
              <a:buChar char="•"/>
            </a:pPr>
            <a:r>
              <a:rPr lang="ro-RO" sz="3600" b="1" dirty="0" smtClean="0"/>
              <a:t>Sperma poate fi amestecată și schimb</a:t>
            </a:r>
            <a:r>
              <a:rPr lang="ro-RO" sz="3600" dirty="0" smtClean="0"/>
              <a:t>ată - (de exemplu, nu este permisă la caii de rasă pură englezească!)</a:t>
            </a:r>
            <a:endParaRPr/>
          </a:p>
        </p:txBody>
      </p:sp>
      <p:sp>
        <p:nvSpPr>
          <p:cNvPr id="7" name="Freeform 7"/>
          <p:cNvSpPr/>
          <p:nvPr/>
        </p:nvSpPr>
        <p:spPr>
          <a:xfrm>
            <a:off x="428564" y="1428724"/>
            <a:ext cx="3929090" cy="963646"/>
          </a:xfrm>
          <a:custGeom>
            <a:avLst/>
            <a:gdLst/>
            <a:ahLst/>
            <a:cxnLst/>
            <a:rect l="l" t="t" r="r" b="b"/>
            <a:pathLst>
              <a:path w="3333809" h="963646">
                <a:moveTo>
                  <a:pt x="0" y="0"/>
                </a:moveTo>
                <a:lnTo>
                  <a:pt x="3333809" y="0"/>
                </a:lnTo>
                <a:lnTo>
                  <a:pt x="3333809" y="963646"/>
                </a:lnTo>
                <a:lnTo>
                  <a:pt x="0" y="963646"/>
                </a:lnTo>
                <a:lnTo>
                  <a:pt x="0" y="0"/>
                </a:lnTo>
                <a:close/>
              </a:path>
            </a:pathLst>
          </a:custGeom>
          <a:blipFill>
            <a:blip r:embed="rId7" cstate="print"/>
            <a:stretch>
              <a:fillRect l="-663" t="-51256" r="-15926"/>
            </a:stretch>
          </a:blipFill>
          <a:ln w="95250" cap="sq">
            <a:solidFill>
              <a:srgbClr val="000000"/>
            </a:solidFill>
            <a:prstDash val="solid"/>
            <a:miter/>
          </a:ln>
        </p:spPr>
      </p:sp>
      <p:sp>
        <p:nvSpPr>
          <p:cNvPr id="8" name="Freeform 8"/>
          <p:cNvSpPr/>
          <p:nvPr/>
        </p:nvSpPr>
        <p:spPr>
          <a:xfrm>
            <a:off x="16761717" y="1199502"/>
            <a:ext cx="944558" cy="963646"/>
          </a:xfrm>
          <a:custGeom>
            <a:avLst/>
            <a:gdLst/>
            <a:ahLst/>
            <a:cxnLst/>
            <a:rect l="l" t="t" r="r" b="b"/>
            <a:pathLst>
              <a:path w="944558" h="963646">
                <a:moveTo>
                  <a:pt x="0" y="0"/>
                </a:moveTo>
                <a:lnTo>
                  <a:pt x="944558" y="0"/>
                </a:lnTo>
                <a:lnTo>
                  <a:pt x="944558" y="963645"/>
                </a:lnTo>
                <a:lnTo>
                  <a:pt x="0" y="963645"/>
                </a:lnTo>
                <a:lnTo>
                  <a:pt x="0" y="0"/>
                </a:lnTo>
                <a:close/>
              </a:path>
            </a:pathLst>
          </a:custGeom>
          <a:blipFill>
            <a:blip r:embed="rId8" cstate="print"/>
            <a:stretch>
              <a:fillRect l="-252948" t="-25628" r="-58553" b="-25628"/>
            </a:stretch>
          </a:blipFill>
          <a:ln w="95250" cap="sq">
            <a:solidFill>
              <a:srgbClr val="000000"/>
            </a:solidFill>
            <a:prstDash val="solid"/>
            <a:miter/>
          </a:ln>
        </p:spPr>
      </p:sp>
      <p:sp>
        <p:nvSpPr>
          <p:cNvPr id="9" name="Freeform 9"/>
          <p:cNvSpPr/>
          <p:nvPr/>
        </p:nvSpPr>
        <p:spPr>
          <a:xfrm>
            <a:off x="11571696" y="3527615"/>
            <a:ext cx="2942347" cy="4129610"/>
          </a:xfrm>
          <a:custGeom>
            <a:avLst/>
            <a:gdLst/>
            <a:ahLst/>
            <a:cxnLst/>
            <a:rect l="l" t="t" r="r" b="b"/>
            <a:pathLst>
              <a:path w="2942347" h="4129610">
                <a:moveTo>
                  <a:pt x="0" y="0"/>
                </a:moveTo>
                <a:lnTo>
                  <a:pt x="2942347" y="0"/>
                </a:lnTo>
                <a:lnTo>
                  <a:pt x="2942347" y="4129610"/>
                </a:lnTo>
                <a:lnTo>
                  <a:pt x="0" y="412961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10" name="TextBox 10"/>
          <p:cNvSpPr txBox="1"/>
          <p:nvPr/>
        </p:nvSpPr>
        <p:spPr>
          <a:xfrm>
            <a:off x="2561726" y="5643566"/>
            <a:ext cx="15726274" cy="1205458"/>
          </a:xfrm>
          <a:prstGeom prst="rect">
            <a:avLst/>
          </a:prstGeom>
        </p:spPr>
        <p:txBody>
          <a:bodyPr wrap="square" lIns="0" tIns="0" rIns="0" bIns="0" rtlCol="0" anchor="t">
            <a:spAutoFit/>
          </a:bodyPr>
          <a:lstStyle/>
          <a:p>
            <a:pPr algn="ctr">
              <a:lnSpc>
                <a:spcPts val="4741"/>
              </a:lnSpc>
            </a:pPr>
            <a:r>
              <a:rPr lang="ro-RO" sz="3600" dirty="0" smtClean="0"/>
              <a:t>Costuri mari de investiții, de exemplu, echipamente cu ultrasunete, echipamente de laborator</a:t>
            </a:r>
            <a:endParaRPr lang="en-US" sz="3386" dirty="0">
              <a:solidFill>
                <a:srgbClr val="000000"/>
              </a:solidFill>
              <a:latin typeface="Open Sans 1"/>
              <a:ea typeface="Open Sans 1"/>
              <a:cs typeface="Open Sans 1"/>
              <a:sym typeface="Open Sans 1"/>
            </a:endParaRPr>
          </a:p>
        </p:txBody>
      </p:sp>
      <p:sp>
        <p:nvSpPr>
          <p:cNvPr id="11" name="TextBox 11"/>
          <p:cNvSpPr txBox="1"/>
          <p:nvPr/>
        </p:nvSpPr>
        <p:spPr>
          <a:xfrm>
            <a:off x="4170779" y="298022"/>
            <a:ext cx="9384387" cy="885925"/>
          </a:xfrm>
          <a:prstGeom prst="rect">
            <a:avLst/>
          </a:prstGeom>
        </p:spPr>
        <p:txBody>
          <a:bodyPr lIns="0" tIns="0" rIns="0" bIns="0" rtlCol="0" anchor="t">
            <a:spAutoFit/>
          </a:bodyPr>
          <a:lstStyle/>
          <a:p>
            <a:pPr algn="ctr">
              <a:lnSpc>
                <a:spcPts val="7344"/>
              </a:lnSpc>
            </a:pPr>
            <a:r>
              <a:rPr lang="ro-RO" sz="4800" b="1" dirty="0" smtClean="0"/>
              <a:t>Inseminarea artificiala</a:t>
            </a:r>
            <a:endParaRPr lang="en-US" sz="4800" b="1" u="sng" dirty="0">
              <a:solidFill>
                <a:srgbClr val="000000"/>
              </a:solidFill>
              <a:latin typeface="Open Sans 1 Bold"/>
              <a:ea typeface="Open Sans 1 Bold"/>
              <a:cs typeface="Open Sans 1 Bold"/>
              <a:sym typeface="Open Sans 1 Bold"/>
            </a:endParaRPr>
          </a:p>
        </p:txBody>
      </p:sp>
      <p:sp>
        <p:nvSpPr>
          <p:cNvPr id="12" name="Freeform 12"/>
          <p:cNvSpPr/>
          <p:nvPr/>
        </p:nvSpPr>
        <p:spPr>
          <a:xfrm>
            <a:off x="11389712" y="2346360"/>
            <a:ext cx="5869588" cy="1181255"/>
          </a:xfrm>
          <a:custGeom>
            <a:avLst/>
            <a:gdLst/>
            <a:ahLst/>
            <a:cxnLst/>
            <a:rect l="l" t="t" r="r" b="b"/>
            <a:pathLst>
              <a:path w="5869588" h="1181255">
                <a:moveTo>
                  <a:pt x="0" y="0"/>
                </a:moveTo>
                <a:lnTo>
                  <a:pt x="5869588" y="0"/>
                </a:lnTo>
                <a:lnTo>
                  <a:pt x="5869588" y="1181255"/>
                </a:lnTo>
                <a:lnTo>
                  <a:pt x="0" y="118125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TextBox 13"/>
          <p:cNvSpPr txBox="1"/>
          <p:nvPr/>
        </p:nvSpPr>
        <p:spPr>
          <a:xfrm>
            <a:off x="11702156" y="2352939"/>
            <a:ext cx="5059561" cy="844590"/>
          </a:xfrm>
          <a:prstGeom prst="rect">
            <a:avLst/>
          </a:prstGeom>
        </p:spPr>
        <p:txBody>
          <a:bodyPr lIns="0" tIns="0" rIns="0" bIns="0" rtlCol="0" anchor="t">
            <a:spAutoFit/>
          </a:bodyPr>
          <a:lstStyle/>
          <a:p>
            <a:pPr algn="ctr">
              <a:lnSpc>
                <a:spcPts val="7139"/>
              </a:lnSpc>
              <a:spcBef>
                <a:spcPct val="0"/>
              </a:spcBef>
            </a:pPr>
            <a:r>
              <a:rPr lang="ro-RO" sz="4800" dirty="0" smtClean="0"/>
              <a:t>Sarcina de </a:t>
            </a:r>
            <a:r>
              <a:rPr lang="ro-RO" sz="4800" dirty="0" smtClean="0"/>
              <a:t>verificare</a:t>
            </a:r>
            <a:endParaRPr lang="en-US" sz="4800" u="sng" dirty="0" smtClean="0">
              <a:solidFill>
                <a:srgbClr val="000000"/>
              </a:solidFill>
              <a:latin typeface="Open Sans 2"/>
              <a:ea typeface="Open Sans 2"/>
              <a:cs typeface="Open Sans 2"/>
              <a:sym typeface="Open Sans 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593</Words>
  <Application>Microsoft Office PowerPoint</Application>
  <PresentationFormat>Custom</PresentationFormat>
  <Paragraphs>73</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Agrandir Grand Bold Italics</vt:lpstr>
      <vt:lpstr>Open Sans 1</vt:lpstr>
      <vt:lpstr>Agrandir Grand Bold</vt:lpstr>
      <vt:lpstr>Open Sans 1 Bold</vt:lpstr>
      <vt:lpstr>Open Sans 2</vt:lpstr>
      <vt:lpstr>Open Sans 2 Bold</vt:lpstr>
      <vt:lpstr>Poppins Bold</vt: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67.Asszisztál reprodukcíós eljárások lovaknál- mesterséges termékenyítés</dc:title>
  <dc:creator>User</dc:creator>
  <cp:lastModifiedBy>User</cp:lastModifiedBy>
  <cp:revision>4</cp:revision>
  <dcterms:created xsi:type="dcterms:W3CDTF">2006-08-16T00:00:00Z</dcterms:created>
  <dcterms:modified xsi:type="dcterms:W3CDTF">2026-04-02T06:07:01Z</dcterms:modified>
  <dc:identifier>DAG9G7AkGkY</dc:identifier>
</cp:coreProperties>
</file>