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E6142-CED5-4C6D-95BB-9F831A415F3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E6142-CED5-4C6D-95BB-9F831A415F3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E6142-CED5-4C6D-95BB-9F831A415F3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E6142-CED5-4C6D-95BB-9F831A415F3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E6142-CED5-4C6D-95BB-9F831A415F3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E6142-CED5-4C6D-95BB-9F831A415F3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E6142-CED5-4C6D-95BB-9F831A415F38}"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E6142-CED5-4C6D-95BB-9F831A415F38}"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E6142-CED5-4C6D-95BB-9F831A415F38}"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E6142-CED5-4C6D-95BB-9F831A415F3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E6142-CED5-4C6D-95BB-9F831A415F3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7DA5-12C7-4E35-B501-A6C6A80197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E6142-CED5-4C6D-95BB-9F831A415F38}" type="datetimeFigureOut">
              <a:rPr lang="en-US" smtClean="0"/>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77DA5-12C7-4E35-B501-A6C6A80197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bot.jpg"/>
          <p:cNvPicPr>
            <a:picLocks noChangeAspect="1"/>
          </p:cNvPicPr>
          <p:nvPr/>
        </p:nvPicPr>
        <p:blipFill>
          <a:blip r:embed="rId2">
            <a:lum bright="38000" contrast="-33000"/>
          </a:blip>
          <a:stretch>
            <a:fillRect/>
          </a:stretch>
        </p:blipFill>
        <p:spPr>
          <a:xfrm>
            <a:off x="0" y="357214"/>
            <a:ext cx="9144000" cy="6500786"/>
          </a:xfrm>
          <a:prstGeom prst="rect">
            <a:avLst/>
          </a:prstGeom>
          <a:effectLst>
            <a:softEdge rad="635000"/>
          </a:effectLst>
        </p:spPr>
      </p:pic>
      <p:sp>
        <p:nvSpPr>
          <p:cNvPr id="2" name="Title 1"/>
          <p:cNvSpPr>
            <a:spLocks noGrp="1"/>
          </p:cNvSpPr>
          <p:nvPr>
            <p:ph type="ctrTitle"/>
          </p:nvPr>
        </p:nvSpPr>
        <p:spPr>
          <a:xfrm>
            <a:off x="500034" y="1714488"/>
            <a:ext cx="7772400" cy="1470025"/>
          </a:xfrm>
        </p:spPr>
        <p:txBody>
          <a:bodyPr>
            <a:normAutofit/>
          </a:bodyPr>
          <a:lstStyle/>
          <a:p>
            <a:r>
              <a:rPr lang="en-US" sz="5400" dirty="0" err="1"/>
              <a:t>MULSUL</a:t>
            </a:r>
            <a:r>
              <a:rPr lang="en-US" sz="5400" dirty="0"/>
              <a:t> </a:t>
            </a:r>
            <a:r>
              <a:rPr lang="en-US" sz="5400" dirty="0" err="1"/>
              <a:t>ROBOTIZAT</a:t>
            </a:r>
            <a:endParaRPr lang="en-US" sz="5400" b="1" dirty="0"/>
          </a:p>
        </p:txBody>
      </p:sp>
      <p:sp>
        <p:nvSpPr>
          <p:cNvPr id="5" name="Freeform 15"/>
          <p:cNvSpPr/>
          <p:nvPr/>
        </p:nvSpPr>
        <p:spPr>
          <a:xfrm>
            <a:off x="1" y="1"/>
            <a:ext cx="3929058" cy="1643050"/>
          </a:xfrm>
          <a:custGeom>
            <a:avLst/>
            <a:gdLst/>
            <a:ahLst/>
            <a:cxnLst/>
            <a:rect l="l" t="t" r="r" b="b"/>
            <a:pathLst>
              <a:path w="10262743" h="3967701">
                <a:moveTo>
                  <a:pt x="0" y="0"/>
                </a:moveTo>
                <a:lnTo>
                  <a:pt x="10262744" y="0"/>
                </a:lnTo>
                <a:lnTo>
                  <a:pt x="10262744" y="3967701"/>
                </a:lnTo>
                <a:lnTo>
                  <a:pt x="0" y="3967701"/>
                </a:lnTo>
                <a:lnTo>
                  <a:pt x="0" y="0"/>
                </a:lnTo>
                <a:close/>
              </a:path>
            </a:pathLst>
          </a:custGeom>
          <a:blipFill>
            <a:blip r:embed="rId3"/>
            <a:stretch>
              <a:fillRect l="-1733" t="-2095" r="-1733"/>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82" y="231834"/>
            <a:ext cx="8229600" cy="1143000"/>
          </a:xfrm>
        </p:spPr>
        <p:txBody>
          <a:bodyPr/>
          <a:lstStyle/>
          <a:p>
            <a:r>
              <a:rPr lang="en-US" dirty="0" err="1"/>
              <a:t>PAȘII</a:t>
            </a:r>
            <a:r>
              <a:rPr lang="en-US" dirty="0"/>
              <a:t> </a:t>
            </a:r>
            <a:r>
              <a:rPr lang="en-US" dirty="0" err="1"/>
              <a:t>MULSULUI</a:t>
            </a:r>
            <a:r>
              <a:rPr lang="en-US" dirty="0"/>
              <a:t> </a:t>
            </a:r>
            <a:r>
              <a:rPr lang="en-US" dirty="0" err="1"/>
              <a:t>ROBOTIZAT</a:t>
            </a:r>
            <a:endParaRPr lang="en-US" dirty="0"/>
          </a:p>
        </p:txBody>
      </p:sp>
      <p:sp>
        <p:nvSpPr>
          <p:cNvPr id="4" name="Rectangle 3"/>
          <p:cNvSpPr/>
          <p:nvPr/>
        </p:nvSpPr>
        <p:spPr>
          <a:xfrm>
            <a:off x="-285784" y="1071546"/>
            <a:ext cx="6429404" cy="707886"/>
          </a:xfrm>
          <a:prstGeom prst="rect">
            <a:avLst/>
          </a:prstGeom>
        </p:spPr>
        <p:txBody>
          <a:bodyPr wrap="square">
            <a:spAutoFit/>
          </a:bodyPr>
          <a:lstStyle/>
          <a:p>
            <a:pPr algn="ctr">
              <a:lnSpc>
                <a:spcPts val="4759"/>
              </a:lnSpc>
            </a:pPr>
            <a:r>
              <a:rPr lang="en-US" b="1" dirty="0" smtClean="0">
                <a:solidFill>
                  <a:srgbClr val="0070C0"/>
                </a:solidFill>
                <a:latin typeface="Open Sans"/>
                <a:ea typeface="Open Sans"/>
                <a:cs typeface="Open Sans"/>
                <a:sym typeface="Open Sans"/>
              </a:rPr>
              <a:t>1.</a:t>
            </a:r>
            <a:r>
              <a:rPr lang="vi-VN" dirty="0" smtClean="0"/>
              <a:t>Pas</a:t>
            </a:r>
            <a:r>
              <a:rPr lang="vi-VN" dirty="0"/>
              <a:t>: vaca intră în boxă și este identificată</a:t>
            </a:r>
            <a:endParaRPr lang="en-US" b="1" dirty="0">
              <a:solidFill>
                <a:srgbClr val="0070C0"/>
              </a:solidFill>
              <a:latin typeface="Open Sans"/>
              <a:ea typeface="Open Sans"/>
              <a:cs typeface="Open Sans"/>
              <a:sym typeface="Open Sans"/>
            </a:endParaRPr>
          </a:p>
        </p:txBody>
      </p:sp>
      <p:sp>
        <p:nvSpPr>
          <p:cNvPr id="5" name="Rectangle 4"/>
          <p:cNvSpPr/>
          <p:nvPr/>
        </p:nvSpPr>
        <p:spPr>
          <a:xfrm>
            <a:off x="285720" y="1357298"/>
            <a:ext cx="5006360" cy="707886"/>
          </a:xfrm>
          <a:prstGeom prst="rect">
            <a:avLst/>
          </a:prstGeom>
        </p:spPr>
        <p:txBody>
          <a:bodyPr wrap="square">
            <a:spAutoFit/>
          </a:bodyPr>
          <a:lstStyle/>
          <a:p>
            <a:pPr algn="ctr">
              <a:lnSpc>
                <a:spcPts val="4759"/>
              </a:lnSpc>
            </a:pPr>
            <a:r>
              <a:rPr lang="en-US" b="1" dirty="0" smtClean="0">
                <a:solidFill>
                  <a:srgbClr val="0070C0"/>
                </a:solidFill>
                <a:latin typeface="The Seasons"/>
                <a:ea typeface="The Seasons"/>
                <a:cs typeface="The Seasons"/>
                <a:sym typeface="The Seasons"/>
              </a:rPr>
              <a:t>2.</a:t>
            </a:r>
            <a:r>
              <a:rPr lang="vi-VN" dirty="0" smtClean="0"/>
              <a:t>Pas</a:t>
            </a:r>
            <a:r>
              <a:rPr lang="vi-VN" dirty="0"/>
              <a:t>: spălarea paharelor </a:t>
            </a:r>
            <a:r>
              <a:rPr lang="vi-VN" dirty="0" smtClean="0"/>
              <a:t>de</a:t>
            </a:r>
            <a:r>
              <a:rPr lang="en-US" dirty="0" smtClean="0"/>
              <a:t> </a:t>
            </a:r>
            <a:r>
              <a:rPr lang="vi-VN" dirty="0" smtClean="0"/>
              <a:t>muls</a:t>
            </a:r>
            <a:endParaRPr lang="en-US" b="1" dirty="0">
              <a:solidFill>
                <a:srgbClr val="0070C0"/>
              </a:solidFill>
              <a:latin typeface="The Seasons"/>
              <a:ea typeface="The Seasons"/>
              <a:cs typeface="The Seasons"/>
              <a:sym typeface="The Seasons"/>
            </a:endParaRPr>
          </a:p>
        </p:txBody>
      </p:sp>
      <p:sp>
        <p:nvSpPr>
          <p:cNvPr id="6" name="Freeform 3"/>
          <p:cNvSpPr/>
          <p:nvPr/>
        </p:nvSpPr>
        <p:spPr>
          <a:xfrm>
            <a:off x="214282" y="2000240"/>
            <a:ext cx="2815044" cy="2192901"/>
          </a:xfrm>
          <a:custGeom>
            <a:avLst/>
            <a:gdLst/>
            <a:ahLst/>
            <a:cxnLst/>
            <a:rect l="l" t="t" r="r" b="b"/>
            <a:pathLst>
              <a:path w="3604219" h="2703164">
                <a:moveTo>
                  <a:pt x="0" y="0"/>
                </a:moveTo>
                <a:lnTo>
                  <a:pt x="3604219" y="0"/>
                </a:lnTo>
                <a:lnTo>
                  <a:pt x="3604219" y="2703164"/>
                </a:lnTo>
                <a:lnTo>
                  <a:pt x="0" y="2703164"/>
                </a:lnTo>
                <a:lnTo>
                  <a:pt x="0" y="0"/>
                </a:lnTo>
                <a:close/>
              </a:path>
            </a:pathLst>
          </a:custGeom>
          <a:blipFill>
            <a:blip r:embed="rId2" cstate="print"/>
            <a:stretch>
              <a:fillRect/>
            </a:stretch>
          </a:blipFill>
          <a:ln cap="sq">
            <a:noFill/>
            <a:prstDash val="solid"/>
            <a:miter/>
          </a:ln>
        </p:spPr>
      </p:sp>
      <p:sp>
        <p:nvSpPr>
          <p:cNvPr id="7" name="Rectangle 6"/>
          <p:cNvSpPr/>
          <p:nvPr/>
        </p:nvSpPr>
        <p:spPr>
          <a:xfrm>
            <a:off x="327012" y="3929066"/>
            <a:ext cx="2736647" cy="707886"/>
          </a:xfrm>
          <a:prstGeom prst="rect">
            <a:avLst/>
          </a:prstGeom>
        </p:spPr>
        <p:txBody>
          <a:bodyPr wrap="none">
            <a:spAutoFit/>
          </a:bodyPr>
          <a:lstStyle/>
          <a:p>
            <a:pPr algn="ctr">
              <a:lnSpc>
                <a:spcPts val="4759"/>
              </a:lnSpc>
            </a:pPr>
            <a:r>
              <a:rPr lang="en-US" b="1" dirty="0" smtClean="0">
                <a:solidFill>
                  <a:srgbClr val="0070C0"/>
                </a:solidFill>
                <a:latin typeface="The Seasons"/>
                <a:ea typeface="The Seasons"/>
                <a:cs typeface="The Seasons"/>
                <a:sym typeface="The Seasons"/>
              </a:rPr>
              <a:t>3</a:t>
            </a:r>
            <a:r>
              <a:rPr lang="en-US" b="1" dirty="0" smtClean="0">
                <a:solidFill>
                  <a:srgbClr val="0070C0"/>
                </a:solidFill>
                <a:latin typeface="The Seasons"/>
                <a:ea typeface="The Seasons"/>
                <a:cs typeface="The Seasons"/>
                <a:sym typeface="The Seasons"/>
              </a:rPr>
              <a:t>.</a:t>
            </a:r>
            <a:r>
              <a:rPr lang="vi-VN" dirty="0"/>
              <a:t> Pas: spălarea ugerului</a:t>
            </a:r>
            <a:endParaRPr lang="en-US" b="1" dirty="0">
              <a:solidFill>
                <a:srgbClr val="0070C0"/>
              </a:solidFill>
              <a:latin typeface="The Seasons"/>
              <a:ea typeface="The Seasons"/>
              <a:cs typeface="The Seasons"/>
              <a:sym typeface="The Seasons"/>
            </a:endParaRPr>
          </a:p>
        </p:txBody>
      </p:sp>
      <p:sp>
        <p:nvSpPr>
          <p:cNvPr id="8" name="Freeform 4"/>
          <p:cNvSpPr/>
          <p:nvPr/>
        </p:nvSpPr>
        <p:spPr>
          <a:xfrm>
            <a:off x="214282" y="4500570"/>
            <a:ext cx="2928958" cy="2214530"/>
          </a:xfrm>
          <a:custGeom>
            <a:avLst/>
            <a:gdLst/>
            <a:ahLst/>
            <a:cxnLst/>
            <a:rect l="l" t="t" r="r" b="b"/>
            <a:pathLst>
              <a:path w="4259705" h="3650226">
                <a:moveTo>
                  <a:pt x="0" y="0"/>
                </a:moveTo>
                <a:lnTo>
                  <a:pt x="4259704" y="0"/>
                </a:lnTo>
                <a:lnTo>
                  <a:pt x="4259704" y="3650226"/>
                </a:lnTo>
                <a:lnTo>
                  <a:pt x="0" y="3650226"/>
                </a:lnTo>
                <a:lnTo>
                  <a:pt x="0" y="0"/>
                </a:lnTo>
                <a:close/>
              </a:path>
            </a:pathLst>
          </a:custGeom>
          <a:blipFill>
            <a:blip r:embed="rId3" cstate="print"/>
            <a:stretch>
              <a:fillRect t="-50308" r="-29584" b="-51319"/>
            </a:stretch>
          </a:blipFill>
        </p:spPr>
      </p:sp>
      <p:sp>
        <p:nvSpPr>
          <p:cNvPr id="9" name="Rectangle 8"/>
          <p:cNvSpPr/>
          <p:nvPr/>
        </p:nvSpPr>
        <p:spPr>
          <a:xfrm>
            <a:off x="4643438" y="1785926"/>
            <a:ext cx="4288353" cy="369332"/>
          </a:xfrm>
          <a:prstGeom prst="rect">
            <a:avLst/>
          </a:prstGeom>
        </p:spPr>
        <p:txBody>
          <a:bodyPr wrap="none">
            <a:spAutoFit/>
          </a:bodyPr>
          <a:lstStyle/>
          <a:p>
            <a:r>
              <a:rPr lang="en-US" b="1" dirty="0" smtClean="0">
                <a:solidFill>
                  <a:srgbClr val="0070C0"/>
                </a:solidFill>
                <a:latin typeface="The Seasons"/>
                <a:ea typeface="The Seasons"/>
                <a:cs typeface="The Seasons"/>
                <a:sym typeface="The Seasons"/>
              </a:rPr>
              <a:t>4</a:t>
            </a:r>
            <a:r>
              <a:rPr lang="en-US" b="1" dirty="0" smtClean="0">
                <a:solidFill>
                  <a:srgbClr val="0070C0"/>
                </a:solidFill>
                <a:latin typeface="The Seasons"/>
                <a:ea typeface="The Seasons"/>
                <a:cs typeface="The Seasons"/>
                <a:sym typeface="The Seasons"/>
              </a:rPr>
              <a:t>.</a:t>
            </a:r>
            <a:r>
              <a:rPr lang="en-US" dirty="0"/>
              <a:t> Pas: </a:t>
            </a:r>
            <a:r>
              <a:rPr lang="en-US" dirty="0" err="1"/>
              <a:t>atașarea</a:t>
            </a:r>
            <a:r>
              <a:rPr lang="en-US" dirty="0"/>
              <a:t> </a:t>
            </a:r>
            <a:r>
              <a:rPr lang="en-US" dirty="0" err="1"/>
              <a:t>paharelor</a:t>
            </a:r>
            <a:r>
              <a:rPr lang="en-US" dirty="0"/>
              <a:t> de </a:t>
            </a:r>
            <a:r>
              <a:rPr lang="en-US" dirty="0" err="1"/>
              <a:t>muls</a:t>
            </a:r>
            <a:r>
              <a:rPr lang="en-US" dirty="0"/>
              <a:t> </a:t>
            </a:r>
            <a:r>
              <a:rPr lang="en-US" dirty="0" err="1"/>
              <a:t>pe</a:t>
            </a:r>
            <a:r>
              <a:rPr lang="en-US" dirty="0"/>
              <a:t> </a:t>
            </a:r>
            <a:r>
              <a:rPr lang="en-US" dirty="0" err="1"/>
              <a:t>uger</a:t>
            </a:r>
            <a:endParaRPr lang="en-US" b="1" dirty="0">
              <a:solidFill>
                <a:srgbClr val="0070C0"/>
              </a:solidFill>
            </a:endParaRPr>
          </a:p>
        </p:txBody>
      </p:sp>
      <p:sp>
        <p:nvSpPr>
          <p:cNvPr id="10" name="Freeform 2"/>
          <p:cNvSpPr/>
          <p:nvPr/>
        </p:nvSpPr>
        <p:spPr>
          <a:xfrm>
            <a:off x="3571868" y="2285992"/>
            <a:ext cx="2429056" cy="2737886"/>
          </a:xfrm>
          <a:custGeom>
            <a:avLst/>
            <a:gdLst/>
            <a:ahLst/>
            <a:cxnLst/>
            <a:rect l="l" t="t" r="r" b="b"/>
            <a:pathLst>
              <a:path w="3347398" h="3460292">
                <a:moveTo>
                  <a:pt x="0" y="0"/>
                </a:moveTo>
                <a:lnTo>
                  <a:pt x="3347398" y="0"/>
                </a:lnTo>
                <a:lnTo>
                  <a:pt x="3347398" y="3460291"/>
                </a:lnTo>
                <a:lnTo>
                  <a:pt x="0" y="3460291"/>
                </a:lnTo>
                <a:lnTo>
                  <a:pt x="0" y="0"/>
                </a:lnTo>
                <a:close/>
              </a:path>
            </a:pathLst>
          </a:custGeom>
          <a:blipFill>
            <a:blip r:embed="rId4"/>
            <a:stretch>
              <a:fillRect t="-14491" b="-14491"/>
            </a:stretch>
          </a:blipFill>
        </p:spPr>
      </p:sp>
      <p:sp>
        <p:nvSpPr>
          <p:cNvPr id="11" name="Freeform 6"/>
          <p:cNvSpPr/>
          <p:nvPr/>
        </p:nvSpPr>
        <p:spPr>
          <a:xfrm>
            <a:off x="6215074" y="3929066"/>
            <a:ext cx="2532565" cy="2571720"/>
          </a:xfrm>
          <a:custGeom>
            <a:avLst/>
            <a:gdLst/>
            <a:ahLst/>
            <a:cxnLst/>
            <a:rect l="l" t="t" r="r" b="b"/>
            <a:pathLst>
              <a:path w="3522345" h="3658010">
                <a:moveTo>
                  <a:pt x="0" y="0"/>
                </a:moveTo>
                <a:lnTo>
                  <a:pt x="3522345" y="0"/>
                </a:lnTo>
                <a:lnTo>
                  <a:pt x="3522345" y="3658010"/>
                </a:lnTo>
                <a:lnTo>
                  <a:pt x="0" y="3658010"/>
                </a:lnTo>
                <a:lnTo>
                  <a:pt x="0" y="0"/>
                </a:lnTo>
                <a:close/>
              </a:path>
            </a:pathLst>
          </a:custGeom>
          <a:blipFill>
            <a:blip r:embed="rId5" cstate="print"/>
            <a:stretch>
              <a:fillRect t="-14194" b="-14194"/>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8229600" cy="1143000"/>
          </a:xfrm>
        </p:spPr>
        <p:txBody>
          <a:bodyPr>
            <a:normAutofit/>
          </a:bodyPr>
          <a:lstStyle/>
          <a:p>
            <a:r>
              <a:rPr lang="vi-VN" dirty="0"/>
              <a:t>Calculator cu datele vacii</a:t>
            </a:r>
            <a:br>
              <a:rPr lang="vi-VN" dirty="0"/>
            </a:br>
            <a:r>
              <a:rPr lang="vi-VN" sz="2200" dirty="0"/>
              <a:t>(cât lapte dă / în cât timp a dat laptele / numărul vacii)</a:t>
            </a:r>
            <a:endParaRPr lang="en-US" sz="2200" dirty="0"/>
          </a:p>
        </p:txBody>
      </p:sp>
      <p:sp>
        <p:nvSpPr>
          <p:cNvPr id="4" name="Freeform 5"/>
          <p:cNvSpPr/>
          <p:nvPr/>
        </p:nvSpPr>
        <p:spPr>
          <a:xfrm>
            <a:off x="214282" y="1785927"/>
            <a:ext cx="2000264" cy="2857520"/>
          </a:xfrm>
          <a:custGeom>
            <a:avLst/>
            <a:gdLst/>
            <a:ahLst/>
            <a:cxnLst/>
            <a:rect l="l" t="t" r="r" b="b"/>
            <a:pathLst>
              <a:path w="3232660" h="4310213">
                <a:moveTo>
                  <a:pt x="0" y="0"/>
                </a:moveTo>
                <a:lnTo>
                  <a:pt x="3232659" y="0"/>
                </a:lnTo>
                <a:lnTo>
                  <a:pt x="3232659" y="4310213"/>
                </a:lnTo>
                <a:lnTo>
                  <a:pt x="0" y="4310213"/>
                </a:lnTo>
                <a:lnTo>
                  <a:pt x="0" y="0"/>
                </a:lnTo>
                <a:close/>
              </a:path>
            </a:pathLst>
          </a:custGeom>
          <a:blipFill>
            <a:blip r:embed="rId2" cstate="print"/>
            <a:stretch>
              <a:fillRect/>
            </a:stretch>
          </a:blipFill>
        </p:spPr>
      </p:sp>
      <p:sp>
        <p:nvSpPr>
          <p:cNvPr id="6" name="Freeform 8"/>
          <p:cNvSpPr/>
          <p:nvPr/>
        </p:nvSpPr>
        <p:spPr>
          <a:xfrm>
            <a:off x="1785918" y="4071942"/>
            <a:ext cx="2357454" cy="2595701"/>
          </a:xfrm>
          <a:custGeom>
            <a:avLst/>
            <a:gdLst/>
            <a:ahLst/>
            <a:cxnLst/>
            <a:rect l="l" t="t" r="r" b="b"/>
            <a:pathLst>
              <a:path w="2935699" h="4310213">
                <a:moveTo>
                  <a:pt x="0" y="0"/>
                </a:moveTo>
                <a:lnTo>
                  <a:pt x="2935698" y="0"/>
                </a:lnTo>
                <a:lnTo>
                  <a:pt x="2935698" y="4310213"/>
                </a:lnTo>
                <a:lnTo>
                  <a:pt x="0" y="4310213"/>
                </a:lnTo>
                <a:lnTo>
                  <a:pt x="0" y="0"/>
                </a:lnTo>
                <a:close/>
              </a:path>
            </a:pathLst>
          </a:custGeom>
          <a:blipFill>
            <a:blip r:embed="rId3"/>
            <a:stretch>
              <a:fillRect l="-5057" r="-5057"/>
            </a:stretch>
          </a:blipFill>
        </p:spPr>
      </p:sp>
      <p:pic>
        <p:nvPicPr>
          <p:cNvPr id="1026" name="Picture 2" descr="E:\novi Erazmus\Agota munkai\oravazlatok2\farm4.jpg"/>
          <p:cNvPicPr>
            <a:picLocks noChangeAspect="1" noChangeArrowheads="1"/>
          </p:cNvPicPr>
          <p:nvPr/>
        </p:nvPicPr>
        <p:blipFill>
          <a:blip r:embed="rId4"/>
          <a:srcRect/>
          <a:stretch>
            <a:fillRect/>
          </a:stretch>
        </p:blipFill>
        <p:spPr bwMode="auto">
          <a:xfrm>
            <a:off x="4286248" y="2214554"/>
            <a:ext cx="4500594" cy="33754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Procesul</a:t>
            </a:r>
            <a:r>
              <a:rPr lang="en-US" dirty="0"/>
              <a:t> </a:t>
            </a:r>
            <a:r>
              <a:rPr lang="en-US" dirty="0" err="1"/>
              <a:t>mulsului</a:t>
            </a:r>
            <a:r>
              <a:rPr lang="en-US" dirty="0"/>
              <a:t> </a:t>
            </a:r>
            <a:r>
              <a:rPr lang="en-US" dirty="0" err="1"/>
              <a:t>robotizat</a:t>
            </a:r>
            <a:endParaRPr lang="en-US" dirty="0"/>
          </a:p>
        </p:txBody>
      </p:sp>
      <p:sp>
        <p:nvSpPr>
          <p:cNvPr id="3" name="Content Placeholder 2"/>
          <p:cNvSpPr>
            <a:spLocks noGrp="1"/>
          </p:cNvSpPr>
          <p:nvPr>
            <p:ph idx="1"/>
          </p:nvPr>
        </p:nvSpPr>
        <p:spPr/>
        <p:txBody>
          <a:bodyPr>
            <a:noAutofit/>
          </a:bodyPr>
          <a:lstStyle/>
          <a:p>
            <a:pPr marL="0" indent="0">
              <a:buNone/>
            </a:pPr>
            <a:r>
              <a:rPr lang="vi-VN" sz="1800" dirty="0" smtClean="0"/>
              <a:t>Roboții </a:t>
            </a:r>
            <a:r>
              <a:rPr lang="vi-VN" sz="1800" dirty="0"/>
              <a:t>pentru mulsul vacilor urmează, de obicei, următorii pași</a:t>
            </a:r>
            <a:r>
              <a:rPr lang="vi-VN" sz="1800" dirty="0" smtClean="0"/>
              <a:t>:</a:t>
            </a:r>
            <a:endParaRPr lang="en-US" sz="1800" dirty="0"/>
          </a:p>
          <a:p>
            <a:pPr marL="0" indent="0">
              <a:buNone/>
            </a:pPr>
            <a:endParaRPr lang="vi-VN" sz="1800" dirty="0"/>
          </a:p>
          <a:p>
            <a:pPr>
              <a:buFont typeface="+mj-lt"/>
              <a:buAutoNum type="arabicPeriod"/>
            </a:pPr>
            <a:r>
              <a:rPr lang="vi-VN" sz="1800" dirty="0"/>
              <a:t>Identificare: robotul recunoaște vaca cu ajutorul unui cip sau al unei crotalii. </a:t>
            </a:r>
          </a:p>
          <a:p>
            <a:pPr>
              <a:buFont typeface="+mj-lt"/>
              <a:buAutoNum type="arabicPeriod"/>
            </a:pPr>
            <a:r>
              <a:rPr lang="vi-VN" sz="1800" dirty="0"/>
              <a:t>Pregătire: robotul curăță ugerul și mameloanele pentru a asigura igiena. </a:t>
            </a:r>
          </a:p>
          <a:p>
            <a:pPr>
              <a:buFont typeface="+mj-lt"/>
              <a:buAutoNum type="arabicPeriod"/>
            </a:pPr>
            <a:r>
              <a:rPr lang="vi-VN" sz="1800" dirty="0"/>
              <a:t>Muls: robotul prinde mameloanele și colectează laptele. </a:t>
            </a:r>
          </a:p>
          <a:p>
            <a:pPr>
              <a:buFont typeface="+mj-lt"/>
              <a:buAutoNum type="arabicPeriod"/>
            </a:pPr>
            <a:r>
              <a:rPr lang="vi-VN" sz="1800" dirty="0"/>
              <a:t>Verificare: robotul verifică calitatea și cantitatea laptelui. </a:t>
            </a:r>
          </a:p>
          <a:p>
            <a:pPr>
              <a:buFont typeface="+mj-lt"/>
              <a:buAutoNum type="arabicPeriod"/>
            </a:pPr>
            <a:r>
              <a:rPr lang="vi-VN" sz="1800" dirty="0"/>
              <a:t>Curățare: robotul curăță mameloanele și echipamentul de muls. </a:t>
            </a:r>
          </a:p>
          <a:p>
            <a:pPr>
              <a:buFont typeface="+mj-lt"/>
              <a:buAutoNum type="arabicPeriod"/>
            </a:pPr>
            <a:r>
              <a:rPr lang="vi-VN" sz="1800" dirty="0"/>
              <a:t>Eliberare: robotul eliberează vaca. </a:t>
            </a:r>
          </a:p>
          <a:p>
            <a:pPr marL="0" indent="0">
              <a:buNone/>
            </a:pPr>
            <a:endParaRPr lang="en-US" sz="1800" dirty="0" smtClean="0"/>
          </a:p>
          <a:p>
            <a:pPr marL="0" indent="0">
              <a:buNone/>
            </a:pPr>
            <a:r>
              <a:rPr lang="vi-VN" sz="1800" dirty="0" smtClean="0"/>
              <a:t>Mulsul </a:t>
            </a:r>
            <a:r>
              <a:rPr lang="vi-VN" sz="1800" dirty="0"/>
              <a:t>robotizat este o metodă automatizată, eficientă și igienică de muls al </a:t>
            </a:r>
            <a:r>
              <a:rPr lang="vi-VN" sz="1800" dirty="0" smtClean="0"/>
              <a:t>vacilor.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4728588"/>
          </a:xfrm>
        </p:spPr>
        <p:txBody>
          <a:bodyPr>
            <a:noAutofit/>
          </a:bodyPr>
          <a:lstStyle/>
          <a:p>
            <a:r>
              <a:rPr lang="vi-VN" sz="1800" dirty="0"/>
              <a:t>Sistemul de muls robotizat funcționează astfel: vaca intră voluntar într-o boxă, unde robotul, cu ajutorul senzorilor, determină poziția ugerului. Brațele robotice curăță automat ugerul, apoi se atașează la acesta. Laptele este extras cu ajutorul unui sistem de vacuum, iar în același timp robotul verifică și calitatea laptelui. La finalul procesului, robotul detașează automat brațele, iar vaca poate părăsi boxa.</a:t>
            </a:r>
          </a:p>
          <a:p>
            <a:r>
              <a:rPr lang="vi-VN" sz="1800" dirty="0"/>
              <a:t>Sistemul are numeroase avantaje față de mulsul tradițional:</a:t>
            </a:r>
          </a:p>
          <a:p>
            <a:pPr>
              <a:buFont typeface="Arial"/>
              <a:buChar char="•"/>
            </a:pPr>
            <a:r>
              <a:rPr lang="vi-VN" sz="1800" dirty="0"/>
              <a:t>robotul funcționează continuu, astfel vacile pot fi mulse oricând </a:t>
            </a:r>
          </a:p>
          <a:p>
            <a:pPr>
              <a:buFont typeface="Arial"/>
              <a:buChar char="•"/>
            </a:pPr>
            <a:r>
              <a:rPr lang="vi-VN" sz="1800" dirty="0"/>
              <a:t>asigură un muls igienic, deoarece brațele funcționează într-un mediu steril </a:t>
            </a:r>
          </a:p>
          <a:p>
            <a:pPr>
              <a:buFont typeface="Arial"/>
              <a:buChar char="•"/>
            </a:pPr>
            <a:r>
              <a:rPr lang="vi-VN" sz="1800" dirty="0"/>
              <a:t>reduce necesarul de forță de muncă </a:t>
            </a:r>
          </a:p>
          <a:p>
            <a:pPr>
              <a:buFont typeface="Arial"/>
              <a:buChar char="•"/>
            </a:pPr>
            <a:r>
              <a:rPr lang="vi-VN" sz="1800" dirty="0"/>
              <a:t>poate detecta probleme de sănătate ale vacilor, cum ar fi mastita, și trimite alerte fermierului </a:t>
            </a:r>
          </a:p>
          <a:p>
            <a:r>
              <a:rPr lang="vi-VN" sz="1800" dirty="0"/>
              <a:t>Mulsul robotizat este o soluție modernă și eficientă pentru producția de lapte.</a:t>
            </a:r>
          </a:p>
        </p:txBody>
      </p:sp>
      <p:sp>
        <p:nvSpPr>
          <p:cNvPr id="4" name="Freeform 2"/>
          <p:cNvSpPr/>
          <p:nvPr/>
        </p:nvSpPr>
        <p:spPr>
          <a:xfrm>
            <a:off x="6143636" y="5417118"/>
            <a:ext cx="2647829" cy="1440882"/>
          </a:xfrm>
          <a:custGeom>
            <a:avLst/>
            <a:gdLst/>
            <a:ahLst/>
            <a:cxnLst/>
            <a:rect l="l" t="t" r="r" b="b"/>
            <a:pathLst>
              <a:path w="5112599" h="2875837">
                <a:moveTo>
                  <a:pt x="0" y="0"/>
                </a:moveTo>
                <a:lnTo>
                  <a:pt x="5112600" y="0"/>
                </a:lnTo>
                <a:lnTo>
                  <a:pt x="5112600" y="2875837"/>
                </a:lnTo>
                <a:lnTo>
                  <a:pt x="0" y="2875837"/>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FF0000"/>
                </a:solidFill>
              </a:rPr>
              <a:t>Calitatea</a:t>
            </a:r>
            <a:r>
              <a:rPr lang="en-US" dirty="0">
                <a:solidFill>
                  <a:srgbClr val="FF0000"/>
                </a:solidFill>
              </a:rPr>
              <a:t> </a:t>
            </a:r>
            <a:r>
              <a:rPr lang="en-US" dirty="0" err="1">
                <a:solidFill>
                  <a:srgbClr val="FF0000"/>
                </a:solidFill>
              </a:rPr>
              <a:t>laptelui</a:t>
            </a:r>
            <a:r>
              <a:rPr lang="en-US" dirty="0">
                <a:solidFill>
                  <a:srgbClr val="FF0000"/>
                </a:solidFill>
              </a:rPr>
              <a:t>, </a:t>
            </a:r>
            <a:r>
              <a:rPr lang="en-US" dirty="0" err="1">
                <a:solidFill>
                  <a:srgbClr val="FF0000"/>
                </a:solidFill>
              </a:rPr>
              <a:t>verificarea</a:t>
            </a:r>
            <a:r>
              <a:rPr lang="en-US" dirty="0">
                <a:solidFill>
                  <a:srgbClr val="FF0000"/>
                </a:solidFill>
              </a:rPr>
              <a:t> </a:t>
            </a:r>
            <a:r>
              <a:rPr lang="en-US" dirty="0" err="1">
                <a:solidFill>
                  <a:srgbClr val="FF0000"/>
                </a:solidFill>
              </a:rPr>
              <a:t>acestuia</a:t>
            </a:r>
            <a:r>
              <a:rPr lang="en-US" b="1" dirty="0" smtClean="0">
                <a:solidFill>
                  <a:srgbClr val="FF0000"/>
                </a:solidFill>
                <a:latin typeface="Open Sans Bold"/>
                <a:ea typeface="Open Sans Bold"/>
                <a:cs typeface="Open Sans Bold"/>
                <a:sym typeface="Open Sans Bold"/>
              </a:rPr>
              <a:t/>
            </a:r>
            <a:br>
              <a:rPr lang="en-US" b="1" dirty="0" smtClean="0">
                <a:solidFill>
                  <a:srgbClr val="FF0000"/>
                </a:solidFill>
                <a:latin typeface="Open Sans Bold"/>
                <a:ea typeface="Open Sans Bold"/>
                <a:cs typeface="Open Sans Bold"/>
                <a:sym typeface="Open Sans Bold"/>
              </a:rPr>
            </a:br>
            <a:endParaRPr lang="en-US" dirty="0">
              <a:solidFill>
                <a:srgbClr val="FF0000"/>
              </a:solidFill>
            </a:endParaRPr>
          </a:p>
        </p:txBody>
      </p:sp>
      <p:sp>
        <p:nvSpPr>
          <p:cNvPr id="3" name="Content Placeholder 2"/>
          <p:cNvSpPr>
            <a:spLocks noGrp="1"/>
          </p:cNvSpPr>
          <p:nvPr>
            <p:ph idx="1"/>
          </p:nvPr>
        </p:nvSpPr>
        <p:spPr>
          <a:xfrm>
            <a:off x="285720" y="1071546"/>
            <a:ext cx="8229600" cy="4525963"/>
          </a:xfrm>
        </p:spPr>
        <p:txBody>
          <a:bodyPr>
            <a:noAutofit/>
          </a:bodyPr>
          <a:lstStyle/>
          <a:p>
            <a:r>
              <a:rPr lang="vi-VN" sz="1800" dirty="0"/>
              <a:t>De fiecare dată când laptele este transportat de la fermă, se analizează:</a:t>
            </a:r>
          </a:p>
          <a:p>
            <a:pPr>
              <a:buFont typeface="Arial"/>
              <a:buChar char="•"/>
            </a:pPr>
            <a:r>
              <a:rPr lang="vi-VN" sz="1800" dirty="0"/>
              <a:t>conținutul de grăsime </a:t>
            </a:r>
          </a:p>
          <a:p>
            <a:pPr>
              <a:buFont typeface="Arial"/>
              <a:buChar char="•"/>
            </a:pPr>
            <a:r>
              <a:rPr lang="vi-VN" sz="1800" dirty="0"/>
              <a:t>proteina </a:t>
            </a:r>
          </a:p>
          <a:p>
            <a:pPr>
              <a:buFont typeface="Arial"/>
              <a:buChar char="•"/>
            </a:pPr>
            <a:r>
              <a:rPr lang="vi-VN" sz="1800" dirty="0"/>
              <a:t>lactoza </a:t>
            </a:r>
          </a:p>
          <a:p>
            <a:pPr>
              <a:buFont typeface="Arial"/>
              <a:buChar char="•"/>
            </a:pPr>
            <a:r>
              <a:rPr lang="vi-VN" sz="1800" dirty="0"/>
              <a:t>substanța uscată </a:t>
            </a:r>
          </a:p>
          <a:p>
            <a:pPr>
              <a:buFont typeface="Arial"/>
              <a:buChar char="•"/>
            </a:pPr>
            <a:r>
              <a:rPr lang="vi-VN" sz="1800" dirty="0"/>
              <a:t>numărul de celule somatice </a:t>
            </a:r>
          </a:p>
          <a:p>
            <a:pPr>
              <a:buFont typeface="Arial"/>
              <a:buChar char="•"/>
            </a:pPr>
            <a:r>
              <a:rPr lang="vi-VN" sz="1800" dirty="0"/>
              <a:t>bacteriile </a:t>
            </a:r>
          </a:p>
          <a:p>
            <a:r>
              <a:rPr lang="vi-VN" sz="1800" dirty="0"/>
              <a:t>Bacterii: 10.000 (atât este la ferma din Muzsla), 100.000 este limita admisă (peste această valoare laptele nu este preluat)</a:t>
            </a:r>
            <a:br>
              <a:rPr lang="vi-VN" sz="1800" dirty="0"/>
            </a:br>
            <a:r>
              <a:rPr lang="vi-VN" sz="1800" dirty="0"/>
              <a:t>Număr de celule somatice: 210.000 (la fermă), 400.000 este limita admisă</a:t>
            </a:r>
            <a:br>
              <a:rPr lang="vi-VN" sz="1800" dirty="0"/>
            </a:br>
            <a:r>
              <a:rPr lang="vi-VN" sz="1800" dirty="0"/>
              <a:t>Grăsime: 3,89% – corespunzător</a:t>
            </a:r>
          </a:p>
          <a:p>
            <a:endParaRPr lang="en-US" sz="1800" b="1" dirty="0"/>
          </a:p>
        </p:txBody>
      </p:sp>
      <p:sp>
        <p:nvSpPr>
          <p:cNvPr id="4" name="Freeform 3"/>
          <p:cNvSpPr/>
          <p:nvPr/>
        </p:nvSpPr>
        <p:spPr>
          <a:xfrm>
            <a:off x="5022779" y="4572008"/>
            <a:ext cx="4121221" cy="1988168"/>
          </a:xfrm>
          <a:custGeom>
            <a:avLst/>
            <a:gdLst/>
            <a:ahLst/>
            <a:cxnLst/>
            <a:rect l="l" t="t" r="r" b="b"/>
            <a:pathLst>
              <a:path w="6400806" h="3360423">
                <a:moveTo>
                  <a:pt x="0" y="0"/>
                </a:moveTo>
                <a:lnTo>
                  <a:pt x="6400806" y="0"/>
                </a:lnTo>
                <a:lnTo>
                  <a:pt x="6400806" y="3360424"/>
                </a:lnTo>
                <a:lnTo>
                  <a:pt x="0" y="3360424"/>
                </a:lnTo>
                <a:lnTo>
                  <a:pt x="0" y="0"/>
                </a:lnTo>
                <a:close/>
              </a:path>
            </a:pathLst>
          </a:custGeom>
          <a:blipFill>
            <a:blip r:embed="rId2"/>
            <a:stretch>
              <a:fillRect/>
            </a:stretch>
          </a:blipFill>
        </p:spPr>
      </p:sp>
      <p:sp>
        <p:nvSpPr>
          <p:cNvPr id="5" name="TextBox 6"/>
          <p:cNvSpPr txBox="1"/>
          <p:nvPr/>
        </p:nvSpPr>
        <p:spPr>
          <a:xfrm>
            <a:off x="1475656" y="6032788"/>
            <a:ext cx="3734293" cy="527388"/>
          </a:xfrm>
          <a:prstGeom prst="rect">
            <a:avLst/>
          </a:prstGeom>
        </p:spPr>
        <p:txBody>
          <a:bodyPr lIns="0" tIns="0" rIns="0" bIns="0" rtlCol="0" anchor="t">
            <a:spAutoFit/>
          </a:bodyPr>
          <a:lstStyle/>
          <a:p>
            <a:pPr algn="ctr">
              <a:lnSpc>
                <a:spcPts val="4759"/>
              </a:lnSpc>
            </a:pPr>
            <a:r>
              <a:rPr lang="en-US" sz="2000" dirty="0" err="1"/>
              <a:t>Aparat</a:t>
            </a:r>
            <a:r>
              <a:rPr lang="en-US" sz="2000" dirty="0"/>
              <a:t> </a:t>
            </a:r>
            <a:r>
              <a:rPr lang="en-US" sz="2000" dirty="0" err="1"/>
              <a:t>pentru</a:t>
            </a:r>
            <a:r>
              <a:rPr lang="en-US" sz="2000" dirty="0"/>
              <a:t> </a:t>
            </a:r>
            <a:r>
              <a:rPr lang="en-US" sz="2000" dirty="0" err="1"/>
              <a:t>analizarea</a:t>
            </a:r>
            <a:r>
              <a:rPr lang="en-US" sz="2000" dirty="0"/>
              <a:t> </a:t>
            </a:r>
            <a:r>
              <a:rPr lang="en-US" sz="2000" dirty="0" err="1"/>
              <a:t>laptelui</a:t>
            </a:r>
            <a:endParaRPr lang="en-US" sz="2000" dirty="0">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None/>
            </a:pPr>
            <a:endParaRPr lang="hu-HU" dirty="0" smtClean="0"/>
          </a:p>
          <a:p>
            <a:pPr algn="r">
              <a:buNone/>
            </a:pPr>
            <a:endParaRPr lang="hu-HU" dirty="0"/>
          </a:p>
          <a:p>
            <a:pPr algn="r">
              <a:buNone/>
            </a:pPr>
            <a:endParaRPr lang="hu-HU" dirty="0" smtClean="0"/>
          </a:p>
          <a:p>
            <a:pPr algn="r">
              <a:buNone/>
            </a:pPr>
            <a:endParaRPr lang="hu-HU" dirty="0"/>
          </a:p>
          <a:p>
            <a:pPr algn="r">
              <a:buNone/>
            </a:pPr>
            <a:endParaRPr lang="hu-HU" dirty="0" smtClean="0"/>
          </a:p>
          <a:p>
            <a:pPr algn="r">
              <a:buNone/>
            </a:pPr>
            <a:r>
              <a:rPr lang="en-US" dirty="0" err="1"/>
              <a:t>Realizat</a:t>
            </a:r>
            <a:r>
              <a:rPr lang="en-US" dirty="0"/>
              <a:t> de Nagy </a:t>
            </a:r>
            <a:r>
              <a:rPr lang="en-US" dirty="0" err="1"/>
              <a:t>Ágota</a:t>
            </a:r>
            <a:r>
              <a:rPr lang="en-US" dirty="0"/>
              <a:t/>
            </a:r>
            <a:br>
              <a:rPr lang="en-US" dirty="0"/>
            </a:br>
            <a:r>
              <a:rPr lang="en-US" dirty="0" err="1"/>
              <a:t>Fotografiile</a:t>
            </a:r>
            <a:r>
              <a:rPr lang="en-US" dirty="0"/>
              <a:t> </a:t>
            </a:r>
            <a:r>
              <a:rPr lang="en-US" dirty="0" err="1"/>
              <a:t>sunt</a:t>
            </a:r>
            <a:r>
              <a:rPr lang="en-US" dirty="0"/>
              <a:t> </a:t>
            </a:r>
            <a:r>
              <a:rPr lang="en-US" dirty="0" err="1"/>
              <a:t>proprii</a:t>
            </a:r>
            <a:endParaRPr lang="hu-HU" dirty="0" smtClean="0"/>
          </a:p>
        </p:txBody>
      </p:sp>
      <p:pic>
        <p:nvPicPr>
          <p:cNvPr id="2050" name="Picture 2" descr="E:\novi Erazmus\Agota munkai\oravazlatok2\robot.jpg"/>
          <p:cNvPicPr>
            <a:picLocks noChangeAspect="1" noChangeArrowheads="1"/>
          </p:cNvPicPr>
          <p:nvPr/>
        </p:nvPicPr>
        <p:blipFill>
          <a:blip r:embed="rId2" cstate="print"/>
          <a:srcRect/>
          <a:stretch>
            <a:fillRect/>
          </a:stretch>
        </p:blipFill>
        <p:spPr bwMode="auto">
          <a:xfrm>
            <a:off x="642910" y="1214422"/>
            <a:ext cx="3400408" cy="3400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332</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MULSUL ROBOTIZAT</vt:lpstr>
      <vt:lpstr>PAȘII MULSULUI ROBOTIZAT</vt:lpstr>
      <vt:lpstr>Calculator cu datele vacii (cât lapte dă / în cât timp a dat laptele / numărul vacii)</vt:lpstr>
      <vt:lpstr>Procesul mulsului robotizat</vt:lpstr>
      <vt:lpstr>PowerPoint Presentation</vt:lpstr>
      <vt:lpstr>Calitatea laptelui, verificarea acestuia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ROBOTFEJÉS</dc:title>
  <dc:creator>User</dc:creator>
  <cp:lastModifiedBy>Poljoprivredna skola</cp:lastModifiedBy>
  <cp:revision>7</cp:revision>
  <dcterms:created xsi:type="dcterms:W3CDTF">2026-03-24T08:17:59Z</dcterms:created>
  <dcterms:modified xsi:type="dcterms:W3CDTF">2026-03-31T15:20:54Z</dcterms:modified>
</cp:coreProperties>
</file>