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1FA3-D973-4E52-A030-FAB1CC0C1CF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3428-0CE7-4E91-8D6D-F96F84370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1FA3-D973-4E52-A030-FAB1CC0C1CF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3428-0CE7-4E91-8D6D-F96F84370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1FA3-D973-4E52-A030-FAB1CC0C1CF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3428-0CE7-4E91-8D6D-F96F84370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1FA3-D973-4E52-A030-FAB1CC0C1CF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3428-0CE7-4E91-8D6D-F96F84370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1FA3-D973-4E52-A030-FAB1CC0C1CF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3428-0CE7-4E91-8D6D-F96F84370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1FA3-D973-4E52-A030-FAB1CC0C1CF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3428-0CE7-4E91-8D6D-F96F84370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1FA3-D973-4E52-A030-FAB1CC0C1CF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3428-0CE7-4E91-8D6D-F96F84370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1FA3-D973-4E52-A030-FAB1CC0C1CF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3428-0CE7-4E91-8D6D-F96F84370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1FA3-D973-4E52-A030-FAB1CC0C1CF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3428-0CE7-4E91-8D6D-F96F84370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1FA3-D973-4E52-A030-FAB1CC0C1CF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3428-0CE7-4E91-8D6D-F96F84370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1FA3-D973-4E52-A030-FAB1CC0C1CF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3428-0CE7-4E91-8D6D-F96F84370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11FA3-D973-4E52-A030-FAB1CC0C1CF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E3428-0CE7-4E91-8D6D-F96F843705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57222" y="1142984"/>
            <a:ext cx="7772400" cy="1470025"/>
          </a:xfrm>
        </p:spPr>
        <p:txBody>
          <a:bodyPr>
            <a:noAutofit/>
          </a:bodyPr>
          <a:lstStyle/>
          <a:p>
            <a:r>
              <a:rPr lang="hu-HU" sz="6000" b="1" dirty="0" smtClean="0">
                <a:solidFill>
                  <a:srgbClr val="FF0000"/>
                </a:solidFill>
              </a:rPr>
              <a:t>VÉRVÉTEL HÁZIÁLLATOKTÓL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916468" y="5072074"/>
            <a:ext cx="4227532" cy="1643026"/>
          </a:xfrm>
          <a:custGeom>
            <a:avLst/>
            <a:gdLst/>
            <a:ahLst/>
            <a:cxnLst/>
            <a:rect l="l" t="t" r="r" b="b"/>
            <a:pathLst>
              <a:path w="11561831" h="4410721">
                <a:moveTo>
                  <a:pt x="0" y="0"/>
                </a:moveTo>
                <a:lnTo>
                  <a:pt x="11561831" y="0"/>
                </a:lnTo>
                <a:lnTo>
                  <a:pt x="11561831" y="4410721"/>
                </a:lnTo>
                <a:lnTo>
                  <a:pt x="0" y="44107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hu-HU" dirty="0"/>
              <a:t>Kisebb mennyiségű vért (vérmintát) mikrobiológiai, parazitológiai, szerológiai, hematológiai vizsgálatok céljából veszünk. </a:t>
            </a:r>
            <a:endParaRPr lang="en-US" dirty="0"/>
          </a:p>
          <a:p>
            <a:r>
              <a:rPr lang="hu-HU" dirty="0"/>
              <a:t>Nagyobb mennyiségű vért pedig terápiás céllal veszünk, pl. transzfúzió (autotranszfúzió), vagy pedig vérszérum kinyerése illetve táptalajok készítése céljából.</a:t>
            </a:r>
            <a:endParaRPr lang="en-US" dirty="0"/>
          </a:p>
          <a:p>
            <a:r>
              <a:rPr lang="hu-HU" dirty="0"/>
              <a:t>Szerológiai vizsgálathoz, hemokultúrákhoz és biológiai vizsgálatra 10 ml vért veszünk, tiszta, steril epruvettába.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u="sng" dirty="0"/>
              <a:t>Szükséges eszközök: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az </a:t>
            </a:r>
            <a:r>
              <a:rPr lang="hu-HU" dirty="0"/>
              <a:t>állat rögzítéséhez (</a:t>
            </a:r>
            <a:r>
              <a:rPr lang="hu-HU" u="sng" dirty="0"/>
              <a:t>állatfajtól függően</a:t>
            </a:r>
            <a:r>
              <a:rPr lang="hu-HU" dirty="0"/>
              <a:t>) kötél, szalag, orrfogó szajla, orrszorító, pipa </a:t>
            </a:r>
            <a:endParaRPr lang="en-US" dirty="0"/>
          </a:p>
          <a:p>
            <a:r>
              <a:rPr lang="hu-HU" dirty="0" smtClean="0"/>
              <a:t>olló</a:t>
            </a:r>
            <a:r>
              <a:rPr lang="hu-HU" dirty="0"/>
              <a:t>, borotva</a:t>
            </a:r>
            <a:endParaRPr lang="en-US" dirty="0"/>
          </a:p>
          <a:p>
            <a:r>
              <a:rPr lang="hu-HU" dirty="0" smtClean="0"/>
              <a:t>a </a:t>
            </a:r>
            <a:r>
              <a:rPr lang="hu-HU" dirty="0"/>
              <a:t>bőr fertőtlenítésére alkohol vagy más fertőtlenítőszer </a:t>
            </a:r>
            <a:endParaRPr lang="en-US" dirty="0"/>
          </a:p>
          <a:p>
            <a:r>
              <a:rPr lang="hu-HU" dirty="0" smtClean="0"/>
              <a:t>vatta </a:t>
            </a:r>
            <a:endParaRPr lang="en-US" dirty="0"/>
          </a:p>
          <a:p>
            <a:r>
              <a:rPr lang="hu-HU" dirty="0" smtClean="0"/>
              <a:t>érszorító </a:t>
            </a:r>
            <a:r>
              <a:rPr lang="hu-HU" dirty="0"/>
              <a:t>gumiszalag (Esmarch szalag), kötél vagy lánc az ér </a:t>
            </a:r>
            <a:r>
              <a:rPr lang="hu-HU" dirty="0" smtClean="0"/>
              <a:t>elszorításához (a </a:t>
            </a:r>
            <a:r>
              <a:rPr lang="hu-HU" dirty="0"/>
              <a:t>szarvasmarhánál)</a:t>
            </a:r>
            <a:endParaRPr lang="en-US" dirty="0"/>
          </a:p>
          <a:p>
            <a:r>
              <a:rPr lang="hu-HU" dirty="0" smtClean="0"/>
              <a:t>tű </a:t>
            </a:r>
            <a:r>
              <a:rPr lang="hu-HU" dirty="0"/>
              <a:t>és fecskendő vagy vákuumos vérvevő szett (vacutainer)</a:t>
            </a:r>
            <a:endParaRPr lang="en-US" dirty="0"/>
          </a:p>
          <a:p>
            <a:r>
              <a:rPr lang="hu-HU" dirty="0" smtClean="0"/>
              <a:t>steril </a:t>
            </a:r>
            <a:r>
              <a:rPr lang="hu-HU" dirty="0"/>
              <a:t>epruvetta</a:t>
            </a:r>
            <a:endParaRPr lang="en-US" dirty="0"/>
          </a:p>
          <a:p>
            <a:r>
              <a:rPr lang="hu-HU" dirty="0" smtClean="0"/>
              <a:t>vesetál </a:t>
            </a:r>
            <a:endParaRPr lang="en-US" dirty="0"/>
          </a:p>
          <a:p>
            <a:r>
              <a:rPr lang="hu-HU" dirty="0" smtClean="0"/>
              <a:t>edény </a:t>
            </a:r>
            <a:r>
              <a:rPr lang="hu-HU" dirty="0"/>
              <a:t>a hulladék összegyűjtésére</a:t>
            </a:r>
            <a:endParaRPr lang="en-US" dirty="0"/>
          </a:p>
          <a:p>
            <a:r>
              <a:rPr lang="hu-HU" dirty="0" smtClean="0"/>
              <a:t>egy </a:t>
            </a:r>
            <a:r>
              <a:rPr lang="hu-HU" dirty="0"/>
              <a:t>– két segítő, akik rögzíti az állatot.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User\Desktop\ESYKOY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286256"/>
            <a:ext cx="2920992" cy="2190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A vérvétel állatfajtól függően, különböző helyről történhet.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472518" cy="4983179"/>
          </a:xfrm>
        </p:spPr>
        <p:txBody>
          <a:bodyPr>
            <a:normAutofit/>
          </a:bodyPr>
          <a:lstStyle/>
          <a:p>
            <a:pPr algn="just"/>
            <a:r>
              <a:rPr lang="hu-HU" sz="2800" b="1" dirty="0"/>
              <a:t>A sertéseknél</a:t>
            </a:r>
            <a:r>
              <a:rPr lang="hu-HU" sz="2800" dirty="0"/>
              <a:t> vért vehetünk a </a:t>
            </a:r>
            <a:r>
              <a:rPr lang="hu-HU" sz="2800" i="1" dirty="0"/>
              <a:t>vena cava cranialis (elülső üres véna)</a:t>
            </a:r>
            <a:r>
              <a:rPr lang="hu-HU" sz="2800" dirty="0"/>
              <a:t>, a </a:t>
            </a:r>
            <a:r>
              <a:rPr lang="hu-HU" sz="2800" i="1" dirty="0"/>
              <a:t>fülvénából</a:t>
            </a:r>
            <a:r>
              <a:rPr lang="hu-HU" sz="2800" dirty="0"/>
              <a:t>, közvetlenül </a:t>
            </a:r>
            <a:r>
              <a:rPr lang="hu-HU" sz="2800" i="1" dirty="0"/>
              <a:t>a szívből</a:t>
            </a:r>
            <a:r>
              <a:rPr lang="hu-HU" sz="2800" dirty="0"/>
              <a:t> (kisebb malacoknál), az </a:t>
            </a:r>
            <a:r>
              <a:rPr lang="hu-HU" sz="2800" i="1" dirty="0"/>
              <a:t>orbitális szinuszból</a:t>
            </a:r>
            <a:r>
              <a:rPr lang="hu-HU" sz="2800" dirty="0"/>
              <a:t> az újszülött malacoknál. </a:t>
            </a:r>
            <a:endParaRPr lang="en-US" sz="2800" dirty="0"/>
          </a:p>
          <a:p>
            <a:pPr algn="just"/>
            <a:r>
              <a:rPr lang="hu-HU" sz="2800" b="1" dirty="0"/>
              <a:t>A juhoktól</a:t>
            </a:r>
            <a:r>
              <a:rPr lang="hu-HU" sz="2800" dirty="0"/>
              <a:t> vért a </a:t>
            </a:r>
            <a:r>
              <a:rPr lang="hu-HU" sz="2800" i="1" dirty="0"/>
              <a:t>vena jugularis</a:t>
            </a:r>
            <a:r>
              <a:rPr lang="hu-HU" sz="2800" dirty="0"/>
              <a:t> – ból veszünk.</a:t>
            </a:r>
            <a:endParaRPr lang="en-US" sz="2800" dirty="0"/>
          </a:p>
          <a:p>
            <a:pPr algn="just"/>
            <a:r>
              <a:rPr lang="hu-HU" sz="2800" b="1" dirty="0"/>
              <a:t>A szarvasmarhától</a:t>
            </a:r>
            <a:r>
              <a:rPr lang="hu-HU" sz="2800" dirty="0"/>
              <a:t> vért a </a:t>
            </a:r>
            <a:r>
              <a:rPr lang="hu-HU" sz="2800" i="1" dirty="0"/>
              <a:t>vena jugularis</a:t>
            </a:r>
            <a:r>
              <a:rPr lang="hu-HU" sz="2800" dirty="0"/>
              <a:t> – ból, a </a:t>
            </a:r>
            <a:r>
              <a:rPr lang="hu-HU" sz="2800" i="1" dirty="0"/>
              <a:t>farok vénából</a:t>
            </a:r>
            <a:r>
              <a:rPr lang="hu-HU" sz="2800" dirty="0"/>
              <a:t>, vagy a </a:t>
            </a:r>
            <a:r>
              <a:rPr lang="hu-HU" sz="2800" i="1" dirty="0"/>
              <a:t>vena subcutaneus abdominis </a:t>
            </a:r>
            <a:r>
              <a:rPr lang="hu-HU" sz="2800" dirty="0"/>
              <a:t>– ból</a:t>
            </a:r>
            <a:r>
              <a:rPr lang="hu-HU" sz="2800" i="1" dirty="0"/>
              <a:t> (tejvéna) </a:t>
            </a:r>
            <a:r>
              <a:rPr lang="hu-HU" sz="2800" dirty="0"/>
              <a:t>vehetünk.</a:t>
            </a:r>
            <a:endParaRPr lang="en-US" sz="2800" dirty="0"/>
          </a:p>
        </p:txBody>
      </p:sp>
      <p:pic>
        <p:nvPicPr>
          <p:cNvPr id="3074" name="Picture 2" descr="C:\Users\User\Desktop\mar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643446"/>
            <a:ext cx="3448040" cy="1939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85794"/>
            <a:ext cx="5429288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u-HU" b="1" dirty="0"/>
              <a:t>A kutyától</a:t>
            </a:r>
            <a:r>
              <a:rPr lang="hu-HU" dirty="0"/>
              <a:t> a vért a </a:t>
            </a:r>
            <a:r>
              <a:rPr lang="hu-HU" i="1" dirty="0"/>
              <a:t>vena cephalica antebrachii</a:t>
            </a:r>
            <a:r>
              <a:rPr lang="hu-HU" dirty="0"/>
              <a:t> – ból (az elülső láb alkarjának elülső felületén) vagy a </a:t>
            </a:r>
            <a:r>
              <a:rPr lang="hu-HU" i="1" dirty="0"/>
              <a:t>vena saphena parva</a:t>
            </a:r>
            <a:r>
              <a:rPr lang="hu-HU" dirty="0"/>
              <a:t> – ból (a hátulsó láb alkarjának külső oldalán, a csánkízület fölött) vesszük. Ezenkívül lehet még a </a:t>
            </a:r>
            <a:r>
              <a:rPr lang="hu-HU" i="1" dirty="0"/>
              <a:t>vena saphena magna</a:t>
            </a:r>
            <a:r>
              <a:rPr lang="hu-HU" dirty="0"/>
              <a:t> – ból is venni, a térd magasságában a comb belső felületén vagy a </a:t>
            </a:r>
            <a:r>
              <a:rPr lang="hu-HU" i="1" dirty="0"/>
              <a:t>vena jugularis</a:t>
            </a:r>
            <a:r>
              <a:rPr lang="hu-HU" dirty="0"/>
              <a:t> - ból</a:t>
            </a:r>
            <a:r>
              <a:rPr lang="hu-HU" dirty="0" smtClean="0"/>
              <a:t>.</a:t>
            </a:r>
            <a:endParaRPr lang="en-US" dirty="0"/>
          </a:p>
          <a:p>
            <a:pPr algn="just"/>
            <a:r>
              <a:rPr lang="hu-HU" b="1" dirty="0"/>
              <a:t>A baromfitól</a:t>
            </a:r>
            <a:r>
              <a:rPr lang="hu-HU" dirty="0"/>
              <a:t> a </a:t>
            </a:r>
            <a:r>
              <a:rPr lang="hu-HU" i="1" dirty="0"/>
              <a:t>szívből </a:t>
            </a:r>
            <a:r>
              <a:rPr lang="hu-HU" dirty="0"/>
              <a:t>vagy a </a:t>
            </a:r>
            <a:r>
              <a:rPr lang="hu-HU" i="1" dirty="0"/>
              <a:t>szárnyvénából</a:t>
            </a:r>
            <a:r>
              <a:rPr lang="hu-HU" dirty="0"/>
              <a:t> vesszük 1-2 ml vért.</a:t>
            </a:r>
            <a:endParaRPr lang="en-US" dirty="0"/>
          </a:p>
          <a:p>
            <a:pPr algn="just"/>
            <a:r>
              <a:rPr lang="hu-HU" b="1" dirty="0"/>
              <a:t>A lótól</a:t>
            </a:r>
            <a:r>
              <a:rPr lang="hu-HU" dirty="0"/>
              <a:t> vért a </a:t>
            </a:r>
            <a:r>
              <a:rPr lang="hu-HU" i="1" dirty="0"/>
              <a:t>vena jugularis</a:t>
            </a:r>
            <a:r>
              <a:rPr lang="hu-HU" dirty="0"/>
              <a:t> – ból veszünk.</a:t>
            </a:r>
            <a:endParaRPr lang="en-US" dirty="0"/>
          </a:p>
          <a:p>
            <a:endParaRPr lang="en-US" dirty="0"/>
          </a:p>
        </p:txBody>
      </p:sp>
      <p:pic>
        <p:nvPicPr>
          <p:cNvPr id="2052" name="Picture 4" descr="C:\Users\User\Desktop\vervet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214422"/>
            <a:ext cx="2820858" cy="1833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643314"/>
            <a:ext cx="2895733" cy="1924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A vér összetétele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C:\Users\User\Desktop\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7267"/>
            <a:ext cx="8514790" cy="5014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297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VÉRVÉTEL HÁZIÁLLATOKTÓL</vt:lpstr>
      <vt:lpstr>Slide 2</vt:lpstr>
      <vt:lpstr>Szükséges eszközök: </vt:lpstr>
      <vt:lpstr>A vérvétel állatfajtól függően, különböző helyről történhet. </vt:lpstr>
      <vt:lpstr>Slide 5</vt:lpstr>
      <vt:lpstr>A vér összetétele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VÉRVÉTEL HÁZIÁLLATOKTÓL</dc:title>
  <dc:creator>User</dc:creator>
  <cp:lastModifiedBy>User</cp:lastModifiedBy>
  <cp:revision>2</cp:revision>
  <dcterms:created xsi:type="dcterms:W3CDTF">2026-04-12T12:28:26Z</dcterms:created>
  <dcterms:modified xsi:type="dcterms:W3CDTF">2026-04-12T12:48:25Z</dcterms:modified>
</cp:coreProperties>
</file>