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Open Sans Bold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1561" y="6154041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19096" y="-1595258"/>
            <a:ext cx="4480409" cy="5247917"/>
          </a:xfrm>
          <a:custGeom>
            <a:avLst/>
            <a:gdLst/>
            <a:ahLst/>
            <a:cxnLst/>
            <a:rect l="l" t="t" r="r" b="b"/>
            <a:pathLst>
              <a:path w="4480409" h="5247917">
                <a:moveTo>
                  <a:pt x="0" y="0"/>
                </a:moveTo>
                <a:lnTo>
                  <a:pt x="4480408" y="0"/>
                </a:lnTo>
                <a:lnTo>
                  <a:pt x="4480408" y="5247916"/>
                </a:lnTo>
                <a:lnTo>
                  <a:pt x="0" y="524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297561">
            <a:off x="-477972" y="-2057400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297561" flipH="1" flipV="1">
            <a:off x="13788963" y="6051822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5786437" y="6172200"/>
                </a:moveTo>
                <a:lnTo>
                  <a:pt x="0" y="6172200"/>
                </a:lnTo>
                <a:lnTo>
                  <a:pt x="0" y="0"/>
                </a:lnTo>
                <a:lnTo>
                  <a:pt x="5786437" y="0"/>
                </a:lnTo>
                <a:lnTo>
                  <a:pt x="5786437" y="61722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65954" y="249730"/>
            <a:ext cx="13018493" cy="656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89"/>
              </a:lnSpc>
            </a:pPr>
            <a:r>
              <a:rPr lang="en-US" sz="12492" b="1">
                <a:solidFill>
                  <a:srgbClr val="8A7554"/>
                </a:solidFill>
                <a:latin typeface="เอฟซี ไอคอนิก เท็กซ์ Heavy"/>
                <a:ea typeface="เอฟซี ไอคอนิก เท็กซ์ Heavy"/>
                <a:cs typeface="เอฟซี ไอคอนิก เท็กซ์ Heavy"/>
                <a:sym typeface="เอฟซี ไอคอนิก เท็กซ์ Heavy"/>
              </a:rPr>
              <a:t>A CSONTOK FELÉPÍTÉSE</a:t>
            </a:r>
          </a:p>
          <a:p>
            <a:pPr algn="ctr">
              <a:lnSpc>
                <a:spcPts val="17489"/>
              </a:lnSpc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5555879" y="6454961"/>
            <a:ext cx="8038643" cy="3134492"/>
          </a:xfrm>
          <a:custGeom>
            <a:avLst/>
            <a:gdLst/>
            <a:ahLst/>
            <a:cxnLst/>
            <a:rect l="l" t="t" r="r" b="b"/>
            <a:pathLst>
              <a:path w="8038643" h="3134492">
                <a:moveTo>
                  <a:pt x="0" y="0"/>
                </a:moveTo>
                <a:lnTo>
                  <a:pt x="8038643" y="0"/>
                </a:lnTo>
                <a:lnTo>
                  <a:pt x="8038643" y="3134493"/>
                </a:lnTo>
                <a:lnTo>
                  <a:pt x="0" y="31344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253804"/>
            <a:ext cx="18288000" cy="781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mozgás passzív szervei a csontok. A csontok </a:t>
            </a:r>
            <a:r>
              <a:rPr lang="en-US" sz="4300" b="1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csontszövetből </a:t>
            </a: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épülnek fel, amelyben csontsejtekés sejtközötti állomány található. A csontozat az állat 7-8 %- át teszi ki. </a:t>
            </a:r>
            <a:r>
              <a:rPr lang="en-US" sz="4300" b="1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30%- a víz,</a:t>
            </a: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300" b="1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70% szárazanyag</a:t>
            </a: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A szárazanyag 1/3-a szerves anyag (osszein), 2/3-a szervetlen anyag (csontsó). A csontsó jelentős része </a:t>
            </a:r>
            <a:r>
              <a:rPr lang="en-US" sz="4300" b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kalcium- és magnézium -foszfát, kalcium- karbonát.</a:t>
            </a: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Ezért fontos, hogy az állat takarmányában a mész és a foszfor aránya megfelelő legyen. Az idősebb állatokban csökken a csontok rugamassága, ezért gyakoriak a </a:t>
            </a:r>
            <a:r>
              <a:rPr lang="en-US" sz="4300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csonttörések. </a:t>
            </a:r>
            <a:r>
              <a:rPr lang="en-US" sz="4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 a fejlődő állat takamányban nem elég a mész és a foszfor angolkór alakul ki. Ha a kifejlett állatok takarmányából hiányzik, akkor, csontjai törékenyebbek lesznek, a fejős vagy vemhes állatok betegsége a </a:t>
            </a:r>
            <a:r>
              <a:rPr lang="en-US" sz="4300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csontlágyulás.</a:t>
            </a:r>
          </a:p>
          <a:p>
            <a:pPr marL="0" lvl="0" indent="0" algn="ctr">
              <a:lnSpc>
                <a:spcPts val="4730"/>
              </a:lnSpc>
            </a:pPr>
            <a:endParaRPr/>
          </a:p>
        </p:txBody>
      </p:sp>
      <p:sp>
        <p:nvSpPr>
          <p:cNvPr id="3" name="Freeform 4"/>
          <p:cNvSpPr/>
          <p:nvPr/>
        </p:nvSpPr>
        <p:spPr>
          <a:xfrm rot="5297561">
            <a:off x="2125600" y="-2629343"/>
            <a:ext cx="3738013" cy="9271265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520152">
            <a:off x="11707727" y="4612653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5691"/>
            <a:ext cx="16230600" cy="8112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0"/>
              </a:lnSpc>
            </a:pPr>
            <a:r>
              <a:rPr lang="en-US" sz="5800" b="1">
                <a:solidFill>
                  <a:srgbClr val="8A7554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A CSONTOK KÜLSŐ RÉTEGÉT A </a:t>
            </a:r>
            <a:r>
              <a:rPr lang="en-US" sz="5800" b="1">
                <a:solidFill>
                  <a:srgbClr val="FF3131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KÉREGÁLLO</a:t>
            </a:r>
            <a:r>
              <a:rPr lang="en-US" sz="5800" b="1">
                <a:solidFill>
                  <a:srgbClr val="8A7554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MÁNY, A BELSŐ RÉSZÉT A </a:t>
            </a:r>
            <a:r>
              <a:rPr lang="en-US" sz="5800" b="1">
                <a:solidFill>
                  <a:srgbClr val="FF3131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SZIVACSOS ÁLOMÁNY</a:t>
            </a:r>
            <a:r>
              <a:rPr lang="en-US" sz="5800" b="1">
                <a:solidFill>
                  <a:srgbClr val="8A7554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ALKOTJA. A SZIVACSOS ÁLLOMÁNY GERENDÁCSKÁK ÉS LEMEZEK RENDSZERE. AZ ÉLET FOLYAMÁN AZ IGÉNYBEVÉTELNEK MEGFELELŐEN FOLYAMATOSAN ÁTÉPÜLNEK, VÁLTOZNAK. MEGFELELŐ IGÉNYBEVÉTEL HIÁNYÁBAN SORVAD, KÖNNYEBBÉ VÁLIK.</a:t>
            </a:r>
          </a:p>
          <a:p>
            <a:pPr marL="0" lvl="0" indent="0" algn="ctr">
              <a:lnSpc>
                <a:spcPts val="6380"/>
              </a:lnSpc>
            </a:pPr>
            <a:endParaRPr/>
          </a:p>
        </p:txBody>
      </p:sp>
      <p:sp>
        <p:nvSpPr>
          <p:cNvPr id="3" name="Freeform 2"/>
          <p:cNvSpPr/>
          <p:nvPr/>
        </p:nvSpPr>
        <p:spPr>
          <a:xfrm>
            <a:off x="-357254" y="5286376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eometric Pattern"/>
          <p:cNvSpPr/>
          <p:nvPr/>
        </p:nvSpPr>
        <p:spPr>
          <a:xfrm>
            <a:off x="0" y="5000624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Geometric Pattern"/>
          <p:cNvSpPr/>
          <p:nvPr/>
        </p:nvSpPr>
        <p:spPr>
          <a:xfrm>
            <a:off x="15019096" y="-1595258"/>
            <a:ext cx="4480409" cy="5247917"/>
          </a:xfrm>
          <a:custGeom>
            <a:avLst/>
            <a:gdLst/>
            <a:ahLst/>
            <a:cxnLst/>
            <a:rect l="l" t="t" r="r" b="b"/>
            <a:pathLst>
              <a:path w="4480409" h="5247917">
                <a:moveTo>
                  <a:pt x="0" y="0"/>
                </a:moveTo>
                <a:lnTo>
                  <a:pt x="4480408" y="0"/>
                </a:lnTo>
                <a:lnTo>
                  <a:pt x="4480408" y="5247916"/>
                </a:lnTo>
                <a:lnTo>
                  <a:pt x="0" y="524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Abstract waves for details"/>
          <p:cNvSpPr/>
          <p:nvPr/>
        </p:nvSpPr>
        <p:spPr>
          <a:xfrm rot="5297561">
            <a:off x="277711" y="-888074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30058" y="990037"/>
            <a:ext cx="8306926" cy="8306926"/>
          </a:xfrm>
          <a:custGeom>
            <a:avLst/>
            <a:gdLst/>
            <a:ahLst/>
            <a:cxnLst/>
            <a:rect l="l" t="t" r="r" b="b"/>
            <a:pathLst>
              <a:path w="8306926" h="8306926">
                <a:moveTo>
                  <a:pt x="0" y="0"/>
                </a:moveTo>
                <a:lnTo>
                  <a:pt x="8306926" y="0"/>
                </a:lnTo>
                <a:lnTo>
                  <a:pt x="8306926" y="8306926"/>
                </a:lnTo>
                <a:lnTo>
                  <a:pt x="0" y="830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73883" y="493670"/>
            <a:ext cx="7569077" cy="8995340"/>
          </a:xfrm>
          <a:custGeom>
            <a:avLst/>
            <a:gdLst/>
            <a:ahLst/>
            <a:cxnLst/>
            <a:rect l="l" t="t" r="r" b="b"/>
            <a:pathLst>
              <a:path w="7569077" h="8995340">
                <a:moveTo>
                  <a:pt x="0" y="0"/>
                </a:moveTo>
                <a:lnTo>
                  <a:pt x="7569077" y="0"/>
                </a:lnTo>
                <a:lnTo>
                  <a:pt x="7569077" y="8995340"/>
                </a:lnTo>
                <a:lnTo>
                  <a:pt x="0" y="89953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14580" y="3500426"/>
            <a:ext cx="5227232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A </a:t>
            </a:r>
            <a:r>
              <a:rPr lang="en-US" sz="4200" u="none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C</a:t>
            </a:r>
            <a:r>
              <a:rPr lang="en-US" sz="4200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SO</a:t>
            </a:r>
            <a:r>
              <a:rPr lang="en-US" sz="4200" u="none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NT</a:t>
            </a:r>
            <a:r>
              <a:rPr lang="en-US" sz="4200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O</a:t>
            </a:r>
            <a:r>
              <a:rPr lang="en-US" sz="4200" u="none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K</a:t>
            </a:r>
            <a:r>
              <a:rPr lang="en-US" sz="4200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 </a:t>
            </a:r>
            <a:r>
              <a:rPr lang="en-US" sz="4200" u="none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F</a:t>
            </a:r>
            <a:r>
              <a:rPr lang="en-US" sz="4200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E</a:t>
            </a:r>
            <a:r>
              <a:rPr lang="en-US" sz="4200" u="none" dirty="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LÉPÍTÉSE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eometric Pattern"/>
          <p:cNvSpPr/>
          <p:nvPr/>
        </p:nvSpPr>
        <p:spPr>
          <a:xfrm>
            <a:off x="-357254" y="5214938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Geometric Pattern"/>
          <p:cNvSpPr/>
          <p:nvPr/>
        </p:nvSpPr>
        <p:spPr>
          <a:xfrm>
            <a:off x="15019096" y="-1595258"/>
            <a:ext cx="4480409" cy="5247917"/>
          </a:xfrm>
          <a:custGeom>
            <a:avLst/>
            <a:gdLst/>
            <a:ahLst/>
            <a:cxnLst/>
            <a:rect l="l" t="t" r="r" b="b"/>
            <a:pathLst>
              <a:path w="4480409" h="5247917">
                <a:moveTo>
                  <a:pt x="0" y="0"/>
                </a:moveTo>
                <a:lnTo>
                  <a:pt x="4480408" y="0"/>
                </a:lnTo>
                <a:lnTo>
                  <a:pt x="4480408" y="5247916"/>
                </a:lnTo>
                <a:lnTo>
                  <a:pt x="0" y="524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Abstract waves for details"/>
          <p:cNvSpPr/>
          <p:nvPr/>
        </p:nvSpPr>
        <p:spPr>
          <a:xfrm rot="5297561">
            <a:off x="-477972" y="-2057400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37226" y="1429455"/>
            <a:ext cx="9599757" cy="7428090"/>
          </a:xfrm>
          <a:custGeom>
            <a:avLst/>
            <a:gdLst/>
            <a:ahLst/>
            <a:cxnLst/>
            <a:rect l="l" t="t" r="r" b="b"/>
            <a:pathLst>
              <a:path w="9599757" h="7428090">
                <a:moveTo>
                  <a:pt x="0" y="0"/>
                </a:moveTo>
                <a:lnTo>
                  <a:pt x="9599758" y="0"/>
                </a:lnTo>
                <a:lnTo>
                  <a:pt x="9599758" y="7428090"/>
                </a:lnTo>
                <a:lnTo>
                  <a:pt x="0" y="74280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01624" y="4059555"/>
            <a:ext cx="522723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CSO</a:t>
            </a:r>
            <a:r>
              <a:rPr lang="en-US" sz="4200" u="none">
                <a:solidFill>
                  <a:srgbClr val="000000"/>
                </a:solidFill>
                <a:latin typeface="เอฟซี ไอคอนิก เท็กซ์"/>
                <a:ea typeface="เอฟซี ไอคอนิก เท็กซ์"/>
                <a:cs typeface="เอฟซี ไอคอนิก เท็กซ์"/>
                <a:sym typeface="เอฟซี ไอคอนิก เท็กซ์"/>
              </a:rPr>
              <a:t>NTRITKULÁS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Geometric Pattern"/>
          <p:cNvSpPr/>
          <p:nvPr/>
        </p:nvSpPr>
        <p:spPr>
          <a:xfrm>
            <a:off x="-1621561" y="6154041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Geometric Pattern"/>
          <p:cNvSpPr/>
          <p:nvPr/>
        </p:nvSpPr>
        <p:spPr>
          <a:xfrm>
            <a:off x="15019096" y="-1595258"/>
            <a:ext cx="4480409" cy="5247917"/>
          </a:xfrm>
          <a:custGeom>
            <a:avLst/>
            <a:gdLst/>
            <a:ahLst/>
            <a:cxnLst/>
            <a:rect l="l" t="t" r="r" b="b"/>
            <a:pathLst>
              <a:path w="4480409" h="5247917">
                <a:moveTo>
                  <a:pt x="0" y="0"/>
                </a:moveTo>
                <a:lnTo>
                  <a:pt x="4480408" y="0"/>
                </a:lnTo>
                <a:lnTo>
                  <a:pt x="4480408" y="5247916"/>
                </a:lnTo>
                <a:lnTo>
                  <a:pt x="0" y="524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Abstract waves for details"/>
          <p:cNvSpPr/>
          <p:nvPr/>
        </p:nvSpPr>
        <p:spPr>
          <a:xfrm rot="5297561">
            <a:off x="-477972" y="-2057400"/>
            <a:ext cx="5786437" cy="6172200"/>
          </a:xfrm>
          <a:custGeom>
            <a:avLst/>
            <a:gdLst/>
            <a:ahLst/>
            <a:cxnLst/>
            <a:rect l="l" t="t" r="r" b="b"/>
            <a:pathLst>
              <a:path w="5786437" h="6172200">
                <a:moveTo>
                  <a:pt x="0" y="0"/>
                </a:moveTo>
                <a:lnTo>
                  <a:pt x="5786437" y="0"/>
                </a:lnTo>
                <a:lnTo>
                  <a:pt x="578643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11334" y="778280"/>
            <a:ext cx="14265333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7000" b="1" u="none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A CSONTOK JÁRULÉKOS RÉSZEI</a:t>
            </a:r>
          </a:p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415247" y="2911880"/>
            <a:ext cx="13861420" cy="6580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34"/>
              </a:lnSpc>
              <a:spcBef>
                <a:spcPct val="0"/>
              </a:spcBef>
            </a:pPr>
            <a:r>
              <a:rPr lang="en-US" sz="4167" b="1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en-US" sz="4167" b="1">
                <a:solidFill>
                  <a:srgbClr val="CB6CE6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CSONTVELŐ</a:t>
            </a:r>
            <a:r>
              <a:rPr lang="en-US" sz="4167" b="1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- A CSÖVES CSONTOK BELSEJÉT  TÚLNYOMÓRÉSZT ZSÍRBÓL ÁLLÓ SÁRGA CSONTVELŐ TÖLTI KI,</a:t>
            </a:r>
            <a:r>
              <a:rPr lang="en-US" sz="4167" b="1" u="none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A SZIVACSOS ÁLLOMÁNY HÉZAGAIT VÖRÖS CSONTVELŐ (VÖRÖSVÉRSEJTEK KÉPZŐDNEK) </a:t>
            </a:r>
          </a:p>
          <a:p>
            <a:pPr marL="0" lvl="0" indent="0" algn="ctr">
              <a:lnSpc>
                <a:spcPts val="5834"/>
              </a:lnSpc>
              <a:spcBef>
                <a:spcPct val="0"/>
              </a:spcBef>
            </a:pPr>
            <a:r>
              <a:rPr lang="en-US" sz="4167" b="1" u="none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en-US" sz="4167" b="1" u="none">
                <a:solidFill>
                  <a:srgbClr val="CB6CE6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CSONTHÁRTYA</a:t>
            </a:r>
            <a:r>
              <a:rPr lang="en-US" sz="4167" b="1" u="none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- EREKBEN ÉS IDEGEKBEN GAZDAG KÖTŐSZÖVETES HÁRTYA, BEBORÍTJA A CSONTOKAT</a:t>
            </a:r>
          </a:p>
          <a:p>
            <a:pPr marL="0" lvl="0" indent="0" algn="ctr">
              <a:lnSpc>
                <a:spcPts val="5834"/>
              </a:lnSpc>
              <a:spcBef>
                <a:spcPct val="0"/>
              </a:spcBef>
            </a:pPr>
            <a:r>
              <a:rPr lang="en-US" sz="4167" b="1" u="none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en-US" sz="4167" b="1" u="none">
                <a:solidFill>
                  <a:srgbClr val="CB6CE6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CSONTPORC</a:t>
            </a:r>
            <a:r>
              <a:rPr lang="en-US" sz="4167" b="1" u="none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- EGYES CSONTOK VÉGEIN PORCOT TALÁLHATUNK(BORDA, LAPOCKA, PATAPORC).</a:t>
            </a:r>
          </a:p>
          <a:p>
            <a:pPr marL="0" lvl="0" indent="0" algn="ctr">
              <a:lnSpc>
                <a:spcPts val="5834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41263"/>
            <a:ext cx="16230600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1800AD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HOSSZÚ</a:t>
            </a:r>
            <a:r>
              <a:rPr lang="en-US" sz="3999" b="1" dirty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: BORDÁK, COMBCSONT, FELKARCSONT, SÍPCSONT...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en-US" sz="3999" b="1" dirty="0" smtClean="0">
                <a:solidFill>
                  <a:srgbClr val="1800AD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R</a:t>
            </a:r>
            <a:r>
              <a:rPr lang="hu-HU" sz="3999" b="1" dirty="0" smtClean="0">
                <a:solidFill>
                  <a:srgbClr val="1800AD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ÖVID</a:t>
            </a:r>
            <a:r>
              <a:rPr lang="en-US" sz="3999" b="1" dirty="0" smtClean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: </a:t>
            </a:r>
            <a:r>
              <a:rPr lang="en-US" sz="3999" b="1" dirty="0" err="1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geRINCOSZLOP</a:t>
            </a:r>
            <a:r>
              <a:rPr lang="en-US" sz="3999" b="1" dirty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CSONTJI, CSÁNK CSONTJAI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en-US" sz="3999" b="1" dirty="0">
                <a:solidFill>
                  <a:srgbClr val="1800AD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LAPOS:</a:t>
            </a:r>
            <a:r>
              <a:rPr lang="en-US" sz="3999" b="1" dirty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(LAPÁT VAGY KAGYLÓ ALAKÚAK) KOPONYACSONT, MEDENCECSONT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</a:t>
            </a:r>
            <a:r>
              <a:rPr lang="en-US" sz="3999" b="1" dirty="0">
                <a:solidFill>
                  <a:srgbClr val="1800AD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VEGYES VAGY SZABÁLYTALAN A</a:t>
            </a:r>
            <a:r>
              <a:rPr lang="en-US" sz="3999" b="1" dirty="0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LAKÚ: NYAKSZIRTCSONT, ÉKCSONT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38B6FF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A CSONTOK FELÜLETÉN KIEMELKEDÉSEK (GUMÓ, TARAJ, LÉC, TÖVIS, NYÚLVÁNY) BEMÉLYEDÉSEK (ÜREG, GÖDÖR, ÁROK, ÖBÖL, BARÁZDA) ESETLEG LYUK, CSATORNA, JÁRAT TALÁLHATÓK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336700" y="66675"/>
            <a:ext cx="16230600" cy="317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b="1">
                <a:solidFill>
                  <a:srgbClr val="000000"/>
                </a:solidFill>
                <a:latin typeface="เอฟซี ไอคอนิก เท็กซ์ Bold"/>
                <a:ea typeface="เอฟซี ไอคอนิก เท็กซ์ Bold"/>
                <a:cs typeface="เอฟซี ไอคอนิก เท็กซ์ Bold"/>
                <a:sym typeface="เอฟซี ไอคอนิก เท็กซ์ Bold"/>
              </a:rPr>
              <a:t> A CSONTOK FELOSZTÁSA ALAKJUK SZERINT</a:t>
            </a:r>
          </a:p>
          <a:p>
            <a:pPr marL="0" lvl="0" indent="0" algn="ctr">
              <a:lnSpc>
                <a:spcPts val="10560"/>
              </a:lnSpc>
            </a:pPr>
            <a:endParaRPr/>
          </a:p>
        </p:txBody>
      </p:sp>
      <p:sp>
        <p:nvSpPr>
          <p:cNvPr id="4" name="Freeform 2"/>
          <p:cNvSpPr/>
          <p:nvPr/>
        </p:nvSpPr>
        <p:spPr>
          <a:xfrm>
            <a:off x="428564" y="4078483"/>
            <a:ext cx="5300522" cy="6208517"/>
          </a:xfrm>
          <a:custGeom>
            <a:avLst/>
            <a:gdLst/>
            <a:ahLst/>
            <a:cxnLst/>
            <a:rect l="l" t="t" r="r" b="b"/>
            <a:pathLst>
              <a:path w="5300522" h="6208517">
                <a:moveTo>
                  <a:pt x="0" y="0"/>
                </a:moveTo>
                <a:lnTo>
                  <a:pt x="5300522" y="0"/>
                </a:lnTo>
                <a:lnTo>
                  <a:pt x="5300522" y="6208518"/>
                </a:lnTo>
                <a:lnTo>
                  <a:pt x="0" y="62085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318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เอฟซี ไอคอนิก เท็กซ์ Heavy</vt:lpstr>
      <vt:lpstr>Calibri</vt:lpstr>
      <vt:lpstr>Open Sans Bold</vt:lpstr>
      <vt:lpstr>เอฟซี ไอคอนิก เท็กซ์ Bold</vt:lpstr>
      <vt:lpstr>เอฟซี ไอคอนิก เท็กซ์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csontok felépítése</dc:title>
  <dc:creator>User</dc:creator>
  <cp:lastModifiedBy>User</cp:lastModifiedBy>
  <cp:revision>3</cp:revision>
  <dcterms:created xsi:type="dcterms:W3CDTF">2006-08-16T00:00:00Z</dcterms:created>
  <dcterms:modified xsi:type="dcterms:W3CDTF">2026-04-12T16:05:57Z</dcterms:modified>
  <dc:identifier>DAHGp2p8qJU</dc:identifier>
</cp:coreProperties>
</file>