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6142-CED5-4C6D-95BB-9F831A415F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7DA5-12C7-4E35-B501-A6C6A80197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ot.jpg"/>
          <p:cNvPicPr>
            <a:picLocks noChangeAspect="1"/>
          </p:cNvPicPr>
          <p:nvPr/>
        </p:nvPicPr>
        <p:blipFill>
          <a:blip r:embed="rId2">
            <a:lum bright="38000" contrast="-33000"/>
          </a:blip>
          <a:stretch>
            <a:fillRect/>
          </a:stretch>
        </p:blipFill>
        <p:spPr>
          <a:xfrm>
            <a:off x="0" y="357214"/>
            <a:ext cx="9144000" cy="65007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7772400" cy="1470025"/>
          </a:xfrm>
        </p:spPr>
        <p:txBody>
          <a:bodyPr>
            <a:normAutofit/>
          </a:bodyPr>
          <a:lstStyle/>
          <a:p>
            <a:r>
              <a:rPr lang="hu-HU" sz="5400" b="1" dirty="0" smtClean="0"/>
              <a:t>ROBOTFEJÉS</a:t>
            </a:r>
            <a:endParaRPr lang="en-US" sz="5400" b="1" dirty="0"/>
          </a:p>
        </p:txBody>
      </p:sp>
      <p:sp>
        <p:nvSpPr>
          <p:cNvPr id="5" name="Freeform 15"/>
          <p:cNvSpPr/>
          <p:nvPr/>
        </p:nvSpPr>
        <p:spPr>
          <a:xfrm>
            <a:off x="1" y="1"/>
            <a:ext cx="3929058" cy="1643050"/>
          </a:xfrm>
          <a:custGeom>
            <a:avLst/>
            <a:gdLst/>
            <a:ahLst/>
            <a:cxnLst/>
            <a:rect l="l" t="t" r="r" b="b"/>
            <a:pathLst>
              <a:path w="10262743" h="3967701">
                <a:moveTo>
                  <a:pt x="0" y="0"/>
                </a:moveTo>
                <a:lnTo>
                  <a:pt x="10262744" y="0"/>
                </a:lnTo>
                <a:lnTo>
                  <a:pt x="10262744" y="3967701"/>
                </a:lnTo>
                <a:lnTo>
                  <a:pt x="0" y="3967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3" t="-2095" r="-1733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ROBOT FEJÉS LÉPÉSEI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85784" y="1071546"/>
            <a:ext cx="6429404" cy="6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1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1.Lèpès: </a:t>
            </a:r>
            <a:r>
              <a:rPr lang="en-US" b="1" dirty="0" err="1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tehèn</a:t>
            </a:r>
            <a:r>
              <a:rPr lang="en-US" b="1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be </a:t>
            </a:r>
            <a:r>
              <a:rPr lang="en-US" b="1" dirty="0" err="1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lèpèse</a:t>
            </a:r>
            <a:r>
              <a:rPr lang="en-US" b="1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boxba</a:t>
            </a:r>
            <a:r>
              <a:rPr lang="en-US" b="1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ès</a:t>
            </a:r>
            <a:r>
              <a:rPr lang="en-US" b="1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felismerèse</a:t>
            </a:r>
            <a:endParaRPr lang="en-US"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357298"/>
            <a:ext cx="431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1" dirty="0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2.Lèpès :a </a:t>
            </a:r>
            <a:r>
              <a:rPr lang="en-US" b="1" dirty="0" err="1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kelyhek</a:t>
            </a:r>
            <a:r>
              <a:rPr lang="en-US" b="1" dirty="0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megmosása</a:t>
            </a:r>
            <a:endParaRPr lang="en-US" b="1" dirty="0">
              <a:solidFill>
                <a:srgbClr val="0070C0"/>
              </a:solidFill>
              <a:latin typeface="The Seasons"/>
              <a:ea typeface="The Seasons"/>
              <a:cs typeface="The Seasons"/>
              <a:sym typeface="The Seasons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214282" y="2000240"/>
            <a:ext cx="2815044" cy="2192901"/>
          </a:xfrm>
          <a:custGeom>
            <a:avLst/>
            <a:gdLst/>
            <a:ahLst/>
            <a:cxnLst/>
            <a:rect l="l" t="t" r="r" b="b"/>
            <a:pathLst>
              <a:path w="3604219" h="2703164">
                <a:moveTo>
                  <a:pt x="0" y="0"/>
                </a:moveTo>
                <a:lnTo>
                  <a:pt x="3604219" y="0"/>
                </a:lnTo>
                <a:lnTo>
                  <a:pt x="3604219" y="2703164"/>
                </a:lnTo>
                <a:lnTo>
                  <a:pt x="0" y="2703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Rectangle 6"/>
          <p:cNvSpPr/>
          <p:nvPr/>
        </p:nvSpPr>
        <p:spPr>
          <a:xfrm>
            <a:off x="0" y="3929066"/>
            <a:ext cx="3390672" cy="606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1" dirty="0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3.Lèpès: </a:t>
            </a:r>
            <a:r>
              <a:rPr lang="en-US" b="1" dirty="0" err="1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tögyek</a:t>
            </a:r>
            <a:r>
              <a:rPr lang="en-US" b="1" dirty="0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 meg </a:t>
            </a:r>
            <a:r>
              <a:rPr lang="en-US" b="1" dirty="0" err="1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mosása</a:t>
            </a:r>
            <a:endParaRPr lang="en-US" b="1" dirty="0">
              <a:solidFill>
                <a:srgbClr val="0070C0"/>
              </a:solidFill>
              <a:latin typeface="The Seasons"/>
              <a:ea typeface="The Seasons"/>
              <a:cs typeface="The Seasons"/>
              <a:sym typeface="The Seasons"/>
            </a:endParaRPr>
          </a:p>
        </p:txBody>
      </p:sp>
      <p:sp>
        <p:nvSpPr>
          <p:cNvPr id="8" name="Freeform 4"/>
          <p:cNvSpPr/>
          <p:nvPr/>
        </p:nvSpPr>
        <p:spPr>
          <a:xfrm>
            <a:off x="214282" y="4500570"/>
            <a:ext cx="2928958" cy="2214530"/>
          </a:xfrm>
          <a:custGeom>
            <a:avLst/>
            <a:gdLst/>
            <a:ahLst/>
            <a:cxnLst/>
            <a:rect l="l" t="t" r="r" b="b"/>
            <a:pathLst>
              <a:path w="4259705" h="3650226">
                <a:moveTo>
                  <a:pt x="0" y="0"/>
                </a:moveTo>
                <a:lnTo>
                  <a:pt x="4259704" y="0"/>
                </a:lnTo>
                <a:lnTo>
                  <a:pt x="4259704" y="3650226"/>
                </a:lnTo>
                <a:lnTo>
                  <a:pt x="0" y="365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50308" r="-29584" b="-51319"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4643438" y="1785926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4.Lèpès:kelyhek </a:t>
            </a:r>
            <a:r>
              <a:rPr lang="en-US" b="1" dirty="0" err="1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ráhe</a:t>
            </a:r>
            <a:r>
              <a:rPr lang="hu-HU" b="1" dirty="0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ly</a:t>
            </a:r>
            <a:r>
              <a:rPr lang="en-US" b="1" dirty="0" err="1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ezèse</a:t>
            </a:r>
            <a:r>
              <a:rPr lang="en-US" b="1" dirty="0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 a t</a:t>
            </a:r>
            <a:r>
              <a:rPr lang="hu-HU" b="1" dirty="0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ő</a:t>
            </a:r>
            <a:r>
              <a:rPr lang="en-US" b="1" dirty="0" err="1" smtClean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gyr</a:t>
            </a:r>
            <a:r>
              <a:rPr lang="hu-HU" b="1" dirty="0">
                <a:solidFill>
                  <a:srgbClr val="0070C0"/>
                </a:solidFill>
                <a:latin typeface="The Seasons"/>
                <a:ea typeface="The Seasons"/>
                <a:cs typeface="The Seasons"/>
                <a:sym typeface="The Seasons"/>
              </a:rPr>
              <a:t>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Freeform 2"/>
          <p:cNvSpPr/>
          <p:nvPr/>
        </p:nvSpPr>
        <p:spPr>
          <a:xfrm>
            <a:off x="3571868" y="2285992"/>
            <a:ext cx="2429056" cy="2737886"/>
          </a:xfrm>
          <a:custGeom>
            <a:avLst/>
            <a:gdLst/>
            <a:ahLst/>
            <a:cxnLst/>
            <a:rect l="l" t="t" r="r" b="b"/>
            <a:pathLst>
              <a:path w="3347398" h="3460292">
                <a:moveTo>
                  <a:pt x="0" y="0"/>
                </a:moveTo>
                <a:lnTo>
                  <a:pt x="3347398" y="0"/>
                </a:lnTo>
                <a:lnTo>
                  <a:pt x="3347398" y="3460291"/>
                </a:lnTo>
                <a:lnTo>
                  <a:pt x="0" y="3460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491" b="-14491"/>
            </a:stretch>
          </a:blipFill>
        </p:spPr>
      </p:sp>
      <p:sp>
        <p:nvSpPr>
          <p:cNvPr id="11" name="Freeform 6"/>
          <p:cNvSpPr/>
          <p:nvPr/>
        </p:nvSpPr>
        <p:spPr>
          <a:xfrm>
            <a:off x="6215074" y="3929066"/>
            <a:ext cx="2532565" cy="2571720"/>
          </a:xfrm>
          <a:custGeom>
            <a:avLst/>
            <a:gdLst/>
            <a:ahLst/>
            <a:cxnLst/>
            <a:rect l="l" t="t" r="r" b="b"/>
            <a:pathLst>
              <a:path w="3522345" h="3658010">
                <a:moveTo>
                  <a:pt x="0" y="0"/>
                </a:moveTo>
                <a:lnTo>
                  <a:pt x="3522345" y="0"/>
                </a:lnTo>
                <a:lnTo>
                  <a:pt x="3522345" y="3658010"/>
                </a:lnTo>
                <a:lnTo>
                  <a:pt x="0" y="365801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14194" b="-1419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/>
          <a:lstStyle/>
          <a:p>
            <a:r>
              <a:rPr lang="hu-HU" dirty="0" smtClean="0"/>
              <a:t>Számitógép a tehén adataival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      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( men</a:t>
            </a:r>
            <a:r>
              <a:rPr lang="hu-HU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n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yi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tejet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ad</a:t>
            </a:r>
            <a:r>
              <a:rPr lang="hu-HU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/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men</a:t>
            </a:r>
            <a:r>
              <a:rPr lang="hu-HU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n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yi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idö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alat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adta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le a 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tejet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,</a:t>
            </a:r>
            <a:r>
              <a:rPr lang="hu-HU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/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tehèn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száma</a:t>
            </a:r>
            <a:r>
              <a:rPr lang="en-US" sz="2000" dirty="0" smtClean="0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)</a:t>
            </a:r>
          </a:p>
          <a:p>
            <a:endParaRPr lang="en-US" dirty="0"/>
          </a:p>
        </p:txBody>
      </p:sp>
      <p:sp>
        <p:nvSpPr>
          <p:cNvPr id="4" name="Freeform 5"/>
          <p:cNvSpPr/>
          <p:nvPr/>
        </p:nvSpPr>
        <p:spPr>
          <a:xfrm>
            <a:off x="214282" y="1785927"/>
            <a:ext cx="2000264" cy="2857520"/>
          </a:xfrm>
          <a:custGeom>
            <a:avLst/>
            <a:gdLst/>
            <a:ahLst/>
            <a:cxnLst/>
            <a:rect l="l" t="t" r="r" b="b"/>
            <a:pathLst>
              <a:path w="3232660" h="4310213">
                <a:moveTo>
                  <a:pt x="0" y="0"/>
                </a:moveTo>
                <a:lnTo>
                  <a:pt x="3232659" y="0"/>
                </a:lnTo>
                <a:lnTo>
                  <a:pt x="3232659" y="4310213"/>
                </a:lnTo>
                <a:lnTo>
                  <a:pt x="0" y="431021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6" name="Freeform 8"/>
          <p:cNvSpPr/>
          <p:nvPr/>
        </p:nvSpPr>
        <p:spPr>
          <a:xfrm>
            <a:off x="1785918" y="4071942"/>
            <a:ext cx="2357454" cy="2595701"/>
          </a:xfrm>
          <a:custGeom>
            <a:avLst/>
            <a:gdLst/>
            <a:ahLst/>
            <a:cxnLst/>
            <a:rect l="l" t="t" r="r" b="b"/>
            <a:pathLst>
              <a:path w="2935699" h="4310213">
                <a:moveTo>
                  <a:pt x="0" y="0"/>
                </a:moveTo>
                <a:lnTo>
                  <a:pt x="2935698" y="0"/>
                </a:lnTo>
                <a:lnTo>
                  <a:pt x="2935698" y="4310213"/>
                </a:lnTo>
                <a:lnTo>
                  <a:pt x="0" y="43102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7" r="-5057"/>
            </a:stretch>
          </a:blipFill>
        </p:spPr>
      </p:sp>
      <p:pic>
        <p:nvPicPr>
          <p:cNvPr id="1026" name="Picture 2" descr="E:\novi Erazmus\Agota munkai\oravazlatok2\farm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21455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robot fejés folyamata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ts val="2945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A tehenek fejésére szolgáló robotok általában a következő lépéseket követik:</a:t>
            </a:r>
          </a:p>
          <a:p>
            <a:pPr algn="ctr">
              <a:lnSpc>
                <a:spcPts val="2945"/>
              </a:lnSpc>
            </a:pPr>
            <a:endParaRPr lang="hu-HU" sz="18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2945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1.  Azonosítás:a robot felismeri a tehenet egy chip vagy fülcimke segítségével                                                                                                                                  </a:t>
            </a:r>
          </a:p>
          <a:p>
            <a:pPr algn="just">
              <a:lnSpc>
                <a:spcPts val="2945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2. Előkészítés: A robot tisztítja a tőgyet és a tőgybimbókat, hogy biztosítsa a higiéniát.                    </a:t>
            </a:r>
          </a:p>
          <a:p>
            <a:pPr algn="just">
              <a:lnSpc>
                <a:spcPts val="2945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3. Fejés: A robot a tőgybimbókat megfogja és a tejet begyüjti.                                                                 </a:t>
            </a:r>
          </a:p>
          <a:p>
            <a:pPr algn="just">
              <a:lnSpc>
                <a:spcPts val="2945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4. Ellenőrzés: A robot ellenőrzi a tej minőségét és mennyiségét.                                                            </a:t>
            </a:r>
          </a:p>
          <a:p>
            <a:pPr algn="just">
              <a:lnSpc>
                <a:spcPts val="2945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5. Tisztítás: A robot megtisztítja a tőgybimbókat és a fejőberendezést.                                                </a:t>
            </a:r>
          </a:p>
          <a:p>
            <a:pPr algn="just">
              <a:lnSpc>
                <a:spcPts val="2945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6. Szabadon engedés: A robot a tehenet szabadon engedi.                                                                        </a:t>
            </a:r>
          </a:p>
          <a:p>
            <a:pPr algn="ctr">
              <a:lnSpc>
                <a:spcPts val="2945"/>
              </a:lnSpc>
            </a:pPr>
            <a:endParaRPr lang="hu-HU" sz="18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2945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A robotfejés automatizált, hatékony és higiénikus módja a tehenek fejésének.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ts val="2381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A robot fejőrendszer úgy működik, hogy a tehén önként belép egy boxba, ahol a robot érzékelők segítségével meghatározza a tőgyének helyzetét. A robot karok ekkor automatikusan megtisztítják a tőgyet, majd rácsatlakoznak a tőgyre. A tej lefejtéséhez egy vákuumrendszer segítségével szívják ki a tejet, és közben a robot ellenőrzi a tej minőségét is. A folyamat végén a robot automatikusan leválasztja a tőgyről a karokat, és a tehén elhagyhatja a boxot.</a:t>
            </a:r>
            <a:endParaRPr lang="hu-HU" sz="18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2381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A rendszernek számos előnye van a hagyományos fejéshez képest:                                                               </a:t>
            </a:r>
            <a:endParaRPr lang="hu-HU" sz="18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2381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 A robot folyamatosan üzemel, így a tehenek bármikor lefejtésre kerülhetnek.                                                  </a:t>
            </a:r>
          </a:p>
          <a:p>
            <a:pPr algn="just">
              <a:lnSpc>
                <a:spcPts val="2381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 A robot biztosítja a tej higiénikus lefejtését, mivel a karok steril környezetben vannak.                                     </a:t>
            </a:r>
          </a:p>
          <a:p>
            <a:pPr algn="just">
              <a:lnSpc>
                <a:spcPts val="2381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 A robot csökkenti a munkaerő-igényt, mivel kevesebb ember szükséges a tej lefejtéséhez.                               </a:t>
            </a:r>
          </a:p>
          <a:p>
            <a:pPr algn="just">
              <a:lnSpc>
                <a:spcPts val="2381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 A robot képes felismerni a tehenek egészségügyi problémáit, például a tőgygyulladást, és jelzést küldeni a gazdálkodónak.                                                                                                                                                          </a:t>
            </a:r>
            <a:endParaRPr lang="hu-HU" sz="18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2381"/>
              </a:lnSpc>
            </a:pPr>
            <a:r>
              <a:rPr lang="hu-HU" sz="1800" b="1" dirty="0" smtClean="0">
                <a:solidFill>
                  <a:srgbClr val="0070C0"/>
                </a:solidFill>
                <a:ea typeface="The Seasons"/>
                <a:cs typeface="The Seasons"/>
                <a:sym typeface="The Seasons"/>
              </a:rPr>
              <a:t>A robot fejés egy modern és hatékony megoldás a tejtermeléshez, amely számos előnyt kínál a hagyományos fejéshez képest.                                                                                                                                             </a:t>
            </a:r>
          </a:p>
          <a:p>
            <a:pPr algn="just"/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" name="Freeform 2"/>
          <p:cNvSpPr/>
          <p:nvPr/>
        </p:nvSpPr>
        <p:spPr>
          <a:xfrm>
            <a:off x="6143636" y="5417118"/>
            <a:ext cx="2647829" cy="1440882"/>
          </a:xfrm>
          <a:custGeom>
            <a:avLst/>
            <a:gdLst/>
            <a:ahLst/>
            <a:cxnLst/>
            <a:rect l="l" t="t" r="r" b="b"/>
            <a:pathLst>
              <a:path w="5112599" h="2875837">
                <a:moveTo>
                  <a:pt x="0" y="0"/>
                </a:moveTo>
                <a:lnTo>
                  <a:pt x="5112600" y="0"/>
                </a:lnTo>
                <a:lnTo>
                  <a:pt x="5112600" y="2875837"/>
                </a:lnTo>
                <a:lnTo>
                  <a:pt x="0" y="2875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</a:t>
            </a:r>
            <a:r>
              <a:rPr lang="en-US" b="1" dirty="0" err="1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tej</a:t>
            </a:r>
            <a:r>
              <a:rPr lang="en-US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minősége</a:t>
            </a:r>
            <a:r>
              <a:rPr lang="en-US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vizsgálása</a:t>
            </a:r>
            <a:r>
              <a:rPr lang="en-US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ea typeface="Open Sans"/>
                <a:cs typeface="Open Sans"/>
                <a:sym typeface="Open Sans"/>
              </a:rPr>
              <a:t>Minden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alklommal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,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amikor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viszik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tejet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farmról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vizgyálják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tejben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lévő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: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tejzsír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tartalmat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,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proteint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,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laktózt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,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száraz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anyag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tartalmat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,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szomatikus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sejtszámot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,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baktériumokat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Baktérium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10.000 (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ennyi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van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Muzslai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farmon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tejben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), 100.00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megengedett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(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ezen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fölül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nem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viszik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el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tejet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szomatikus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sejtszám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210.00 (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ennyi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van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szomatikus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sejtszámból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farmon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), 400.000 a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megengedett</a:t>
            </a:r>
            <a:endParaRPr lang="en-US" sz="1800" b="1" dirty="0" smtClean="0"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tejzsir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3.89%,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ez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 smtClean="0">
                <a:ea typeface="Open Sans"/>
                <a:cs typeface="Open Sans"/>
                <a:sym typeface="Open Sans"/>
              </a:rPr>
              <a:t>megfelelő</a:t>
            </a:r>
            <a:r>
              <a:rPr lang="en-US" sz="1800" b="1" dirty="0" smtClean="0">
                <a:ea typeface="Open Sans"/>
                <a:cs typeface="Open Sans"/>
                <a:sym typeface="Open Sans"/>
              </a:rPr>
              <a:t>.</a:t>
            </a:r>
          </a:p>
          <a:p>
            <a:endParaRPr lang="en-US" sz="1800" b="1" dirty="0"/>
          </a:p>
        </p:txBody>
      </p:sp>
      <p:sp>
        <p:nvSpPr>
          <p:cNvPr id="4" name="Freeform 3"/>
          <p:cNvSpPr/>
          <p:nvPr/>
        </p:nvSpPr>
        <p:spPr>
          <a:xfrm>
            <a:off x="5022779" y="4572008"/>
            <a:ext cx="4121221" cy="1988168"/>
          </a:xfrm>
          <a:custGeom>
            <a:avLst/>
            <a:gdLst/>
            <a:ahLst/>
            <a:cxnLst/>
            <a:rect l="l" t="t" r="r" b="b"/>
            <a:pathLst>
              <a:path w="6400806" h="3360423">
                <a:moveTo>
                  <a:pt x="0" y="0"/>
                </a:moveTo>
                <a:lnTo>
                  <a:pt x="6400806" y="0"/>
                </a:lnTo>
                <a:lnTo>
                  <a:pt x="6400806" y="3360424"/>
                </a:lnTo>
                <a:lnTo>
                  <a:pt x="0" y="3360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6"/>
          <p:cNvSpPr txBox="1"/>
          <p:nvPr/>
        </p:nvSpPr>
        <p:spPr>
          <a:xfrm>
            <a:off x="1928794" y="6072206"/>
            <a:ext cx="3734293" cy="52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Tejvizsgáló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eszköz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hu-HU" dirty="0" smtClean="0"/>
          </a:p>
          <a:p>
            <a:pPr algn="r">
              <a:buNone/>
            </a:pPr>
            <a:endParaRPr lang="hu-HU" dirty="0"/>
          </a:p>
          <a:p>
            <a:pPr algn="r">
              <a:buNone/>
            </a:pPr>
            <a:endParaRPr lang="hu-HU" dirty="0" smtClean="0"/>
          </a:p>
          <a:p>
            <a:pPr algn="r">
              <a:buNone/>
            </a:pPr>
            <a:endParaRPr lang="hu-HU" dirty="0"/>
          </a:p>
          <a:p>
            <a:pPr algn="r">
              <a:buNone/>
            </a:pPr>
            <a:endParaRPr lang="hu-HU" dirty="0" smtClean="0"/>
          </a:p>
          <a:p>
            <a:pPr algn="r">
              <a:buNone/>
            </a:pPr>
            <a:r>
              <a:rPr lang="hu-HU" dirty="0" smtClean="0"/>
              <a:t>Készitette Nagy Ágota</a:t>
            </a:r>
          </a:p>
          <a:p>
            <a:pPr algn="r">
              <a:buNone/>
            </a:pPr>
            <a:r>
              <a:rPr lang="hu-HU" dirty="0" smtClean="0"/>
              <a:t>A fotók saját képek</a:t>
            </a:r>
          </a:p>
        </p:txBody>
      </p:sp>
      <p:pic>
        <p:nvPicPr>
          <p:cNvPr id="2050" name="Picture 2" descr="E:\novi Erazmus\Agota munkai\oravazlatok2\ro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400408" cy="340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428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ROBOTFEJÉS</vt:lpstr>
      <vt:lpstr>A ROBOT FEJÉS LÉPÉSEI</vt:lpstr>
      <vt:lpstr>Számitógép a tehén adataival</vt:lpstr>
      <vt:lpstr>A robot fejés folyamata</vt:lpstr>
      <vt:lpstr>PowerPoint Presentation</vt:lpstr>
      <vt:lpstr>A tej minősége, vizsgálása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ROBOTFEJÉS</dc:title>
  <dc:creator>User</dc:creator>
  <cp:lastModifiedBy>Poljoprivredna skola</cp:lastModifiedBy>
  <cp:revision>5</cp:revision>
  <dcterms:created xsi:type="dcterms:W3CDTF">2026-03-24T08:17:59Z</dcterms:created>
  <dcterms:modified xsi:type="dcterms:W3CDTF">2026-03-31T15:05:47Z</dcterms:modified>
</cp:coreProperties>
</file>