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Open Sans" charset="0"/>
      <p:regular r:id="rId19"/>
    </p:embeddedFont>
    <p:embeddedFont>
      <p:font typeface="Open Sans Bold" charset="0"/>
      <p:regular r:id="rId20"/>
    </p:embeddedFont>
    <p:embeddedFont>
      <p:font typeface="Open Sans Italics" charset="0"/>
      <p:regular r:id="rId21"/>
    </p:embeddedFont>
    <p:embeddedFont>
      <p:font typeface="Cardo Bold" charset="-79"/>
      <p:regular r:id="rId22"/>
    </p:embeddedFont>
    <p:embeddedFont>
      <p:font typeface="Open Sans Bold Italics" charset="0"/>
      <p:regular r:id="rId23"/>
    </p:embeddedFont>
    <p:embeddedFont>
      <p:font typeface="Cardo" charset="-79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sv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hyperlink" Target="https://wordwall.net/hu/resource/106156635" TargetMode="External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hyperlink" Target="https://wordwall.net/hu/resource/106157203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image" Target="../media/image10.svg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13" b="-931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21452" y="6503584"/>
            <a:ext cx="5366548" cy="3783416"/>
          </a:xfrm>
          <a:custGeom>
            <a:avLst/>
            <a:gdLst/>
            <a:ahLst/>
            <a:cxnLst/>
            <a:rect l="l" t="t" r="r" b="b"/>
            <a:pathLst>
              <a:path w="5366548" h="3783416">
                <a:moveTo>
                  <a:pt x="0" y="0"/>
                </a:moveTo>
                <a:lnTo>
                  <a:pt x="5366548" y="0"/>
                </a:lnTo>
                <a:lnTo>
                  <a:pt x="5366548" y="3783416"/>
                </a:lnTo>
                <a:lnTo>
                  <a:pt x="0" y="3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28316" y="6172200"/>
            <a:ext cx="3276410" cy="4114800"/>
          </a:xfrm>
          <a:custGeom>
            <a:avLst/>
            <a:gdLst/>
            <a:ahLst/>
            <a:cxnLst/>
            <a:rect l="l" t="t" r="r" b="b"/>
            <a:pathLst>
              <a:path w="3276410" h="4114800">
                <a:moveTo>
                  <a:pt x="0" y="0"/>
                </a:moveTo>
                <a:lnTo>
                  <a:pt x="3276410" y="0"/>
                </a:lnTo>
                <a:lnTo>
                  <a:pt x="32764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21698" y="2030800"/>
            <a:ext cx="7666302" cy="1902040"/>
          </a:xfrm>
          <a:custGeom>
            <a:avLst/>
            <a:gdLst/>
            <a:ahLst/>
            <a:cxnLst/>
            <a:rect l="l" t="t" r="r" b="b"/>
            <a:pathLst>
              <a:path w="7666302" h="1902040">
                <a:moveTo>
                  <a:pt x="0" y="0"/>
                </a:moveTo>
                <a:lnTo>
                  <a:pt x="7666302" y="0"/>
                </a:lnTo>
                <a:lnTo>
                  <a:pt x="7666302" y="1902039"/>
                </a:lnTo>
                <a:lnTo>
                  <a:pt x="0" y="1902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3000"/>
            </a:blip>
            <a:stretch>
              <a:fillRect b="-1050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982986" y="199390"/>
            <a:ext cx="5294829" cy="374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10"/>
              </a:lnSpc>
            </a:pPr>
            <a:endParaRPr/>
          </a:p>
          <a:p>
            <a:pPr algn="ctr">
              <a:lnSpc>
                <a:spcPts val="14610"/>
              </a:lnSpc>
              <a:spcBef>
                <a:spcPct val="0"/>
              </a:spcBef>
            </a:pPr>
            <a:r>
              <a:rPr lang="en-US" sz="10436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Lóútlevél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-342242"/>
            <a:ext cx="4487444" cy="1711914"/>
          </a:xfrm>
          <a:custGeom>
            <a:avLst/>
            <a:gdLst/>
            <a:ahLst/>
            <a:cxnLst/>
            <a:rect l="l" t="t" r="r" b="b"/>
            <a:pathLst>
              <a:path w="4487444" h="1711914">
                <a:moveTo>
                  <a:pt x="0" y="0"/>
                </a:moveTo>
                <a:lnTo>
                  <a:pt x="4487444" y="0"/>
                </a:lnTo>
                <a:lnTo>
                  <a:pt x="4487444" y="1711914"/>
                </a:lnTo>
                <a:lnTo>
                  <a:pt x="0" y="17119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009637"/>
            <a:ext cx="11700867" cy="7980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6520" lvl="1" indent="-328260" algn="l">
              <a:lnSpc>
                <a:spcPts val="4257"/>
              </a:lnSpc>
              <a:buFont typeface="Arial"/>
              <a:buChar char="•"/>
            </a:pPr>
            <a:r>
              <a:rPr lang="en-US" sz="30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Csak ismert származású, azonosítható lóra/csikóra állítható ki</a:t>
            </a:r>
          </a:p>
          <a:p>
            <a:pPr marL="656520" lvl="1" indent="-328260" algn="l">
              <a:lnSpc>
                <a:spcPts val="4257"/>
              </a:lnSpc>
              <a:buFont typeface="Arial"/>
              <a:buChar char="•"/>
            </a:pPr>
            <a:r>
              <a:rPr lang="en-US" sz="30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Tartalmazza a felmenőket az 5. ősi sorig</a:t>
            </a:r>
          </a:p>
          <a:p>
            <a:pPr marL="656520" lvl="1" indent="-328260" algn="l">
              <a:lnSpc>
                <a:spcPts val="4257"/>
              </a:lnSpc>
              <a:buFont typeface="Arial"/>
              <a:buChar char="•"/>
            </a:pPr>
            <a:r>
              <a:rPr lang="en-US" sz="30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Zárt, ha minden ős ismert, nyitott, ha valamelyik ismeretlen</a:t>
            </a:r>
          </a:p>
          <a:p>
            <a:pPr algn="l">
              <a:lnSpc>
                <a:spcPts val="4257"/>
              </a:lnSpc>
            </a:pPr>
            <a:r>
              <a:rPr lang="en-US" sz="304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A ló adatai</a:t>
            </a:r>
            <a:r>
              <a:rPr lang="en-US" sz="30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  <a:p>
            <a:pPr marL="656520" lvl="1" indent="-328260" algn="l">
              <a:lnSpc>
                <a:spcPts val="4257"/>
              </a:lnSpc>
              <a:buFont typeface="Arial"/>
              <a:buChar char="•"/>
            </a:pPr>
            <a:r>
              <a:rPr lang="en-US" sz="30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név, nem, szín, jegyek, bélyegek</a:t>
            </a:r>
          </a:p>
          <a:p>
            <a:pPr marL="656520" lvl="1" indent="-328260" algn="l">
              <a:lnSpc>
                <a:spcPts val="4257"/>
              </a:lnSpc>
              <a:buFont typeface="Arial"/>
              <a:buChar char="•"/>
            </a:pPr>
            <a:r>
              <a:rPr lang="en-US" sz="30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11 jegyű azonosító szám</a:t>
            </a:r>
          </a:p>
          <a:p>
            <a:pPr marL="656520" lvl="1" indent="-328260" algn="l">
              <a:lnSpc>
                <a:spcPts val="4257"/>
              </a:lnSpc>
              <a:buFont typeface="Arial"/>
              <a:buChar char="•"/>
            </a:pPr>
            <a:r>
              <a:rPr lang="en-US" sz="30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tenyésztő és tulajdonos neve</a:t>
            </a:r>
          </a:p>
          <a:p>
            <a:pPr marL="656520" lvl="1" indent="-328260" algn="l">
              <a:lnSpc>
                <a:spcPts val="4257"/>
              </a:lnSpc>
              <a:buFont typeface="Arial"/>
              <a:buChar char="•"/>
            </a:pPr>
            <a:r>
              <a:rPr lang="en-US" sz="30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Felmenők jelölése:</a:t>
            </a:r>
          </a:p>
          <a:p>
            <a:pPr marL="656520" lvl="1" indent="-328260" algn="l">
              <a:lnSpc>
                <a:spcPts val="4257"/>
              </a:lnSpc>
              <a:buFont typeface="Arial"/>
              <a:buChar char="•"/>
            </a:pPr>
            <a:r>
              <a:rPr lang="en-US" sz="30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XX – angol telivér</a:t>
            </a:r>
          </a:p>
          <a:p>
            <a:pPr marL="656520" lvl="1" indent="-328260" algn="l">
              <a:lnSpc>
                <a:spcPts val="4257"/>
              </a:lnSpc>
              <a:buFont typeface="Arial"/>
              <a:buChar char="•"/>
            </a:pPr>
            <a:r>
              <a:rPr lang="en-US" sz="30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OX – arab telivér</a:t>
            </a:r>
          </a:p>
          <a:p>
            <a:pPr marL="656520" lvl="1" indent="-328260" algn="l">
              <a:lnSpc>
                <a:spcPts val="4257"/>
              </a:lnSpc>
              <a:buFont typeface="Arial"/>
              <a:buChar char="•"/>
            </a:pPr>
            <a:r>
              <a:rPr lang="en-US" sz="30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kék – shagya arab</a:t>
            </a:r>
          </a:p>
          <a:p>
            <a:pPr marL="656520" lvl="1" indent="-328260" algn="l">
              <a:lnSpc>
                <a:spcPts val="4257"/>
              </a:lnSpc>
              <a:buFont typeface="Arial"/>
              <a:buChar char="•"/>
            </a:pPr>
            <a:r>
              <a:rPr lang="en-US" sz="30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AA – angloarab</a:t>
            </a:r>
          </a:p>
          <a:p>
            <a:pPr marL="656520" lvl="1" indent="-328260" algn="l">
              <a:lnSpc>
                <a:spcPts val="4257"/>
              </a:lnSpc>
              <a:buFont typeface="Arial"/>
              <a:buChar char="•"/>
            </a:pPr>
            <a:r>
              <a:rPr lang="en-US" sz="30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Fajtajelzéssel csak méneskönyvben szereplő ló kaphat</a:t>
            </a:r>
          </a:p>
          <a:p>
            <a:pPr marL="656520" lvl="1" indent="-328260" algn="l">
              <a:lnSpc>
                <a:spcPts val="4257"/>
              </a:lnSpc>
              <a:buFont typeface="Arial"/>
              <a:buChar char="•"/>
            </a:pPr>
            <a:r>
              <a:rPr lang="en-US" sz="30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Tartalmaz: pecsét, aláírás, keltezés</a:t>
            </a:r>
          </a:p>
          <a:p>
            <a:pPr marL="656520" lvl="1" indent="-328260" algn="l">
              <a:lnSpc>
                <a:spcPts val="4257"/>
              </a:lnSpc>
              <a:buFont typeface="Arial"/>
              <a:buChar char="•"/>
            </a:pPr>
            <a:r>
              <a:rPr lang="en-US" sz="30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Tulajdonjogot nem igazol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11610707" y="3609707"/>
            <a:ext cx="5723394" cy="7631192"/>
          </a:xfrm>
          <a:custGeom>
            <a:avLst/>
            <a:gdLst/>
            <a:ahLst/>
            <a:cxnLst/>
            <a:rect l="l" t="t" r="r" b="b"/>
            <a:pathLst>
              <a:path w="5723394" h="7631192">
                <a:moveTo>
                  <a:pt x="0" y="0"/>
                </a:moveTo>
                <a:lnTo>
                  <a:pt x="5723394" y="0"/>
                </a:lnTo>
                <a:lnTo>
                  <a:pt x="5723394" y="7631192"/>
                </a:lnTo>
                <a:lnTo>
                  <a:pt x="0" y="7631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72647" y="245801"/>
            <a:ext cx="4026212" cy="4051534"/>
          </a:xfrm>
          <a:custGeom>
            <a:avLst/>
            <a:gdLst/>
            <a:ahLst/>
            <a:cxnLst/>
            <a:rect l="l" t="t" r="r" b="b"/>
            <a:pathLst>
              <a:path w="4026212" h="4051534">
                <a:moveTo>
                  <a:pt x="0" y="0"/>
                </a:moveTo>
                <a:lnTo>
                  <a:pt x="4026212" y="0"/>
                </a:lnTo>
                <a:lnTo>
                  <a:pt x="4026212" y="4051535"/>
                </a:lnTo>
                <a:lnTo>
                  <a:pt x="0" y="40515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256412" y="1186571"/>
            <a:ext cx="4116279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Származási lap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160076"/>
            <a:ext cx="6996121" cy="75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0"/>
              </a:lnSpc>
              <a:spcBef>
                <a:spcPct val="0"/>
              </a:spcBef>
            </a:pPr>
            <a:r>
              <a:rPr lang="en-US" sz="440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Lovak egyéb okmányai: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59123" y="2499571"/>
            <a:ext cx="4861367" cy="6675955"/>
          </a:xfrm>
          <a:custGeom>
            <a:avLst/>
            <a:gdLst/>
            <a:ahLst/>
            <a:cxnLst/>
            <a:rect l="l" t="t" r="r" b="b"/>
            <a:pathLst>
              <a:path w="4861367" h="6675955">
                <a:moveTo>
                  <a:pt x="0" y="0"/>
                </a:moveTo>
                <a:lnTo>
                  <a:pt x="4861367" y="0"/>
                </a:lnTo>
                <a:lnTo>
                  <a:pt x="4861367" y="6675955"/>
                </a:lnTo>
                <a:lnTo>
                  <a:pt x="0" y="6675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557" t="-10385" r="-51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4524" y="814145"/>
            <a:ext cx="4764820" cy="6881588"/>
          </a:xfrm>
          <a:custGeom>
            <a:avLst/>
            <a:gdLst/>
            <a:ahLst/>
            <a:cxnLst/>
            <a:rect l="l" t="t" r="r" b="b"/>
            <a:pathLst>
              <a:path w="4764820" h="6881588">
                <a:moveTo>
                  <a:pt x="0" y="0"/>
                </a:moveTo>
                <a:lnTo>
                  <a:pt x="4764820" y="0"/>
                </a:lnTo>
                <a:lnTo>
                  <a:pt x="4764820" y="6881588"/>
                </a:lnTo>
                <a:lnTo>
                  <a:pt x="0" y="68815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79" t="-7121" r="-10889" b="-418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404840" y="134695"/>
            <a:ext cx="2856309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Marhalevél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74169" y="1282160"/>
            <a:ext cx="6736588" cy="7893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  <a:spcBef>
                <a:spcPct val="0"/>
              </a:spcBef>
            </a:pPr>
            <a:r>
              <a:rPr lang="en-US" sz="3427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Háziállatok (lovak,szamarak, szarvasmarhák, juhok, kecskék és sertések) adás-vevésekor vagy szállításakor az azokra vonatkozó tulajdonjogot és az állatok adatait, egészségi állapotát igazolja. </a:t>
            </a:r>
          </a:p>
          <a:p>
            <a:pPr algn="l">
              <a:lnSpc>
                <a:spcPts val="4799"/>
              </a:lnSpc>
              <a:spcBef>
                <a:spcPct val="0"/>
              </a:spcBef>
            </a:pPr>
            <a:r>
              <a:rPr lang="en-US" sz="3427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Vásárra csakis ilyen okirattal lehet állatot vinni.  A község állítja ki, melyből az állatot  elszállítják.</a:t>
            </a:r>
          </a:p>
          <a:p>
            <a:pPr algn="l">
              <a:lnSpc>
                <a:spcPts val="4799"/>
              </a:lnSpc>
              <a:spcBef>
                <a:spcPct val="0"/>
              </a:spcBef>
            </a:pPr>
            <a:r>
              <a:rPr lang="en-US" sz="3427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Európa Uniós országokban a lóutlevél vette át a szerepét .</a:t>
            </a:r>
          </a:p>
        </p:txBody>
      </p:sp>
      <p:sp>
        <p:nvSpPr>
          <p:cNvPr id="6" name="Freeform 6"/>
          <p:cNvSpPr/>
          <p:nvPr/>
        </p:nvSpPr>
        <p:spPr>
          <a:xfrm rot="3127158">
            <a:off x="13070088" y="-954180"/>
            <a:ext cx="4639437" cy="5287108"/>
          </a:xfrm>
          <a:custGeom>
            <a:avLst/>
            <a:gdLst/>
            <a:ahLst/>
            <a:cxnLst/>
            <a:rect l="l" t="t" r="r" b="b"/>
            <a:pathLst>
              <a:path w="4639437" h="5287108">
                <a:moveTo>
                  <a:pt x="0" y="0"/>
                </a:moveTo>
                <a:lnTo>
                  <a:pt x="4639437" y="0"/>
                </a:lnTo>
                <a:lnTo>
                  <a:pt x="4639437" y="5287108"/>
                </a:lnTo>
                <a:lnTo>
                  <a:pt x="0" y="5287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127158">
            <a:off x="-567440" y="6372732"/>
            <a:ext cx="4639437" cy="5287108"/>
          </a:xfrm>
          <a:custGeom>
            <a:avLst/>
            <a:gdLst/>
            <a:ahLst/>
            <a:cxnLst/>
            <a:rect l="l" t="t" r="r" b="b"/>
            <a:pathLst>
              <a:path w="4639437" h="5287108">
                <a:moveTo>
                  <a:pt x="0" y="0"/>
                </a:moveTo>
                <a:lnTo>
                  <a:pt x="4639437" y="0"/>
                </a:lnTo>
                <a:lnTo>
                  <a:pt x="4639437" y="5287107"/>
                </a:lnTo>
                <a:lnTo>
                  <a:pt x="0" y="5287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3390" y="1359592"/>
            <a:ext cx="4908162" cy="6957709"/>
          </a:xfrm>
          <a:custGeom>
            <a:avLst/>
            <a:gdLst/>
            <a:ahLst/>
            <a:cxnLst/>
            <a:rect l="l" t="t" r="r" b="b"/>
            <a:pathLst>
              <a:path w="4908162" h="6957709">
                <a:moveTo>
                  <a:pt x="0" y="0"/>
                </a:moveTo>
                <a:lnTo>
                  <a:pt x="4908162" y="0"/>
                </a:lnTo>
                <a:lnTo>
                  <a:pt x="4908162" y="6957709"/>
                </a:lnTo>
                <a:lnTo>
                  <a:pt x="0" y="69577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5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009090" y="97102"/>
            <a:ext cx="4269819" cy="64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sz="3798" b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Küllemi bírálati lap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15706" y="686417"/>
            <a:ext cx="11285221" cy="8406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918"/>
              </a:lnSpc>
              <a:spcBef>
                <a:spcPct val="0"/>
              </a:spcBef>
            </a:pPr>
            <a:r>
              <a:rPr lang="en-US" sz="2798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A tenyészszemléket a tenyésztő egyesületek szervezik</a:t>
            </a:r>
          </a:p>
          <a:p>
            <a:pPr algn="l">
              <a:lnSpc>
                <a:spcPts val="3918"/>
              </a:lnSpc>
              <a:spcBef>
                <a:spcPct val="0"/>
              </a:spcBef>
            </a:pPr>
            <a:r>
              <a:rPr lang="en-US" sz="2798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Küllemi bírálat történik hivatalos bíró által</a:t>
            </a:r>
          </a:p>
          <a:p>
            <a:pPr algn="l">
              <a:lnSpc>
                <a:spcPts val="3918"/>
              </a:lnSpc>
              <a:spcBef>
                <a:spcPct val="0"/>
              </a:spcBef>
            </a:pPr>
            <a:r>
              <a:rPr lang="en-US" sz="2798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A bírálat eredménye bekerül a méneskönyvbe</a:t>
            </a:r>
          </a:p>
          <a:p>
            <a:pPr algn="l">
              <a:lnSpc>
                <a:spcPts val="3918"/>
              </a:lnSpc>
              <a:spcBef>
                <a:spcPct val="0"/>
              </a:spcBef>
            </a:pPr>
            <a:r>
              <a:rPr lang="en-US" sz="2798" b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Bírálati lap</a:t>
            </a:r>
          </a:p>
          <a:p>
            <a:pPr algn="l">
              <a:lnSpc>
                <a:spcPts val="3918"/>
              </a:lnSpc>
              <a:spcBef>
                <a:spcPct val="0"/>
              </a:spcBef>
            </a:pPr>
            <a:r>
              <a:rPr lang="en-US" sz="2798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Bírálati lap hárompéldányos formanyomtatvány:</a:t>
            </a:r>
          </a:p>
          <a:p>
            <a:pPr algn="l">
              <a:lnSpc>
                <a:spcPts val="3918"/>
              </a:lnSpc>
              <a:spcBef>
                <a:spcPct val="0"/>
              </a:spcBef>
            </a:pPr>
            <a:r>
              <a:rPr lang="en-US" sz="2798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(tulajdonosé, méneskönyvi nyilvántartásba, sorszámozott tömbben marad)</a:t>
            </a:r>
          </a:p>
          <a:p>
            <a:pPr algn="l">
              <a:lnSpc>
                <a:spcPts val="3918"/>
              </a:lnSpc>
              <a:spcBef>
                <a:spcPct val="0"/>
              </a:spcBef>
            </a:pPr>
            <a:r>
              <a:rPr lang="en-US" sz="2798" b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Életkor szerinti bírálat:</a:t>
            </a:r>
          </a:p>
          <a:p>
            <a:pPr algn="l">
              <a:lnSpc>
                <a:spcPts val="3918"/>
              </a:lnSpc>
              <a:spcBef>
                <a:spcPct val="0"/>
              </a:spcBef>
            </a:pPr>
            <a:r>
              <a:rPr lang="en-US" sz="2798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Csikók: leíró bírálati lap</a:t>
            </a:r>
          </a:p>
          <a:p>
            <a:pPr algn="l">
              <a:lnSpc>
                <a:spcPts val="3918"/>
              </a:lnSpc>
              <a:spcBef>
                <a:spcPct val="0"/>
              </a:spcBef>
            </a:pPr>
            <a:r>
              <a:rPr lang="en-US" sz="2798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3 éves kortól: pontozásos adatlap (fajtaegyesület szerint)</a:t>
            </a:r>
          </a:p>
          <a:p>
            <a:pPr algn="l">
              <a:lnSpc>
                <a:spcPts val="3918"/>
              </a:lnSpc>
              <a:spcBef>
                <a:spcPct val="0"/>
              </a:spcBef>
            </a:pPr>
            <a:r>
              <a:rPr lang="en-US" sz="2798" b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Bírálati szempontok:</a:t>
            </a:r>
          </a:p>
          <a:p>
            <a:pPr marL="604225" lvl="1" indent="-302112" algn="l">
              <a:lnSpc>
                <a:spcPts val="3918"/>
              </a:lnSpc>
              <a:buFont typeface="Arial"/>
              <a:buChar char="•"/>
            </a:pPr>
            <a:r>
              <a:rPr lang="en-US" sz="2798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Testalakulás, lábszerkezet</a:t>
            </a:r>
          </a:p>
          <a:p>
            <a:pPr marL="604225" lvl="1" indent="-302112" algn="l">
              <a:lnSpc>
                <a:spcPts val="3918"/>
              </a:lnSpc>
              <a:buFont typeface="Arial"/>
              <a:buChar char="•"/>
            </a:pPr>
            <a:r>
              <a:rPr lang="en-US" sz="2798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Mozgás</a:t>
            </a:r>
          </a:p>
          <a:p>
            <a:pPr marL="604225" lvl="1" indent="-302112" algn="l">
              <a:lnSpc>
                <a:spcPts val="3918"/>
              </a:lnSpc>
              <a:buFont typeface="Arial"/>
              <a:buChar char="•"/>
            </a:pPr>
            <a:r>
              <a:rPr lang="en-US" sz="2798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Összbenyomás</a:t>
            </a:r>
          </a:p>
          <a:p>
            <a:pPr marL="604225" lvl="1" indent="-302112" algn="l">
              <a:lnSpc>
                <a:spcPts val="3918"/>
              </a:lnSpc>
              <a:buFont typeface="Arial"/>
              <a:buChar char="•"/>
            </a:pPr>
            <a:r>
              <a:rPr lang="en-US" sz="2798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Esetenként ugróképesség, </a:t>
            </a:r>
          </a:p>
          <a:p>
            <a:pPr marL="604225" lvl="1" indent="-302112" algn="l">
              <a:lnSpc>
                <a:spcPts val="3918"/>
              </a:lnSpc>
              <a:buFont typeface="Arial"/>
              <a:buChar char="•"/>
            </a:pPr>
            <a:r>
              <a:rPr lang="en-US" sz="2798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nyeregalatti vagy fogatban történő bírálat</a:t>
            </a:r>
          </a:p>
          <a:p>
            <a:pPr algn="l">
              <a:lnSpc>
                <a:spcPts val="3918"/>
              </a:lnSpc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1784825" y="8670082"/>
            <a:ext cx="4930882" cy="1616918"/>
          </a:xfrm>
          <a:custGeom>
            <a:avLst/>
            <a:gdLst/>
            <a:ahLst/>
            <a:cxnLst/>
            <a:rect l="l" t="t" r="r" b="b"/>
            <a:pathLst>
              <a:path w="4930882" h="1616918">
                <a:moveTo>
                  <a:pt x="0" y="0"/>
                </a:moveTo>
                <a:lnTo>
                  <a:pt x="4930881" y="0"/>
                </a:lnTo>
                <a:lnTo>
                  <a:pt x="4930881" y="1616918"/>
                </a:lnTo>
                <a:lnTo>
                  <a:pt x="0" y="16169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00604" y="8905101"/>
            <a:ext cx="3213735" cy="57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8"/>
              </a:lnSpc>
              <a:spcBef>
                <a:spcPct val="0"/>
              </a:spcBef>
            </a:pPr>
            <a:r>
              <a:rPr lang="en-US" sz="3298" b="1" u="sng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  <a:hlinkClick r:id="rId5" tooltip="https://wordwall.net/hu/resource/106156635"/>
              </a:rPr>
              <a:t>Ellenörző feladat</a:t>
            </a:r>
          </a:p>
        </p:txBody>
      </p:sp>
      <p:sp>
        <p:nvSpPr>
          <p:cNvPr id="7" name="Freeform 7"/>
          <p:cNvSpPr/>
          <p:nvPr/>
        </p:nvSpPr>
        <p:spPr>
          <a:xfrm rot="-10800000" flipH="1">
            <a:off x="378458" y="7404681"/>
            <a:ext cx="1300483" cy="1825240"/>
          </a:xfrm>
          <a:custGeom>
            <a:avLst/>
            <a:gdLst/>
            <a:ahLst/>
            <a:cxnLst/>
            <a:rect l="l" t="t" r="r" b="b"/>
            <a:pathLst>
              <a:path w="1300483" h="1825240">
                <a:moveTo>
                  <a:pt x="1300484" y="0"/>
                </a:moveTo>
                <a:lnTo>
                  <a:pt x="0" y="0"/>
                </a:lnTo>
                <a:lnTo>
                  <a:pt x="0" y="1825240"/>
                </a:lnTo>
                <a:lnTo>
                  <a:pt x="1300484" y="1825240"/>
                </a:lnTo>
                <a:lnTo>
                  <a:pt x="1300484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19750" y="2542738"/>
            <a:ext cx="5939550" cy="4454663"/>
          </a:xfrm>
          <a:custGeom>
            <a:avLst/>
            <a:gdLst/>
            <a:ahLst/>
            <a:cxnLst/>
            <a:rect l="l" t="t" r="r" b="b"/>
            <a:pathLst>
              <a:path w="5939550" h="4454663">
                <a:moveTo>
                  <a:pt x="0" y="0"/>
                </a:moveTo>
                <a:lnTo>
                  <a:pt x="5939550" y="0"/>
                </a:lnTo>
                <a:lnTo>
                  <a:pt x="5939550" y="4454662"/>
                </a:lnTo>
                <a:lnTo>
                  <a:pt x="0" y="44546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849612" y="7545944"/>
            <a:ext cx="7609590" cy="334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18"/>
              </a:lnSpc>
              <a:spcBef>
                <a:spcPct val="0"/>
              </a:spcBef>
            </a:pPr>
            <a:r>
              <a:rPr lang="en-US" sz="3798" b="1" u="none" strike="noStrike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Közreműködött: </a:t>
            </a:r>
          </a:p>
          <a:p>
            <a:pPr marL="0" lvl="0" indent="0" algn="l">
              <a:lnSpc>
                <a:spcPts val="5318"/>
              </a:lnSpc>
              <a:spcBef>
                <a:spcPct val="0"/>
              </a:spcBef>
            </a:pPr>
            <a:r>
              <a:rPr lang="en-US" sz="3798" b="1" u="none" strike="noStrike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Medgyes Enikő, Laczkó Fanni, Lajtos Enikő, Gedő Sára, </a:t>
            </a:r>
          </a:p>
          <a:p>
            <a:pPr marL="0" lvl="0" indent="0" algn="l">
              <a:lnSpc>
                <a:spcPts val="5318"/>
              </a:lnSpc>
              <a:spcBef>
                <a:spcPct val="0"/>
              </a:spcBef>
            </a:pPr>
            <a:endParaRPr/>
          </a:p>
          <a:p>
            <a:pPr marL="0" lvl="0" indent="0" algn="l">
              <a:lnSpc>
                <a:spcPts val="5318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Freeform 4"/>
          <p:cNvSpPr/>
          <p:nvPr/>
        </p:nvSpPr>
        <p:spPr>
          <a:xfrm>
            <a:off x="352152" y="198235"/>
            <a:ext cx="2773752" cy="1660929"/>
          </a:xfrm>
          <a:custGeom>
            <a:avLst/>
            <a:gdLst/>
            <a:ahLst/>
            <a:cxnLst/>
            <a:rect l="l" t="t" r="r" b="b"/>
            <a:pathLst>
              <a:path w="2773752" h="1660929">
                <a:moveTo>
                  <a:pt x="0" y="0"/>
                </a:moveTo>
                <a:lnTo>
                  <a:pt x="2773752" y="0"/>
                </a:lnTo>
                <a:lnTo>
                  <a:pt x="2773752" y="1660930"/>
                </a:lnTo>
                <a:lnTo>
                  <a:pt x="0" y="16609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610607" y="306754"/>
            <a:ext cx="3020378" cy="1012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7"/>
              </a:lnSpc>
              <a:spcBef>
                <a:spcPct val="0"/>
              </a:spcBef>
            </a:pPr>
            <a:r>
              <a:rPr lang="en-US" sz="5898">
                <a:solidFill>
                  <a:srgbClr val="100E14"/>
                </a:solidFill>
                <a:latin typeface="Cardo"/>
                <a:ea typeface="Cardo"/>
                <a:cs typeface="Cardo"/>
                <a:sym typeface="Cardo"/>
              </a:rPr>
              <a:t>FORRÁS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2152" y="2476063"/>
            <a:ext cx="10304709" cy="316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8"/>
              </a:lnSpc>
            </a:pPr>
            <a:r>
              <a:rPr lang="en-US" sz="36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Dr. Szajkó István, Dr. Kertészné Györffy Eszter, Dr. Mentes Katalin:</a:t>
            </a:r>
          </a:p>
          <a:p>
            <a:pPr algn="l">
              <a:lnSpc>
                <a:spcPts val="5078"/>
              </a:lnSpc>
              <a:spcBef>
                <a:spcPct val="0"/>
              </a:spcBef>
            </a:pPr>
            <a:r>
              <a:rPr lang="en-US" sz="36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lovak tenyésztése, takarmányozása és betegségei</a:t>
            </a:r>
          </a:p>
          <a:p>
            <a:pPr algn="l">
              <a:lnSpc>
                <a:spcPts val="5078"/>
              </a:lnSpc>
              <a:spcBef>
                <a:spcPct val="0"/>
              </a:spcBef>
            </a:pPr>
            <a:r>
              <a:rPr lang="en-US" sz="36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Kiadó: Herman Ottó Intézet Kft.2022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2152" y="7612248"/>
            <a:ext cx="4549855" cy="264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8"/>
              </a:lnSpc>
            </a:pPr>
            <a:r>
              <a:rPr lang="en-US" sz="3798" b="1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Készítette: </a:t>
            </a:r>
          </a:p>
          <a:p>
            <a:pPr algn="l">
              <a:lnSpc>
                <a:spcPts val="5318"/>
              </a:lnSpc>
            </a:pPr>
            <a:r>
              <a:rPr lang="en-US" sz="3798" b="1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Radics-Lafkó Zsuzsa</a:t>
            </a:r>
          </a:p>
          <a:p>
            <a:pPr algn="l">
              <a:lnSpc>
                <a:spcPts val="5318"/>
              </a:lnSpc>
            </a:pPr>
            <a:r>
              <a:rPr lang="en-US" sz="3798" b="1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György Tímea</a:t>
            </a:r>
          </a:p>
          <a:p>
            <a:pPr algn="l">
              <a:lnSpc>
                <a:spcPts val="5318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77581" y="30768"/>
            <a:ext cx="8810419" cy="5433092"/>
          </a:xfrm>
          <a:custGeom>
            <a:avLst/>
            <a:gdLst/>
            <a:ahLst/>
            <a:cxnLst/>
            <a:rect l="l" t="t" r="r" b="b"/>
            <a:pathLst>
              <a:path w="8810419" h="5433092">
                <a:moveTo>
                  <a:pt x="0" y="0"/>
                </a:moveTo>
                <a:lnTo>
                  <a:pt x="8810419" y="0"/>
                </a:lnTo>
                <a:lnTo>
                  <a:pt x="8810419" y="5433092"/>
                </a:lnTo>
                <a:lnTo>
                  <a:pt x="0" y="54330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463860"/>
            <a:ext cx="8443134" cy="4823140"/>
          </a:xfrm>
          <a:custGeom>
            <a:avLst/>
            <a:gdLst/>
            <a:ahLst/>
            <a:cxnLst/>
            <a:rect l="l" t="t" r="r" b="b"/>
            <a:pathLst>
              <a:path w="8443134" h="4823140">
                <a:moveTo>
                  <a:pt x="0" y="0"/>
                </a:moveTo>
                <a:lnTo>
                  <a:pt x="8443134" y="0"/>
                </a:lnTo>
                <a:lnTo>
                  <a:pt x="8443134" y="4823140"/>
                </a:lnTo>
                <a:lnTo>
                  <a:pt x="0" y="4823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4706489" y="4342009"/>
            <a:ext cx="3790125" cy="4759968"/>
          </a:xfrm>
          <a:custGeom>
            <a:avLst/>
            <a:gdLst/>
            <a:ahLst/>
            <a:cxnLst/>
            <a:rect l="l" t="t" r="r" b="b"/>
            <a:pathLst>
              <a:path w="3790125" h="4759968">
                <a:moveTo>
                  <a:pt x="0" y="0"/>
                </a:moveTo>
                <a:lnTo>
                  <a:pt x="3790124" y="0"/>
                </a:lnTo>
                <a:lnTo>
                  <a:pt x="3790124" y="4759968"/>
                </a:lnTo>
                <a:lnTo>
                  <a:pt x="0" y="47599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16021">
            <a:off x="12384136" y="6333753"/>
            <a:ext cx="4792935" cy="5462034"/>
          </a:xfrm>
          <a:custGeom>
            <a:avLst/>
            <a:gdLst/>
            <a:ahLst/>
            <a:cxnLst/>
            <a:rect l="l" t="t" r="r" b="b"/>
            <a:pathLst>
              <a:path w="4792935" h="5462034">
                <a:moveTo>
                  <a:pt x="0" y="0"/>
                </a:moveTo>
                <a:lnTo>
                  <a:pt x="4792935" y="0"/>
                </a:lnTo>
                <a:lnTo>
                  <a:pt x="4792935" y="5462034"/>
                </a:lnTo>
                <a:lnTo>
                  <a:pt x="0" y="54620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44000" y="6296466"/>
            <a:ext cx="876206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EU-ban minden lóra 1 éves koráig kötelező kiváltani!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4161" y="267941"/>
            <a:ext cx="4514629" cy="760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8"/>
              </a:lnSpc>
              <a:spcBef>
                <a:spcPct val="0"/>
              </a:spcBef>
            </a:pPr>
            <a:r>
              <a:rPr lang="en-US" sz="445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 a lóútlevél?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1422560"/>
            <a:ext cx="9477581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lóútlevél hatósági bizonyítvány, amely az állat azonosítását, állat-egészségügyi forgalomképességét igazolja, valamint tartalmazza a  tenyésztő és a tulajdonos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adatait.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3622" y="6585066"/>
            <a:ext cx="7264283" cy="3495936"/>
          </a:xfrm>
          <a:custGeom>
            <a:avLst/>
            <a:gdLst/>
            <a:ahLst/>
            <a:cxnLst/>
            <a:rect l="l" t="t" r="r" b="b"/>
            <a:pathLst>
              <a:path w="7264283" h="3495936">
                <a:moveTo>
                  <a:pt x="0" y="0"/>
                </a:moveTo>
                <a:lnTo>
                  <a:pt x="7264283" y="0"/>
                </a:lnTo>
                <a:lnTo>
                  <a:pt x="7264283" y="3495937"/>
                </a:lnTo>
                <a:lnTo>
                  <a:pt x="0" y="34959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2618116" y="4928011"/>
            <a:ext cx="4361020" cy="6356958"/>
          </a:xfrm>
          <a:custGeom>
            <a:avLst/>
            <a:gdLst/>
            <a:ahLst/>
            <a:cxnLst/>
            <a:rect l="l" t="t" r="r" b="b"/>
            <a:pathLst>
              <a:path w="4361020" h="6356958">
                <a:moveTo>
                  <a:pt x="0" y="0"/>
                </a:moveTo>
                <a:lnTo>
                  <a:pt x="4361019" y="0"/>
                </a:lnTo>
                <a:lnTo>
                  <a:pt x="43610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32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41609" y="7200900"/>
            <a:ext cx="3610737" cy="4114800"/>
          </a:xfrm>
          <a:custGeom>
            <a:avLst/>
            <a:gdLst/>
            <a:ahLst/>
            <a:cxnLst/>
            <a:rect l="l" t="t" r="r" b="b"/>
            <a:pathLst>
              <a:path w="3610737" h="4114800">
                <a:moveTo>
                  <a:pt x="0" y="0"/>
                </a:moveTo>
                <a:lnTo>
                  <a:pt x="3610737" y="0"/>
                </a:lnTo>
                <a:lnTo>
                  <a:pt x="36107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72800" y="1028700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30593" y="1477010"/>
            <a:ext cx="14012396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ló személyes adatai + tenyésztő és tulajdonos adatai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ló külső megkülönböztető jegyeit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tulajdonos-nyilvántartó betétlap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ükszülőkig visszamenő származási lap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vakcinázási napló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laboratórium vizsgálati napló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0593" y="234591"/>
            <a:ext cx="5770513" cy="1052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Mit tartalmaz?</a:t>
            </a:r>
          </a:p>
        </p:txBody>
      </p:sp>
      <p:sp>
        <p:nvSpPr>
          <p:cNvPr id="8" name="AutoShape 8"/>
          <p:cNvSpPr/>
          <p:nvPr/>
        </p:nvSpPr>
        <p:spPr>
          <a:xfrm>
            <a:off x="8888314" y="3598800"/>
            <a:ext cx="2831949" cy="267239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7046207" y="4805281"/>
            <a:ext cx="846300" cy="254246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48228" y="2071378"/>
            <a:ext cx="14517675" cy="8202487"/>
          </a:xfrm>
          <a:custGeom>
            <a:avLst/>
            <a:gdLst/>
            <a:ahLst/>
            <a:cxnLst/>
            <a:rect l="l" t="t" r="r" b="b"/>
            <a:pathLst>
              <a:path w="14517675" h="8202487">
                <a:moveTo>
                  <a:pt x="0" y="0"/>
                </a:moveTo>
                <a:lnTo>
                  <a:pt x="14517675" y="0"/>
                </a:lnTo>
                <a:lnTo>
                  <a:pt x="14517675" y="8202487"/>
                </a:lnTo>
                <a:lnTo>
                  <a:pt x="0" y="82024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2730920" y="5999901"/>
            <a:ext cx="2034616" cy="34544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" name="AutoShape 4"/>
          <p:cNvSpPr/>
          <p:nvPr/>
        </p:nvSpPr>
        <p:spPr>
          <a:xfrm flipH="1">
            <a:off x="8141647" y="1502515"/>
            <a:ext cx="1388308" cy="122910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" name="AutoShape 5"/>
          <p:cNvSpPr/>
          <p:nvPr/>
        </p:nvSpPr>
        <p:spPr>
          <a:xfrm flipV="1">
            <a:off x="3037152" y="5259972"/>
            <a:ext cx="1930860" cy="14232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" name="Freeform 6"/>
          <p:cNvSpPr/>
          <p:nvPr/>
        </p:nvSpPr>
        <p:spPr>
          <a:xfrm rot="546781">
            <a:off x="-821286" y="7095369"/>
            <a:ext cx="4001766" cy="4560417"/>
          </a:xfrm>
          <a:custGeom>
            <a:avLst/>
            <a:gdLst/>
            <a:ahLst/>
            <a:cxnLst/>
            <a:rect l="l" t="t" r="r" b="b"/>
            <a:pathLst>
              <a:path w="4001766" h="4560417">
                <a:moveTo>
                  <a:pt x="0" y="0"/>
                </a:moveTo>
                <a:lnTo>
                  <a:pt x="4001766" y="0"/>
                </a:lnTo>
                <a:lnTo>
                  <a:pt x="4001766" y="4560418"/>
                </a:lnTo>
                <a:lnTo>
                  <a:pt x="0" y="45604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91824" y="85049"/>
            <a:ext cx="2974080" cy="1887301"/>
          </a:xfrm>
          <a:custGeom>
            <a:avLst/>
            <a:gdLst/>
            <a:ahLst/>
            <a:cxnLst/>
            <a:rect l="l" t="t" r="r" b="b"/>
            <a:pathLst>
              <a:path w="2974080" h="1887301">
                <a:moveTo>
                  <a:pt x="0" y="0"/>
                </a:moveTo>
                <a:lnTo>
                  <a:pt x="2974079" y="0"/>
                </a:lnTo>
                <a:lnTo>
                  <a:pt x="2974079" y="1887302"/>
                </a:lnTo>
                <a:lnTo>
                  <a:pt x="0" y="188730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3855" y="182570"/>
            <a:ext cx="8005165" cy="987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1"/>
              </a:lnSpc>
            </a:pPr>
            <a:r>
              <a:rPr lang="en-US" sz="582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ló személyes adatai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90650" y="942975"/>
            <a:ext cx="4438948" cy="688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2"/>
              </a:lnSpc>
              <a:spcBef>
                <a:spcPct val="0"/>
              </a:spcBef>
            </a:pPr>
            <a:r>
              <a:rPr lang="en-US" sz="4016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Ló azonosító száma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690143" y="4805401"/>
            <a:ext cx="5266844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Tenyésztő adatai</a:t>
            </a:r>
          </a:p>
        </p:txBody>
      </p:sp>
      <p:sp>
        <p:nvSpPr>
          <p:cNvPr id="11" name="TextBox 11"/>
          <p:cNvSpPr txBox="1"/>
          <p:nvPr/>
        </p:nvSpPr>
        <p:spPr>
          <a:xfrm rot="-412359">
            <a:off x="127103" y="6336279"/>
            <a:ext cx="3624373" cy="58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Tulajdonos adatai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57728" y="5411726"/>
            <a:ext cx="8720561" cy="4875274"/>
          </a:xfrm>
          <a:custGeom>
            <a:avLst/>
            <a:gdLst/>
            <a:ahLst/>
            <a:cxnLst/>
            <a:rect l="l" t="t" r="r" b="b"/>
            <a:pathLst>
              <a:path w="8720561" h="4875274">
                <a:moveTo>
                  <a:pt x="0" y="0"/>
                </a:moveTo>
                <a:lnTo>
                  <a:pt x="8720561" y="0"/>
                </a:lnTo>
                <a:lnTo>
                  <a:pt x="8720561" y="4875274"/>
                </a:lnTo>
                <a:lnTo>
                  <a:pt x="0" y="48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07" t="-4924" r="-4892" b="-116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78289" y="3013534"/>
            <a:ext cx="6109711" cy="7273466"/>
          </a:xfrm>
          <a:custGeom>
            <a:avLst/>
            <a:gdLst/>
            <a:ahLst/>
            <a:cxnLst/>
            <a:rect l="l" t="t" r="r" b="b"/>
            <a:pathLst>
              <a:path w="6109711" h="7273466">
                <a:moveTo>
                  <a:pt x="0" y="0"/>
                </a:moveTo>
                <a:lnTo>
                  <a:pt x="6109711" y="0"/>
                </a:lnTo>
                <a:lnTo>
                  <a:pt x="6109711" y="7273466"/>
                </a:lnTo>
                <a:lnTo>
                  <a:pt x="0" y="72734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4663" y="1028700"/>
            <a:ext cx="8231292" cy="4300399"/>
          </a:xfrm>
          <a:custGeom>
            <a:avLst/>
            <a:gdLst/>
            <a:ahLst/>
            <a:cxnLst/>
            <a:rect l="l" t="t" r="r" b="b"/>
            <a:pathLst>
              <a:path w="8231292" h="4300399">
                <a:moveTo>
                  <a:pt x="0" y="0"/>
                </a:moveTo>
                <a:lnTo>
                  <a:pt x="8231292" y="0"/>
                </a:lnTo>
                <a:lnTo>
                  <a:pt x="8231292" y="4300399"/>
                </a:lnTo>
                <a:lnTo>
                  <a:pt x="0" y="4300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0020" b="-2060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4663" y="322632"/>
            <a:ext cx="9253308" cy="706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7"/>
              </a:lnSpc>
            </a:pPr>
            <a:r>
              <a:rPr lang="en-US" sz="409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ló külső megkülönböztető jegyei</a:t>
            </a:r>
          </a:p>
        </p:txBody>
      </p:sp>
      <p:sp>
        <p:nvSpPr>
          <p:cNvPr id="6" name="Freeform 6"/>
          <p:cNvSpPr/>
          <p:nvPr/>
        </p:nvSpPr>
        <p:spPr>
          <a:xfrm rot="1947412">
            <a:off x="9781821" y="-291647"/>
            <a:ext cx="4792935" cy="5462034"/>
          </a:xfrm>
          <a:custGeom>
            <a:avLst/>
            <a:gdLst/>
            <a:ahLst/>
            <a:cxnLst/>
            <a:rect l="l" t="t" r="r" b="b"/>
            <a:pathLst>
              <a:path w="4792935" h="5462034">
                <a:moveTo>
                  <a:pt x="0" y="0"/>
                </a:moveTo>
                <a:lnTo>
                  <a:pt x="4792935" y="0"/>
                </a:lnTo>
                <a:lnTo>
                  <a:pt x="4792935" y="5462035"/>
                </a:lnTo>
                <a:lnTo>
                  <a:pt x="0" y="5462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38529">
            <a:off x="-2121804" y="6013393"/>
            <a:ext cx="4792935" cy="5462034"/>
          </a:xfrm>
          <a:custGeom>
            <a:avLst/>
            <a:gdLst/>
            <a:ahLst/>
            <a:cxnLst/>
            <a:rect l="l" t="t" r="r" b="b"/>
            <a:pathLst>
              <a:path w="4792935" h="5462034">
                <a:moveTo>
                  <a:pt x="0" y="0"/>
                </a:moveTo>
                <a:lnTo>
                  <a:pt x="4792935" y="0"/>
                </a:lnTo>
                <a:lnTo>
                  <a:pt x="4792935" y="5462034"/>
                </a:lnTo>
                <a:lnTo>
                  <a:pt x="0" y="54620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194106" y="4723227"/>
            <a:ext cx="2984183" cy="75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0"/>
              </a:lnSpc>
              <a:spcBef>
                <a:spcPct val="0"/>
              </a:spcBef>
            </a:pPr>
            <a:r>
              <a:rPr lang="en-US" sz="440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Lódiagram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40980" y="215958"/>
            <a:ext cx="8741023" cy="5102572"/>
          </a:xfrm>
          <a:custGeom>
            <a:avLst/>
            <a:gdLst/>
            <a:ahLst/>
            <a:cxnLst/>
            <a:rect l="l" t="t" r="r" b="b"/>
            <a:pathLst>
              <a:path w="8741023" h="5102572">
                <a:moveTo>
                  <a:pt x="0" y="0"/>
                </a:moveTo>
                <a:lnTo>
                  <a:pt x="8741023" y="0"/>
                </a:lnTo>
                <a:lnTo>
                  <a:pt x="8741023" y="5102572"/>
                </a:lnTo>
                <a:lnTo>
                  <a:pt x="0" y="51025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08018" y="5645912"/>
            <a:ext cx="5006947" cy="4114800"/>
          </a:xfrm>
          <a:custGeom>
            <a:avLst/>
            <a:gdLst/>
            <a:ahLst/>
            <a:cxnLst/>
            <a:rect l="l" t="t" r="r" b="b"/>
            <a:pathLst>
              <a:path w="5006947" h="4114800">
                <a:moveTo>
                  <a:pt x="0" y="0"/>
                </a:moveTo>
                <a:lnTo>
                  <a:pt x="5006947" y="0"/>
                </a:lnTo>
                <a:lnTo>
                  <a:pt x="50069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9922" y="111183"/>
            <a:ext cx="6075974" cy="917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3"/>
              </a:lnSpc>
            </a:pPr>
            <a:r>
              <a:rPr lang="en-US" sz="535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Vakcinázási napló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9922" y="1351380"/>
            <a:ext cx="8854078" cy="8056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7019" lvl="1" indent="-353510" algn="l">
              <a:lnSpc>
                <a:spcPts val="4584"/>
              </a:lnSpc>
              <a:buFont typeface="Arial"/>
              <a:buChar char="•"/>
            </a:pPr>
            <a:r>
              <a:rPr lang="en-US" sz="327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Lóútlevél vakcinázási naplója a ló kötelező és ajánlott oltásainak hivatalos dokumentuma, amely igazolja a ló egészségi állapotát, a bejegyzett vakcinák (pl. tetanusz, influenza, lóherpesz, nyugat-nílusi láz, veszettség ).</a:t>
            </a:r>
          </a:p>
          <a:p>
            <a:pPr marL="707019" lvl="1" indent="-353510" algn="l">
              <a:lnSpc>
                <a:spcPts val="4584"/>
              </a:lnSpc>
              <a:buFont typeface="Arial"/>
              <a:buChar char="•"/>
            </a:pPr>
            <a:r>
              <a:rPr lang="en-US" sz="327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Típusát, dátumát, a beadó állatorvos adatait, és a jogosult a lovas sportokban való részvételre, valamint az utaztatásra.</a:t>
            </a:r>
          </a:p>
          <a:p>
            <a:pPr marL="707019" lvl="1" indent="-353510" algn="l">
              <a:lnSpc>
                <a:spcPts val="4584"/>
              </a:lnSpc>
              <a:buFont typeface="Arial"/>
              <a:buChar char="•"/>
            </a:pPr>
            <a:r>
              <a:rPr lang="en-US" sz="327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Lényegében ez a ló "oltási könyve";  mely elengedhetetlen a szabályok betartásához és a ló státuszának fenntartásához, például a versenyeken vagy a határon való átkeléskor.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55275" y="0"/>
            <a:ext cx="11067683" cy="6329331"/>
          </a:xfrm>
          <a:custGeom>
            <a:avLst/>
            <a:gdLst/>
            <a:ahLst/>
            <a:cxnLst/>
            <a:rect l="l" t="t" r="r" b="b"/>
            <a:pathLst>
              <a:path w="11067683" h="6329331">
                <a:moveTo>
                  <a:pt x="0" y="0"/>
                </a:moveTo>
                <a:lnTo>
                  <a:pt x="11067683" y="0"/>
                </a:lnTo>
                <a:lnTo>
                  <a:pt x="11067683" y="6329331"/>
                </a:lnTo>
                <a:lnTo>
                  <a:pt x="0" y="63293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169888"/>
            <a:ext cx="6107406" cy="201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51"/>
              </a:lnSpc>
              <a:spcBef>
                <a:spcPct val="0"/>
              </a:spcBef>
            </a:pPr>
            <a:r>
              <a:rPr lang="en-US" sz="5822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Laboratórium vizsgálati napló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5003453"/>
            <a:ext cx="6107406" cy="1884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3244" lvl="1" indent="-391622" algn="l">
              <a:lnSpc>
                <a:spcPts val="5078"/>
              </a:lnSpc>
              <a:buFont typeface="Arial"/>
              <a:buChar char="•"/>
            </a:pPr>
            <a:r>
              <a:rPr lang="en-US" sz="36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Takonykór</a:t>
            </a:r>
          </a:p>
          <a:p>
            <a:pPr marL="783244" lvl="1" indent="-391622" algn="l">
              <a:lnSpc>
                <a:spcPts val="5078"/>
              </a:lnSpc>
              <a:buFont typeface="Arial"/>
              <a:buChar char="•"/>
            </a:pPr>
            <a:r>
              <a:rPr lang="en-US" sz="36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Fertőző kevésvérűség</a:t>
            </a:r>
          </a:p>
          <a:p>
            <a:pPr marL="783244" lvl="1" indent="-391622" algn="l">
              <a:lnSpc>
                <a:spcPts val="5078"/>
              </a:lnSpc>
              <a:buFont typeface="Arial"/>
              <a:buChar char="•"/>
            </a:pPr>
            <a:r>
              <a:rPr lang="en-US" sz="36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Tenyészbénaság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2776" y="6988771"/>
            <a:ext cx="16828803" cy="2619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21"/>
              </a:lnSpc>
              <a:spcBef>
                <a:spcPct val="0"/>
              </a:spcBef>
            </a:pPr>
            <a:r>
              <a:rPr lang="en-US" sz="37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Kötelező szűrővizsgálatok gyakorisága:</a:t>
            </a:r>
          </a:p>
          <a:p>
            <a:pPr algn="l">
              <a:lnSpc>
                <a:spcPts val="5221"/>
              </a:lnSpc>
              <a:spcBef>
                <a:spcPct val="0"/>
              </a:spcBef>
            </a:pPr>
            <a:r>
              <a:rPr lang="en-US" sz="372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Hobbi lovaknak 3 évente vérvizsgálat</a:t>
            </a:r>
          </a:p>
          <a:p>
            <a:pPr algn="l">
              <a:lnSpc>
                <a:spcPts val="5221"/>
              </a:lnSpc>
              <a:spcBef>
                <a:spcPct val="0"/>
              </a:spcBef>
            </a:pPr>
            <a:r>
              <a:rPr lang="en-US" sz="372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Versenyeken, rendezvényeken részt vevő vagy tenyészlovak esetében</a:t>
            </a:r>
          </a:p>
          <a:p>
            <a:pPr algn="l">
              <a:lnSpc>
                <a:spcPts val="5221"/>
              </a:lnSpc>
              <a:spcBef>
                <a:spcPct val="0"/>
              </a:spcBef>
            </a:pPr>
            <a:r>
              <a:rPr lang="en-US" sz="372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évente vérvizsgálat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3087155"/>
            <a:ext cx="6565498" cy="1525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2"/>
              </a:lnSpc>
              <a:spcBef>
                <a:spcPct val="0"/>
              </a:spcBef>
            </a:pPr>
            <a:r>
              <a:rPr lang="en-US" sz="293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Minden lónak rendelkeznie kell érvényes negatív eredménnyel az alábbi betegségekre:</a:t>
            </a:r>
          </a:p>
        </p:txBody>
      </p:sp>
      <p:sp>
        <p:nvSpPr>
          <p:cNvPr id="7" name="Freeform 7"/>
          <p:cNvSpPr/>
          <p:nvPr/>
        </p:nvSpPr>
        <p:spPr>
          <a:xfrm>
            <a:off x="15048878" y="8399699"/>
            <a:ext cx="2974080" cy="1887301"/>
          </a:xfrm>
          <a:custGeom>
            <a:avLst/>
            <a:gdLst/>
            <a:ahLst/>
            <a:cxnLst/>
            <a:rect l="l" t="t" r="r" b="b"/>
            <a:pathLst>
              <a:path w="2974080" h="1887301">
                <a:moveTo>
                  <a:pt x="0" y="0"/>
                </a:moveTo>
                <a:lnTo>
                  <a:pt x="2974080" y="0"/>
                </a:lnTo>
                <a:lnTo>
                  <a:pt x="2974080" y="1887301"/>
                </a:lnTo>
                <a:lnTo>
                  <a:pt x="0" y="188730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932798"/>
            <a:ext cx="5973255" cy="8354202"/>
          </a:xfrm>
          <a:custGeom>
            <a:avLst/>
            <a:gdLst/>
            <a:ahLst/>
            <a:cxnLst/>
            <a:rect l="l" t="t" r="r" b="b"/>
            <a:pathLst>
              <a:path w="5973255" h="8354202">
                <a:moveTo>
                  <a:pt x="0" y="0"/>
                </a:moveTo>
                <a:lnTo>
                  <a:pt x="5973255" y="0"/>
                </a:lnTo>
                <a:lnTo>
                  <a:pt x="5973255" y="8354202"/>
                </a:lnTo>
                <a:lnTo>
                  <a:pt x="0" y="8354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973255" y="3506000"/>
            <a:ext cx="13520109" cy="4935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5352" lvl="1" indent="-252676" algn="l">
              <a:lnSpc>
                <a:spcPts val="3276"/>
              </a:lnSpc>
              <a:spcBef>
                <a:spcPct val="0"/>
              </a:spcBef>
              <a:buFont typeface="Arial"/>
              <a:buChar char="•"/>
            </a:pPr>
            <a:r>
              <a:rPr lang="en-US" sz="2340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tulajdonos változás dátuma;</a:t>
            </a:r>
          </a:p>
          <a:p>
            <a:pPr marL="505352" lvl="1" indent="-252676" algn="l">
              <a:lnSpc>
                <a:spcPts val="3276"/>
              </a:lnSpc>
              <a:spcBef>
                <a:spcPct val="0"/>
              </a:spcBef>
              <a:buFont typeface="Arial"/>
              <a:buChar char="•"/>
            </a:pPr>
            <a:r>
              <a:rPr lang="en-US" sz="2340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jelenlegi tulajdonos saját kezű aláírása (vagy cégszerű aláírás gazdálkodó szervezet</a:t>
            </a:r>
          </a:p>
          <a:p>
            <a:pPr marL="505352" lvl="1" indent="-252676" algn="l">
              <a:lnSpc>
                <a:spcPts val="3276"/>
              </a:lnSpc>
              <a:spcBef>
                <a:spcPct val="0"/>
              </a:spcBef>
              <a:buFont typeface="Arial"/>
              <a:buChar char="•"/>
            </a:pPr>
            <a:r>
              <a:rPr lang="en-US" sz="2340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esetén);</a:t>
            </a:r>
          </a:p>
          <a:p>
            <a:pPr marL="505352" lvl="1" indent="-252676" algn="l">
              <a:lnSpc>
                <a:spcPts val="3276"/>
              </a:lnSpc>
              <a:spcBef>
                <a:spcPct val="0"/>
              </a:spcBef>
              <a:buFont typeface="Arial"/>
              <a:buChar char="•"/>
            </a:pPr>
            <a:r>
              <a:rPr lang="en-US" sz="2340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az új tulajdonos saját kezű aláírása (vagy cégszerű aláírás gazdálkodó szervezet</a:t>
            </a:r>
          </a:p>
          <a:p>
            <a:pPr marL="505352" lvl="1" indent="-252676" algn="l">
              <a:lnSpc>
                <a:spcPts val="3276"/>
              </a:lnSpc>
              <a:spcBef>
                <a:spcPct val="0"/>
              </a:spcBef>
              <a:buFont typeface="Arial"/>
              <a:buChar char="•"/>
            </a:pPr>
            <a:r>
              <a:rPr lang="en-US" sz="2340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esetén);</a:t>
            </a:r>
          </a:p>
          <a:p>
            <a:pPr marL="505352" lvl="1" indent="-252676" algn="l">
              <a:lnSpc>
                <a:spcPts val="3276"/>
              </a:lnSpc>
              <a:spcBef>
                <a:spcPct val="0"/>
              </a:spcBef>
              <a:buFont typeface="Arial"/>
              <a:buChar char="•"/>
            </a:pPr>
            <a:r>
              <a:rPr lang="en-US" sz="2340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az új tulajdonos neve;</a:t>
            </a:r>
          </a:p>
          <a:p>
            <a:pPr marL="505352" lvl="1" indent="-252676" algn="l">
              <a:lnSpc>
                <a:spcPts val="3276"/>
              </a:lnSpc>
              <a:spcBef>
                <a:spcPct val="0"/>
              </a:spcBef>
              <a:buFont typeface="Arial"/>
              <a:buChar char="•"/>
            </a:pPr>
            <a:r>
              <a:rPr lang="en-US" sz="2340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az új tulajdonos neme;</a:t>
            </a:r>
          </a:p>
          <a:p>
            <a:pPr marL="505352" lvl="1" indent="-252676" algn="l">
              <a:lnSpc>
                <a:spcPts val="3276"/>
              </a:lnSpc>
              <a:spcBef>
                <a:spcPct val="0"/>
              </a:spcBef>
              <a:buFont typeface="Arial"/>
              <a:buChar char="•"/>
            </a:pPr>
            <a:r>
              <a:rPr lang="en-US" sz="2340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az új tulajdonos állampolgársága;</a:t>
            </a:r>
          </a:p>
          <a:p>
            <a:pPr marL="505352" lvl="1" indent="-252676" algn="l">
              <a:lnSpc>
                <a:spcPts val="3276"/>
              </a:lnSpc>
              <a:spcBef>
                <a:spcPct val="0"/>
              </a:spcBef>
              <a:buFont typeface="Arial"/>
              <a:buChar char="•"/>
            </a:pPr>
            <a:r>
              <a:rPr lang="en-US" sz="2340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az új tulajdonos magánszemély esetén anyja neve, születési ideje, születési helye;</a:t>
            </a:r>
          </a:p>
          <a:p>
            <a:pPr marL="505352" lvl="1" indent="-252676" algn="l">
              <a:lnSpc>
                <a:spcPts val="3276"/>
              </a:lnSpc>
              <a:spcBef>
                <a:spcPct val="0"/>
              </a:spcBef>
              <a:buFont typeface="Arial"/>
              <a:buChar char="•"/>
            </a:pPr>
            <a:r>
              <a:rPr lang="en-US" sz="2340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gazdálkodó szervezet esetén a cég adószáma;</a:t>
            </a:r>
          </a:p>
          <a:p>
            <a:pPr marL="505352" lvl="1" indent="-252676" algn="l">
              <a:lnSpc>
                <a:spcPts val="3276"/>
              </a:lnSpc>
              <a:spcBef>
                <a:spcPct val="0"/>
              </a:spcBef>
              <a:buFont typeface="Arial"/>
              <a:buChar char="•"/>
            </a:pPr>
            <a:r>
              <a:rPr lang="en-US" sz="2340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az új tulajdonos lakhelye/székhelye;</a:t>
            </a:r>
          </a:p>
          <a:p>
            <a:pPr marL="505352" lvl="1" indent="-252676" algn="l">
              <a:lnSpc>
                <a:spcPts val="3276"/>
              </a:lnSpc>
              <a:spcBef>
                <a:spcPct val="0"/>
              </a:spcBef>
              <a:buFont typeface="Arial"/>
              <a:buChar char="•"/>
            </a:pPr>
            <a:r>
              <a:rPr lang="en-US" sz="2340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két tanú neve, anyja neve, születési helye, ideje saját kezű aláírása.</a:t>
            </a:r>
          </a:p>
        </p:txBody>
      </p:sp>
      <p:sp>
        <p:nvSpPr>
          <p:cNvPr id="4" name="Freeform 4"/>
          <p:cNvSpPr/>
          <p:nvPr/>
        </p:nvSpPr>
        <p:spPr>
          <a:xfrm rot="3127158">
            <a:off x="13057787" y="-1614854"/>
            <a:ext cx="4639437" cy="5287108"/>
          </a:xfrm>
          <a:custGeom>
            <a:avLst/>
            <a:gdLst/>
            <a:ahLst/>
            <a:cxnLst/>
            <a:rect l="l" t="t" r="r" b="b"/>
            <a:pathLst>
              <a:path w="4639437" h="5287108">
                <a:moveTo>
                  <a:pt x="0" y="0"/>
                </a:moveTo>
                <a:lnTo>
                  <a:pt x="4639437" y="0"/>
                </a:lnTo>
                <a:lnTo>
                  <a:pt x="4639437" y="5287108"/>
                </a:lnTo>
                <a:lnTo>
                  <a:pt x="0" y="5287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283017"/>
            <a:ext cx="9959023" cy="74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0"/>
              </a:lnSpc>
              <a:spcBef>
                <a:spcPct val="0"/>
              </a:spcBef>
            </a:pPr>
            <a:r>
              <a:rPr lang="en-US" sz="440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Lótulajdonos-nyilvántartó betétlap</a:t>
            </a:r>
          </a:p>
        </p:txBody>
      </p:sp>
      <p:sp>
        <p:nvSpPr>
          <p:cNvPr id="6" name="Freeform 6"/>
          <p:cNvSpPr/>
          <p:nvPr/>
        </p:nvSpPr>
        <p:spPr>
          <a:xfrm>
            <a:off x="13357118" y="8670082"/>
            <a:ext cx="4930882" cy="1616918"/>
          </a:xfrm>
          <a:custGeom>
            <a:avLst/>
            <a:gdLst/>
            <a:ahLst/>
            <a:cxnLst/>
            <a:rect l="l" t="t" r="r" b="b"/>
            <a:pathLst>
              <a:path w="4930882" h="1616918">
                <a:moveTo>
                  <a:pt x="0" y="0"/>
                </a:moveTo>
                <a:lnTo>
                  <a:pt x="4930882" y="0"/>
                </a:lnTo>
                <a:lnTo>
                  <a:pt x="4930882" y="1616918"/>
                </a:lnTo>
                <a:lnTo>
                  <a:pt x="0" y="16169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866646" y="8832075"/>
            <a:ext cx="3213735" cy="57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8"/>
              </a:lnSpc>
              <a:spcBef>
                <a:spcPct val="0"/>
              </a:spcBef>
            </a:pPr>
            <a:r>
              <a:rPr lang="en-US" sz="3298" b="1" u="sng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  <a:hlinkClick r:id="rId7" tooltip="https://wordwall.net/hu/resource/106157203"/>
              </a:rPr>
              <a:t>Ellenörző feladat</a:t>
            </a:r>
          </a:p>
        </p:txBody>
      </p:sp>
      <p:sp>
        <p:nvSpPr>
          <p:cNvPr id="8" name="Freeform 8"/>
          <p:cNvSpPr/>
          <p:nvPr/>
        </p:nvSpPr>
        <p:spPr>
          <a:xfrm rot="-2326028" flipV="1">
            <a:off x="11481783" y="8492896"/>
            <a:ext cx="1300483" cy="1825240"/>
          </a:xfrm>
          <a:custGeom>
            <a:avLst/>
            <a:gdLst/>
            <a:ahLst/>
            <a:cxnLst/>
            <a:rect l="l" t="t" r="r" b="b"/>
            <a:pathLst>
              <a:path w="1300483" h="1825240">
                <a:moveTo>
                  <a:pt x="0" y="1825239"/>
                </a:moveTo>
                <a:lnTo>
                  <a:pt x="1300483" y="1825239"/>
                </a:lnTo>
                <a:lnTo>
                  <a:pt x="1300483" y="0"/>
                </a:lnTo>
                <a:lnTo>
                  <a:pt x="0" y="0"/>
                </a:lnTo>
                <a:lnTo>
                  <a:pt x="0" y="1825239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205892" y="2215595"/>
            <a:ext cx="11756911" cy="1047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8"/>
              </a:lnSpc>
              <a:spcBef>
                <a:spcPct val="0"/>
              </a:spcBef>
            </a:pPr>
            <a:r>
              <a:rPr lang="en-US" sz="302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A ló tulajdonosának változását 30 napon belül be kell jelenteni a Lóútlevél Irodának a tulajdonátírás elvégzéséhez.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50711">
            <a:off x="14260236" y="-490126"/>
            <a:ext cx="3610737" cy="4114800"/>
          </a:xfrm>
          <a:custGeom>
            <a:avLst/>
            <a:gdLst/>
            <a:ahLst/>
            <a:cxnLst/>
            <a:rect l="l" t="t" r="r" b="b"/>
            <a:pathLst>
              <a:path w="3610737" h="4114800">
                <a:moveTo>
                  <a:pt x="0" y="0"/>
                </a:moveTo>
                <a:lnTo>
                  <a:pt x="3610737" y="0"/>
                </a:lnTo>
                <a:lnTo>
                  <a:pt x="36107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32780" y="1038664"/>
            <a:ext cx="1411220" cy="1289502"/>
          </a:xfrm>
          <a:custGeom>
            <a:avLst/>
            <a:gdLst/>
            <a:ahLst/>
            <a:cxnLst/>
            <a:rect l="l" t="t" r="r" b="b"/>
            <a:pathLst>
              <a:path w="1411220" h="1289502">
                <a:moveTo>
                  <a:pt x="0" y="0"/>
                </a:moveTo>
                <a:lnTo>
                  <a:pt x="1411220" y="0"/>
                </a:lnTo>
                <a:lnTo>
                  <a:pt x="1411220" y="1289502"/>
                </a:lnTo>
                <a:lnTo>
                  <a:pt x="0" y="1289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-95250"/>
            <a:ext cx="14489781" cy="92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7"/>
              </a:lnSpc>
              <a:spcBef>
                <a:spcPct val="0"/>
              </a:spcBef>
            </a:pPr>
            <a:r>
              <a:rPr lang="en-US" sz="546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Lóútlevél-kiállításának további feltételei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1500599"/>
            <a:ext cx="7648442" cy="58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9"/>
              </a:lnSpc>
            </a:pPr>
            <a:r>
              <a:rPr lang="en-US" sz="3385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Tulajdonjogot igazoló dokumentum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2710" y="4576573"/>
            <a:ext cx="8227349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A ló azonosítására szolgáló dokumentum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2482135"/>
            <a:ext cx="17431382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Teljes bizonyítóerejű magánokirat – eredeti példányban</a:t>
            </a:r>
          </a:p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Tulajdonosi nyilatkozat (a Lóútlevél Iroda előre szerkesztett nyomtatványán, vagy az azzal adattartalmában megegyező saját nyilatkozaton);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5540503"/>
            <a:ext cx="18101558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jelölés elvégzésére jogosult személy által kiállított 60 napnál nem régebbi csikójelölési jegyzőkönyv (másolata elegendő) és diagram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jelölés elvégzésére jogosult személy által kiállított 60 napnál nem régebbi lóazonosító lap és diagram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Az MLOSZ, ill. a honosítást végző szervezet által kiállított, import lovak honosított származási lapja vagy regisztrációs lapja;</a:t>
            </a:r>
          </a:p>
        </p:txBody>
      </p:sp>
      <p:sp>
        <p:nvSpPr>
          <p:cNvPr id="9" name="Freeform 9"/>
          <p:cNvSpPr/>
          <p:nvPr/>
        </p:nvSpPr>
        <p:spPr>
          <a:xfrm rot="1792889">
            <a:off x="4886134" y="7533255"/>
            <a:ext cx="3610737" cy="4114800"/>
          </a:xfrm>
          <a:custGeom>
            <a:avLst/>
            <a:gdLst/>
            <a:ahLst/>
            <a:cxnLst/>
            <a:rect l="l" t="t" r="r" b="b"/>
            <a:pathLst>
              <a:path w="3610737" h="4114800">
                <a:moveTo>
                  <a:pt x="0" y="0"/>
                </a:moveTo>
                <a:lnTo>
                  <a:pt x="3610737" y="0"/>
                </a:lnTo>
                <a:lnTo>
                  <a:pt x="36107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682</Words>
  <Application>Microsoft Office PowerPoint</Application>
  <PresentationFormat>Custom</PresentationFormat>
  <Paragraphs>103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The Seasons</vt:lpstr>
      <vt:lpstr>Open Sans</vt:lpstr>
      <vt:lpstr>Open Sans Bold</vt:lpstr>
      <vt:lpstr>Open Sans Italics</vt:lpstr>
      <vt:lpstr>Cardo Bold</vt:lpstr>
      <vt:lpstr>Open Sans Bold Italics</vt:lpstr>
      <vt:lpstr>Cardo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lóútlevél</dc:title>
  <dc:creator>User</dc:creator>
  <cp:lastModifiedBy>User</cp:lastModifiedBy>
  <cp:revision>1</cp:revision>
  <dcterms:created xsi:type="dcterms:W3CDTF">2006-08-16T00:00:00Z</dcterms:created>
  <dcterms:modified xsi:type="dcterms:W3CDTF">2026-02-03T07:37:00Z</dcterms:modified>
  <dc:identifier>DAHAEewuAO8</dc:identifier>
</cp:coreProperties>
</file>