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Hammersmith One" charset="-18"/>
      <p:regular r:id="rId8"/>
    </p:embeddedFont>
    <p:embeddedFont>
      <p:font typeface="Canva Sans" charset="0"/>
      <p:regular r:id="rId9"/>
    </p:embeddedFont>
    <p:embeddedFont>
      <p:font typeface="Open Sans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Open Sans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64568" y="6813867"/>
            <a:ext cx="5723432" cy="4682808"/>
          </a:xfrm>
          <a:custGeom>
            <a:avLst/>
            <a:gdLst/>
            <a:ahLst/>
            <a:cxnLst/>
            <a:rect l="l" t="t" r="r" b="b"/>
            <a:pathLst>
              <a:path w="5723432" h="4682808">
                <a:moveTo>
                  <a:pt x="0" y="0"/>
                </a:moveTo>
                <a:lnTo>
                  <a:pt x="5723432" y="0"/>
                </a:lnTo>
                <a:lnTo>
                  <a:pt x="5723432" y="4682808"/>
                </a:lnTo>
                <a:lnTo>
                  <a:pt x="0" y="468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0" y="-1312704"/>
            <a:ext cx="5723432" cy="4682808"/>
          </a:xfrm>
          <a:custGeom>
            <a:avLst/>
            <a:gdLst/>
            <a:ahLst/>
            <a:cxnLst/>
            <a:rect l="l" t="t" r="r" b="b"/>
            <a:pathLst>
              <a:path w="5723432" h="4682808">
                <a:moveTo>
                  <a:pt x="5723432" y="4682808"/>
                </a:moveTo>
                <a:lnTo>
                  <a:pt x="0" y="4682808"/>
                </a:lnTo>
                <a:lnTo>
                  <a:pt x="0" y="0"/>
                </a:lnTo>
                <a:lnTo>
                  <a:pt x="5723432" y="0"/>
                </a:lnTo>
                <a:lnTo>
                  <a:pt x="5723432" y="468280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65086" y="6813867"/>
            <a:ext cx="6168035" cy="6168035"/>
          </a:xfrm>
          <a:custGeom>
            <a:avLst/>
            <a:gdLst/>
            <a:ahLst/>
            <a:cxnLst/>
            <a:rect l="l" t="t" r="r" b="b"/>
            <a:pathLst>
              <a:path w="6168035" h="6168035">
                <a:moveTo>
                  <a:pt x="0" y="0"/>
                </a:moveTo>
                <a:lnTo>
                  <a:pt x="6168035" y="0"/>
                </a:lnTo>
                <a:lnTo>
                  <a:pt x="6168035" y="6168035"/>
                </a:lnTo>
                <a:lnTo>
                  <a:pt x="0" y="6168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80228" y="-2797931"/>
            <a:ext cx="6168035" cy="6168035"/>
          </a:xfrm>
          <a:custGeom>
            <a:avLst/>
            <a:gdLst/>
            <a:ahLst/>
            <a:cxnLst/>
            <a:rect l="l" t="t" r="r" b="b"/>
            <a:pathLst>
              <a:path w="6168035" h="6168035">
                <a:moveTo>
                  <a:pt x="0" y="0"/>
                </a:moveTo>
                <a:lnTo>
                  <a:pt x="6168035" y="0"/>
                </a:lnTo>
                <a:lnTo>
                  <a:pt x="6168035" y="6168035"/>
                </a:lnTo>
                <a:lnTo>
                  <a:pt x="0" y="6168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88127" y="7675516"/>
            <a:ext cx="5711747" cy="2611484"/>
          </a:xfrm>
          <a:custGeom>
            <a:avLst/>
            <a:gdLst/>
            <a:ahLst/>
            <a:cxnLst/>
            <a:rect l="l" t="t" r="r" b="b"/>
            <a:pathLst>
              <a:path w="5711747" h="2611484">
                <a:moveTo>
                  <a:pt x="0" y="0"/>
                </a:moveTo>
                <a:lnTo>
                  <a:pt x="5711746" y="0"/>
                </a:lnTo>
                <a:lnTo>
                  <a:pt x="5711746" y="2611484"/>
                </a:lnTo>
                <a:lnTo>
                  <a:pt x="0" y="26114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72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19349" y="319406"/>
            <a:ext cx="9650103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313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 PARAZITOLÓGIAI VIZSGÁLAT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15351" y="5587646"/>
            <a:ext cx="845809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Mintavétel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91423"/>
            <a:ext cx="16230600" cy="833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parazitológiai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vizsgálat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általános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tájékozódás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mellett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betegség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okának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megállapítása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vagy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gyógykezelés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hatékonyságának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ellenőrzése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miatt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történhet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kezelések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közötti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időszak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félidejében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vagy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gyógykezelések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előtt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optimális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állatainkat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paraziták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jelenlétére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megvizsgáltatni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Vásárláskor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szállítás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alkalmával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célszerű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meggyőződni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hogy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állat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vajon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mentes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-e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parazitáktól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Parazitás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fertőzöttség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megállapítása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céljából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élő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vagy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elpusztult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állatból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származó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mintákat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kell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beküldeni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amelyek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lehetnek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bélsárminták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bőrkaparékok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és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szőrképletek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vérminták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szervdarabok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vagy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egész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hullák</a:t>
            </a:r>
            <a:endParaRPr lang="en-US" sz="3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szabad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szemmel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látható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paraziták</a:t>
            </a:r>
            <a:endParaRPr lang="en-US" sz="3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028700" y="550897"/>
            <a:ext cx="16230600" cy="242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0"/>
              </a:lnSpc>
            </a:pPr>
            <a:r>
              <a:rPr lang="en-US" sz="7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parazitológiai vizsgálatok célja</a:t>
            </a: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sp>
        <p:nvSpPr>
          <p:cNvPr id="4" name="Freeform 2"/>
          <p:cNvSpPr/>
          <p:nvPr/>
        </p:nvSpPr>
        <p:spPr>
          <a:xfrm>
            <a:off x="14501850" y="7005659"/>
            <a:ext cx="3786150" cy="3281341"/>
          </a:xfrm>
          <a:custGeom>
            <a:avLst/>
            <a:gdLst/>
            <a:ahLst/>
            <a:cxnLst/>
            <a:rect l="l" t="t" r="r" b="b"/>
            <a:pathLst>
              <a:path w="5723432" h="4682808">
                <a:moveTo>
                  <a:pt x="0" y="0"/>
                </a:moveTo>
                <a:lnTo>
                  <a:pt x="5723432" y="0"/>
                </a:lnTo>
                <a:lnTo>
                  <a:pt x="5723432" y="4682808"/>
                </a:lnTo>
                <a:lnTo>
                  <a:pt x="0" y="468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00075"/>
            <a:ext cx="16230600" cy="1001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Bélsárminta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fertőzöttség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megállapításához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legtöbbször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frissen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ürült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bélsárból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elegendő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amelyet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vízálló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tiszta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jól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záródó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edénykébe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helyezzünk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szilárdabb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konzisztenciájút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akár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nylontasakban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gyűjthetjük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mintát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tartós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azonosító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jellel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kell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ellátni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mennyisége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kisállatok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esetében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egyszeri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bélsárürítés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mennyiségénél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lehetőleg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ne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legyen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kevesebb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nagyállatoktól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legalább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maroknyi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szükséges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Ha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csoportban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tartott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állatoktól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nem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lehet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egyedi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mintát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gyűjteni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akkor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kevert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bélsármintát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kell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belőle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beküldeni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Nagyon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testű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állatokból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(pl.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egér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patkány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stb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.)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több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napon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keresztül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gyűjtött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megfelelő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bélsármintákat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ne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fecskendőben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vérvételi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csövekben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vagy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keskeny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formájú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tárolóeszközben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küldjék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mert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ezekből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nehezen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szedhetők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Konzerválószert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ne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alkalmazzunk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hacsak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előzetesen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nem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javasolták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vizsgálatot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végzők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Előfordulhat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hogy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parazita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petéinek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ürülése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nem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folyamatos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ezért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több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napon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keresztül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gyűjtött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vizsgálata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indokolt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lehet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(pl.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kutyák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galandférgeinek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kimutatása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3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egymást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követő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napon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gyűjtött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bélsárból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legcélszerűbb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.)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így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gyűjtött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mintákat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ne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keverjük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össze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hanem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időrendi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sorrendben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lássuk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jelzéssel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alommal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összekeveredett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bélsárminta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mindig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3-4-szer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több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legyen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mint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állatokból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mennyisége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bélsármintákat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rövid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időn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lehetőleg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napon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belül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kell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vizsgálatra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küldeni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minták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fagypont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feletti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hűtése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beküldés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késlekedése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esetén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ajánlatos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de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ezeket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lehetőleg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soha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ne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fagyasszuk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le,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még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rövid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időre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Mikroszkópos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tárgylemezen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készített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kenetet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készíthetünk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friss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bélsárból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amely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egysejtűek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diagnosztizálását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teheti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könnyebbé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4480"/>
              </a:lnSpc>
            </a:pPr>
            <a:endParaRPr/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490700" y="9315450"/>
            <a:ext cx="16230600" cy="203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Mintabeküldés</a:t>
            </a: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62588"/>
            <a:ext cx="16230600" cy="561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Lenyírt szőrt, tollat nylonzacskóban vagy légmentesen zárt edényben küldjünk vizsgálatra. Bőrfelületi mintát a szőr leborotválását követően a bőr megkaparásával veszünk: szikével vagy borotvával az irharétegig – a szövetnedv vagy vér kiserkenéséig – lekaparjuk a hámréteget. Ezt is kiszáradás mentesen kell csomagolni. Az állaton mászkáló tetveket, bolhákat sűrű fésűvel kifésülhetjük, és megfelelő edényben összegyűjthetjük.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244300" y="635030"/>
            <a:ext cx="16230600" cy="210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Szőrminta és bőrkaparék, külső élősködők</a:t>
            </a: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-285816" y="6858012"/>
            <a:ext cx="4000528" cy="3428988"/>
          </a:xfrm>
          <a:custGeom>
            <a:avLst/>
            <a:gdLst/>
            <a:ahLst/>
            <a:cxnLst/>
            <a:rect l="l" t="t" r="r" b="b"/>
            <a:pathLst>
              <a:path w="6168035" h="6168035">
                <a:moveTo>
                  <a:pt x="0" y="0"/>
                </a:moveTo>
                <a:lnTo>
                  <a:pt x="6168035" y="0"/>
                </a:lnTo>
                <a:lnTo>
                  <a:pt x="6168035" y="6168035"/>
                </a:lnTo>
                <a:lnTo>
                  <a:pt x="0" y="616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630" y="3643302"/>
            <a:ext cx="16230600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Vérparaziták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vizsgálatához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tárgylemezen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elkészített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kenetet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és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alvadásában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gátolt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egyidejűleg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érdemes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vizsgálatra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küldeni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utóbbi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céljából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trinátrium-citrát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vagy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dinátrium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-EDTA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tartalmú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vérvételi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csövek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alkalmazása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javasolt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Vérkenetet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érből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kifolyó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vérből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kell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készíteni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vérkeneteket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száraz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állapotban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tekerjük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körül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papírral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és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úgy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csomagoljuk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hogy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azok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ne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törjenek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a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szállítás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közben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21382"/>
            <a:ext cx="7400920" cy="1978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64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Vérminta</a:t>
            </a:r>
            <a:endParaRPr lang="en-US" sz="6400" b="1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14001720" y="0"/>
            <a:ext cx="4286280" cy="3953457"/>
          </a:xfrm>
          <a:custGeom>
            <a:avLst/>
            <a:gdLst/>
            <a:ahLst/>
            <a:cxnLst/>
            <a:rect l="l" t="t" r="r" b="b"/>
            <a:pathLst>
              <a:path w="6168035" h="6168035">
                <a:moveTo>
                  <a:pt x="0" y="0"/>
                </a:moveTo>
                <a:lnTo>
                  <a:pt x="6168035" y="0"/>
                </a:lnTo>
                <a:lnTo>
                  <a:pt x="6168035" y="6168035"/>
                </a:lnTo>
                <a:lnTo>
                  <a:pt x="0" y="616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54264" y="5580586"/>
            <a:ext cx="3870095" cy="3870095"/>
          </a:xfrm>
          <a:custGeom>
            <a:avLst/>
            <a:gdLst/>
            <a:ahLst/>
            <a:cxnLst/>
            <a:rect l="l" t="t" r="r" b="b"/>
            <a:pathLst>
              <a:path w="3870095" h="3870095">
                <a:moveTo>
                  <a:pt x="0" y="0"/>
                </a:moveTo>
                <a:lnTo>
                  <a:pt x="3870094" y="0"/>
                </a:lnTo>
                <a:lnTo>
                  <a:pt x="3870094" y="3870095"/>
                </a:lnTo>
                <a:lnTo>
                  <a:pt x="0" y="3870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05900" y="3491436"/>
            <a:ext cx="16230600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Szerveket, szervdarabokat, és férgeket 70%-os alkoholba helyezve célszerű összegyűjteni és szállítani.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428828" y="1357286"/>
            <a:ext cx="16230600" cy="231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0"/>
              </a:lnSpc>
            </a:pPr>
            <a:r>
              <a:rPr lang="en-US" sz="68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Szervdarabok</a:t>
            </a:r>
            <a:r>
              <a:rPr lang="en-US" sz="6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8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6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8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férgek</a:t>
            </a:r>
            <a:endParaRPr lang="en-US" sz="68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18" y="5786442"/>
            <a:ext cx="74215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3"/>
          <p:cNvSpPr/>
          <p:nvPr/>
        </p:nvSpPr>
        <p:spPr>
          <a:xfrm flipH="1" flipV="1">
            <a:off x="0" y="0"/>
            <a:ext cx="4571968" cy="3370104"/>
          </a:xfrm>
          <a:custGeom>
            <a:avLst/>
            <a:gdLst/>
            <a:ahLst/>
            <a:cxnLst/>
            <a:rect l="l" t="t" r="r" b="b"/>
            <a:pathLst>
              <a:path w="5723432" h="4682808">
                <a:moveTo>
                  <a:pt x="5723432" y="4682808"/>
                </a:moveTo>
                <a:lnTo>
                  <a:pt x="0" y="4682808"/>
                </a:lnTo>
                <a:lnTo>
                  <a:pt x="0" y="0"/>
                </a:lnTo>
                <a:lnTo>
                  <a:pt x="5723432" y="0"/>
                </a:lnTo>
                <a:lnTo>
                  <a:pt x="5723432" y="46828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492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Hammersmith One</vt:lpstr>
      <vt:lpstr>Canva Sans</vt:lpstr>
      <vt:lpstr>Open Sans</vt:lpstr>
      <vt:lpstr>Calibri</vt:lpstr>
      <vt:lpstr>Open Sans Bold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parazitológiai vizsgálat</dc:title>
  <dc:creator>User</dc:creator>
  <cp:lastModifiedBy>User</cp:lastModifiedBy>
  <cp:revision>2</cp:revision>
  <dcterms:created xsi:type="dcterms:W3CDTF">2006-08-16T00:00:00Z</dcterms:created>
  <dcterms:modified xsi:type="dcterms:W3CDTF">2026-04-12T15:43:57Z</dcterms:modified>
  <dc:identifier>DAHGpyIhjmc</dc:identifier>
</cp:coreProperties>
</file>