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4693" y="-252660"/>
            <a:ext cx="17426859" cy="10831582"/>
          </a:xfrm>
          <a:custGeom>
            <a:avLst/>
            <a:gdLst/>
            <a:ahLst/>
            <a:cxnLst/>
            <a:rect l="l" t="t" r="r" b="b"/>
            <a:pathLst>
              <a:path w="17426859" h="10831582">
                <a:moveTo>
                  <a:pt x="0" y="0"/>
                </a:moveTo>
                <a:lnTo>
                  <a:pt x="17426859" y="0"/>
                </a:lnTo>
                <a:lnTo>
                  <a:pt x="17426859" y="10831582"/>
                </a:lnTo>
                <a:lnTo>
                  <a:pt x="0" y="1083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637" b="-13264"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-3852949" y="3852949"/>
            <a:ext cx="10287000" cy="2581102"/>
          </a:xfrm>
          <a:custGeom>
            <a:avLst/>
            <a:gdLst/>
            <a:ahLst/>
            <a:cxnLst/>
            <a:rect l="l" t="t" r="r" b="b"/>
            <a:pathLst>
              <a:path w="10287000" h="2581102">
                <a:moveTo>
                  <a:pt x="0" y="0"/>
                </a:moveTo>
                <a:lnTo>
                  <a:pt x="10287000" y="0"/>
                </a:lnTo>
                <a:lnTo>
                  <a:pt x="10287000" y="2581102"/>
                </a:lnTo>
                <a:lnTo>
                  <a:pt x="0" y="2581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798122" y="1729009"/>
            <a:ext cx="8461178" cy="8849913"/>
          </a:xfrm>
          <a:custGeom>
            <a:avLst/>
            <a:gdLst/>
            <a:ahLst/>
            <a:cxnLst/>
            <a:rect l="l" t="t" r="r" b="b"/>
            <a:pathLst>
              <a:path w="8461178" h="8849913">
                <a:moveTo>
                  <a:pt x="0" y="0"/>
                </a:moveTo>
                <a:lnTo>
                  <a:pt x="8461178" y="0"/>
                </a:lnTo>
                <a:lnTo>
                  <a:pt x="8461178" y="8849913"/>
                </a:lnTo>
                <a:lnTo>
                  <a:pt x="0" y="88499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00000" flipH="1" flipV="1">
            <a:off x="11857649" y="3852949"/>
            <a:ext cx="10287000" cy="2581102"/>
          </a:xfrm>
          <a:custGeom>
            <a:avLst/>
            <a:gdLst/>
            <a:ahLst/>
            <a:cxnLst/>
            <a:rect l="l" t="t" r="r" b="b"/>
            <a:pathLst>
              <a:path w="10287000" h="2581102">
                <a:moveTo>
                  <a:pt x="10287000" y="2581102"/>
                </a:moveTo>
                <a:lnTo>
                  <a:pt x="0" y="2581102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25811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420214" y="8056786"/>
            <a:ext cx="6228934" cy="2910611"/>
          </a:xfrm>
          <a:custGeom>
            <a:avLst/>
            <a:gdLst/>
            <a:ahLst/>
            <a:cxnLst/>
            <a:rect l="l" t="t" r="r" b="b"/>
            <a:pathLst>
              <a:path w="6228934" h="2910611">
                <a:moveTo>
                  <a:pt x="0" y="0"/>
                </a:moveTo>
                <a:lnTo>
                  <a:pt x="6228933" y="0"/>
                </a:lnTo>
                <a:lnTo>
                  <a:pt x="6228933" y="2910611"/>
                </a:lnTo>
                <a:lnTo>
                  <a:pt x="0" y="29106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763920">
            <a:off x="2102746" y="7953239"/>
            <a:ext cx="1252447" cy="2165809"/>
          </a:xfrm>
          <a:custGeom>
            <a:avLst/>
            <a:gdLst/>
            <a:ahLst/>
            <a:cxnLst/>
            <a:rect l="l" t="t" r="r" b="b"/>
            <a:pathLst>
              <a:path w="1252447" h="2165809">
                <a:moveTo>
                  <a:pt x="0" y="0"/>
                </a:moveTo>
                <a:lnTo>
                  <a:pt x="1252447" y="0"/>
                </a:lnTo>
                <a:lnTo>
                  <a:pt x="1252447" y="2165809"/>
                </a:lnTo>
                <a:lnTo>
                  <a:pt x="0" y="2165809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2242444" y="-252660"/>
            <a:ext cx="6045556" cy="2824923"/>
          </a:xfrm>
          <a:custGeom>
            <a:avLst/>
            <a:gdLst/>
            <a:ahLst/>
            <a:cxnLst/>
            <a:rect l="l" t="t" r="r" b="b"/>
            <a:pathLst>
              <a:path w="6045556" h="2824923">
                <a:moveTo>
                  <a:pt x="6045556" y="2824923"/>
                </a:moveTo>
                <a:lnTo>
                  <a:pt x="0" y="2824923"/>
                </a:lnTo>
                <a:lnTo>
                  <a:pt x="0" y="0"/>
                </a:lnTo>
                <a:lnTo>
                  <a:pt x="6045556" y="0"/>
                </a:lnTo>
                <a:lnTo>
                  <a:pt x="6045556" y="2824923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8484458">
            <a:off x="14302298" y="-186681"/>
            <a:ext cx="1034212" cy="1788424"/>
          </a:xfrm>
          <a:custGeom>
            <a:avLst/>
            <a:gdLst/>
            <a:ahLst/>
            <a:cxnLst/>
            <a:rect l="l" t="t" r="r" b="b"/>
            <a:pathLst>
              <a:path w="1034212" h="1788424">
                <a:moveTo>
                  <a:pt x="0" y="0"/>
                </a:moveTo>
                <a:lnTo>
                  <a:pt x="1034212" y="0"/>
                </a:lnTo>
                <a:lnTo>
                  <a:pt x="1034212" y="1788425"/>
                </a:lnTo>
                <a:lnTo>
                  <a:pt x="0" y="1788425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721862" y="475434"/>
            <a:ext cx="10844275" cy="9258300"/>
          </a:xfrm>
          <a:custGeom>
            <a:avLst/>
            <a:gdLst/>
            <a:ahLst/>
            <a:cxnLst/>
            <a:rect l="l" t="t" r="r" b="b"/>
            <a:pathLst>
              <a:path w="10844275" h="9258300">
                <a:moveTo>
                  <a:pt x="0" y="0"/>
                </a:moveTo>
                <a:lnTo>
                  <a:pt x="10844276" y="0"/>
                </a:lnTo>
                <a:lnTo>
                  <a:pt x="10844276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651808" y="3050659"/>
            <a:ext cx="14984384" cy="5313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68"/>
              </a:lnSpc>
            </a:pPr>
            <a:r>
              <a:rPr lang="en-US" sz="1296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FERTŐTLENÍTŐ MEDENCÉK</a:t>
            </a:r>
          </a:p>
          <a:p>
            <a:pPr algn="ctr">
              <a:lnSpc>
                <a:spcPts val="13868"/>
              </a:lnSpc>
            </a:pPr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13001652" y="0"/>
            <a:ext cx="4857784" cy="2214542"/>
          </a:xfrm>
          <a:custGeom>
            <a:avLst/>
            <a:gdLst/>
            <a:ahLst/>
            <a:cxnLst/>
            <a:rect l="l" t="t" r="r" b="b"/>
            <a:pathLst>
              <a:path w="11561831" h="4410721">
                <a:moveTo>
                  <a:pt x="0" y="0"/>
                </a:moveTo>
                <a:lnTo>
                  <a:pt x="11561831" y="0"/>
                </a:lnTo>
                <a:lnTo>
                  <a:pt x="11561831" y="4410721"/>
                </a:lnTo>
                <a:lnTo>
                  <a:pt x="0" y="441072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速度线漫画专用素材"/>
          <p:cNvSpPr/>
          <p:nvPr/>
        </p:nvSpPr>
        <p:spPr>
          <a:xfrm>
            <a:off x="84693" y="0"/>
            <a:ext cx="17426859" cy="10831582"/>
          </a:xfrm>
          <a:custGeom>
            <a:avLst/>
            <a:gdLst/>
            <a:ahLst/>
            <a:cxnLst/>
            <a:rect l="l" t="t" r="r" b="b"/>
            <a:pathLst>
              <a:path w="17426859" h="10831582">
                <a:moveTo>
                  <a:pt x="0" y="0"/>
                </a:moveTo>
                <a:lnTo>
                  <a:pt x="17426859" y="0"/>
                </a:lnTo>
                <a:lnTo>
                  <a:pt x="17426859" y="10831582"/>
                </a:lnTo>
                <a:lnTo>
                  <a:pt x="0" y="1083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637" b="-13264"/>
            </a:stretch>
          </a:blipFill>
        </p:spPr>
      </p:sp>
      <p:sp>
        <p:nvSpPr>
          <p:cNvPr id="3" name="Freeform 3" descr="Cloud Comic Footer"/>
          <p:cNvSpPr/>
          <p:nvPr/>
        </p:nvSpPr>
        <p:spPr>
          <a:xfrm>
            <a:off x="-420214" y="8056786"/>
            <a:ext cx="6228934" cy="2910611"/>
          </a:xfrm>
          <a:custGeom>
            <a:avLst/>
            <a:gdLst/>
            <a:ahLst/>
            <a:cxnLst/>
            <a:rect l="l" t="t" r="r" b="b"/>
            <a:pathLst>
              <a:path w="6228934" h="2910611">
                <a:moveTo>
                  <a:pt x="0" y="0"/>
                </a:moveTo>
                <a:lnTo>
                  <a:pt x="6228933" y="0"/>
                </a:lnTo>
                <a:lnTo>
                  <a:pt x="6228933" y="2910611"/>
                </a:lnTo>
                <a:lnTo>
                  <a:pt x="0" y="29106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 descr="Cloud Comic Footer"/>
          <p:cNvSpPr/>
          <p:nvPr/>
        </p:nvSpPr>
        <p:spPr>
          <a:xfrm flipH="1" flipV="1">
            <a:off x="12242444" y="-252660"/>
            <a:ext cx="6045556" cy="2824923"/>
          </a:xfrm>
          <a:custGeom>
            <a:avLst/>
            <a:gdLst/>
            <a:ahLst/>
            <a:cxnLst/>
            <a:rect l="l" t="t" r="r" b="b"/>
            <a:pathLst>
              <a:path w="6045556" h="2824923">
                <a:moveTo>
                  <a:pt x="6045556" y="2824923"/>
                </a:moveTo>
                <a:lnTo>
                  <a:pt x="0" y="2824923"/>
                </a:lnTo>
                <a:lnTo>
                  <a:pt x="0" y="0"/>
                </a:lnTo>
                <a:lnTo>
                  <a:pt x="6045556" y="0"/>
                </a:lnTo>
                <a:lnTo>
                  <a:pt x="6045556" y="28249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783723" y="5745804"/>
            <a:ext cx="5290704" cy="3172915"/>
          </a:xfrm>
          <a:custGeom>
            <a:avLst/>
            <a:gdLst/>
            <a:ahLst/>
            <a:cxnLst/>
            <a:rect l="l" t="t" r="r" b="b"/>
            <a:pathLst>
              <a:path w="5290704" h="3172915">
                <a:moveTo>
                  <a:pt x="0" y="0"/>
                </a:moveTo>
                <a:lnTo>
                  <a:pt x="5290704" y="0"/>
                </a:lnTo>
                <a:lnTo>
                  <a:pt x="5290704" y="3172915"/>
                </a:lnTo>
                <a:lnTo>
                  <a:pt x="0" y="31729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8628" t="-46594" r="-27361" b="-28941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129087" y="6695180"/>
            <a:ext cx="5546609" cy="950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32"/>
              </a:lnSpc>
              <a:spcBef>
                <a:spcPct val="0"/>
              </a:spcBef>
            </a:pPr>
            <a:r>
              <a:rPr lang="en-US" sz="2554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LÁBB</a:t>
            </a:r>
            <a:r>
              <a:rPr lang="en-US" sz="2554" u="none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ELI FERTŐTLENÍTŐ SZŐNYEG</a:t>
            </a:r>
          </a:p>
          <a:p>
            <a:pPr marL="0" lvl="0" indent="0" algn="ctr">
              <a:lnSpc>
                <a:spcPts val="3832"/>
              </a:lnSpc>
              <a:spcBef>
                <a:spcPct val="0"/>
              </a:spcBef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829362" y="1373829"/>
            <a:ext cx="15692667" cy="437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96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FERTŐTLENÍTŐ MEDENCÉK A FARMOK BEJÁRATÁNÁL</a:t>
            </a:r>
          </a:p>
          <a:p>
            <a:pPr marL="0" lvl="0" indent="0" algn="ctr">
              <a:lnSpc>
                <a:spcPts val="11519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Cloud Comic Footer"/>
          <p:cNvSpPr/>
          <p:nvPr/>
        </p:nvSpPr>
        <p:spPr>
          <a:xfrm>
            <a:off x="-420214" y="8056786"/>
            <a:ext cx="6228934" cy="2910611"/>
          </a:xfrm>
          <a:custGeom>
            <a:avLst/>
            <a:gdLst/>
            <a:ahLst/>
            <a:cxnLst/>
            <a:rect l="l" t="t" r="r" b="b"/>
            <a:pathLst>
              <a:path w="6228934" h="2910611">
                <a:moveTo>
                  <a:pt x="0" y="0"/>
                </a:moveTo>
                <a:lnTo>
                  <a:pt x="6228933" y="0"/>
                </a:lnTo>
                <a:lnTo>
                  <a:pt x="6228933" y="2910611"/>
                </a:lnTo>
                <a:lnTo>
                  <a:pt x="0" y="29106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 descr="Cloud Comic Footer"/>
          <p:cNvSpPr/>
          <p:nvPr/>
        </p:nvSpPr>
        <p:spPr>
          <a:xfrm flipH="1" flipV="1">
            <a:off x="12242444" y="-252660"/>
            <a:ext cx="6045556" cy="2824923"/>
          </a:xfrm>
          <a:custGeom>
            <a:avLst/>
            <a:gdLst/>
            <a:ahLst/>
            <a:cxnLst/>
            <a:rect l="l" t="t" r="r" b="b"/>
            <a:pathLst>
              <a:path w="6045556" h="2824923">
                <a:moveTo>
                  <a:pt x="6045556" y="2824923"/>
                </a:moveTo>
                <a:lnTo>
                  <a:pt x="0" y="2824923"/>
                </a:lnTo>
                <a:lnTo>
                  <a:pt x="0" y="0"/>
                </a:lnTo>
                <a:lnTo>
                  <a:pt x="6045556" y="0"/>
                </a:lnTo>
                <a:lnTo>
                  <a:pt x="6045556" y="282492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641253" y="1777365"/>
            <a:ext cx="12896440" cy="6656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A FARMR</a:t>
            </a:r>
            <a:r>
              <a:rPr lang="en-US" sz="4200" u="none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A BELÉPN</a:t>
            </a:r>
            <a:r>
              <a:rPr lang="en-US" sz="42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I</a:t>
            </a:r>
            <a:r>
              <a:rPr lang="en-US" sz="4200" u="none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 CSAK A B</a:t>
            </a:r>
            <a:r>
              <a:rPr lang="en-US" sz="42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E</a:t>
            </a:r>
            <a:r>
              <a:rPr lang="en-US" sz="4200" u="none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JÁRATI</a:t>
            </a:r>
            <a:r>
              <a:rPr lang="en-US" sz="42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 </a:t>
            </a:r>
            <a:r>
              <a:rPr lang="en-US" sz="4200" u="none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KAP</a:t>
            </a:r>
            <a:r>
              <a:rPr lang="en-US" sz="42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U</a:t>
            </a:r>
            <a:r>
              <a:rPr lang="en-US" sz="4200" u="none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N</a:t>
            </a:r>
            <a:r>
              <a:rPr lang="en-US" sz="42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 </a:t>
            </a:r>
            <a:r>
              <a:rPr lang="en-US" sz="4200" u="none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KE</a:t>
            </a:r>
            <a:r>
              <a:rPr lang="en-US" sz="42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R</a:t>
            </a:r>
            <a:r>
              <a:rPr lang="en-US" sz="4200" u="none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E</a:t>
            </a:r>
            <a:r>
              <a:rPr lang="en-US" sz="42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S</a:t>
            </a:r>
            <a:r>
              <a:rPr lang="en-US" sz="4200" u="none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Z</a:t>
            </a:r>
            <a:r>
              <a:rPr lang="en-US" sz="42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T</a:t>
            </a:r>
            <a:r>
              <a:rPr lang="en-US" sz="4200" u="none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ÜL</a:t>
            </a:r>
            <a:r>
              <a:rPr lang="en-US" sz="42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 </a:t>
            </a:r>
            <a:r>
              <a:rPr lang="en-US" sz="4200" u="none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SZABAD. </a:t>
            </a:r>
          </a:p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u="none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A BEJÁRA</a:t>
            </a:r>
            <a:r>
              <a:rPr lang="en-US" sz="42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TO</a:t>
            </a:r>
            <a:r>
              <a:rPr lang="en-US" sz="4200" u="none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KNÁL BELÉ</a:t>
            </a:r>
            <a:r>
              <a:rPr lang="en-US" sz="42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P</a:t>
            </a:r>
            <a:r>
              <a:rPr lang="en-US" sz="4200" u="none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Ő LÁBBEL</a:t>
            </a:r>
            <a:r>
              <a:rPr lang="en-US" sz="42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I</a:t>
            </a:r>
            <a:r>
              <a:rPr lang="en-US" sz="4200" u="none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 FERTŐTLENÍTŐ TÁL</a:t>
            </a:r>
            <a:r>
              <a:rPr lang="en-US" sz="42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C</a:t>
            </a:r>
            <a:r>
              <a:rPr lang="en-US" sz="4200" u="none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ÁT</a:t>
            </a:r>
            <a:r>
              <a:rPr lang="en-US" sz="42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 </a:t>
            </a:r>
            <a:r>
              <a:rPr lang="en-US" sz="4200" u="none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ÉS KÉZFERTŐTLENÍTÉS CÉLJÁRA LAVÓ</a:t>
            </a:r>
            <a:r>
              <a:rPr lang="en-US" sz="42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R</a:t>
            </a:r>
            <a:r>
              <a:rPr lang="en-US" sz="4200" u="none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T</a:t>
            </a:r>
            <a:r>
              <a:rPr lang="en-US" sz="42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 </a:t>
            </a:r>
            <a:r>
              <a:rPr lang="en-US" sz="4200" u="none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KELL ELHELYEZN</a:t>
            </a:r>
            <a:r>
              <a:rPr lang="en-US" sz="42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I</a:t>
            </a:r>
            <a:r>
              <a:rPr lang="en-US" sz="4200" u="none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. </a:t>
            </a:r>
          </a:p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u="none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A LAVÓR MELLÉ TÖRÖLKÖZŐT KELL KITENNI.</a:t>
            </a:r>
          </a:p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u="none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 A KÉZ ÉS LÁBBELI FERTŐTLENÍTÉS MIN</a:t>
            </a:r>
            <a:r>
              <a:rPr lang="en-US" sz="42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DE</a:t>
            </a:r>
            <a:r>
              <a:rPr lang="en-US" sz="4200" u="none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N BELÉPŐ SZÁMÁR</a:t>
            </a:r>
            <a:r>
              <a:rPr lang="en-US" sz="42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A</a:t>
            </a:r>
            <a:r>
              <a:rPr lang="en-US" sz="4200" u="none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 KÖTELEZŐ. </a:t>
            </a:r>
          </a:p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Cloud Comic Footer"/>
          <p:cNvSpPr/>
          <p:nvPr/>
        </p:nvSpPr>
        <p:spPr>
          <a:xfrm>
            <a:off x="-420214" y="8056786"/>
            <a:ext cx="6228934" cy="2910611"/>
          </a:xfrm>
          <a:custGeom>
            <a:avLst/>
            <a:gdLst/>
            <a:ahLst/>
            <a:cxnLst/>
            <a:rect l="l" t="t" r="r" b="b"/>
            <a:pathLst>
              <a:path w="6228934" h="2910611">
                <a:moveTo>
                  <a:pt x="0" y="0"/>
                </a:moveTo>
                <a:lnTo>
                  <a:pt x="6228933" y="0"/>
                </a:lnTo>
                <a:lnTo>
                  <a:pt x="6228933" y="2910611"/>
                </a:lnTo>
                <a:lnTo>
                  <a:pt x="0" y="29106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57284" y="1080561"/>
            <a:ext cx="14991950" cy="843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840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A TELEPVEZETŐ FELADATA, HOGY A KÉZ ÉS A LÁBBELIFERTŐTLENÍTŐBEN, MINDEN REGGEL MUNKAKEZDÉSRE KICSERÉLJÉK A FERTŐTLENÍTŐSZERES OLDATOT. </a:t>
            </a:r>
          </a:p>
          <a:p>
            <a:pPr marL="906780" lvl="1" indent="-453390" algn="l">
              <a:lnSpc>
                <a:spcPts val="840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A TELEPVEZETŐ KÖTELES ELLENŐRIZNI, HOGY A DOLGOZÓK HASZNÁLJÁK-E AKÉZFERTŐTLENÍTŐT ÉS A LÁBBELI FERTŐTLENÍTŐT (TÁLCA VAGY SZŐNYEG).</a:t>
            </a:r>
          </a:p>
          <a:p>
            <a:pPr marL="906780" lvl="1" indent="-453390" algn="l">
              <a:lnSpc>
                <a:spcPts val="8400"/>
              </a:lnSpc>
              <a:buFont typeface="Arial"/>
              <a:buChar char="•"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Cloud Comic Footer"/>
          <p:cNvSpPr/>
          <p:nvPr/>
        </p:nvSpPr>
        <p:spPr>
          <a:xfrm>
            <a:off x="-420214" y="8056786"/>
            <a:ext cx="6228934" cy="2910611"/>
          </a:xfrm>
          <a:custGeom>
            <a:avLst/>
            <a:gdLst/>
            <a:ahLst/>
            <a:cxnLst/>
            <a:rect l="l" t="t" r="r" b="b"/>
            <a:pathLst>
              <a:path w="6228934" h="2910611">
                <a:moveTo>
                  <a:pt x="0" y="0"/>
                </a:moveTo>
                <a:lnTo>
                  <a:pt x="6228933" y="0"/>
                </a:lnTo>
                <a:lnTo>
                  <a:pt x="6228933" y="2910611"/>
                </a:lnTo>
                <a:lnTo>
                  <a:pt x="0" y="29106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741213" y="2134412"/>
            <a:ext cx="9863845" cy="6631087"/>
          </a:xfrm>
          <a:custGeom>
            <a:avLst/>
            <a:gdLst/>
            <a:ahLst/>
            <a:cxnLst/>
            <a:rect l="l" t="t" r="r" b="b"/>
            <a:pathLst>
              <a:path w="9863845" h="6631087">
                <a:moveTo>
                  <a:pt x="0" y="0"/>
                </a:moveTo>
                <a:lnTo>
                  <a:pt x="9863845" y="0"/>
                </a:lnTo>
                <a:lnTo>
                  <a:pt x="9863845" y="6631087"/>
                </a:lnTo>
                <a:lnTo>
                  <a:pt x="0" y="6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7431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48723" y="817697"/>
            <a:ext cx="8209262" cy="1468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87"/>
              </a:lnSpc>
              <a:spcBef>
                <a:spcPct val="0"/>
              </a:spcBef>
            </a:pPr>
            <a:r>
              <a:rPr lang="en-US" sz="3239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JÁRMŰVEK KEREKÉNEK FERTŐTLENÍTÉSÉRE SZOLGÁLÓ MEDENCE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速度线漫画专用素材"/>
          <p:cNvSpPr/>
          <p:nvPr/>
        </p:nvSpPr>
        <p:spPr>
          <a:xfrm>
            <a:off x="84693" y="0"/>
            <a:ext cx="17426859" cy="10831582"/>
          </a:xfrm>
          <a:custGeom>
            <a:avLst/>
            <a:gdLst/>
            <a:ahLst/>
            <a:cxnLst/>
            <a:rect l="l" t="t" r="r" b="b"/>
            <a:pathLst>
              <a:path w="17426859" h="10831582">
                <a:moveTo>
                  <a:pt x="0" y="0"/>
                </a:moveTo>
                <a:lnTo>
                  <a:pt x="17426859" y="0"/>
                </a:lnTo>
                <a:lnTo>
                  <a:pt x="17426859" y="10831582"/>
                </a:lnTo>
                <a:lnTo>
                  <a:pt x="0" y="1083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637" b="-13264"/>
            </a:stretch>
          </a:blipFill>
        </p:spPr>
      </p:sp>
      <p:sp>
        <p:nvSpPr>
          <p:cNvPr id="3" name="Freeform 3" descr="Cloud Comic Footer"/>
          <p:cNvSpPr/>
          <p:nvPr/>
        </p:nvSpPr>
        <p:spPr>
          <a:xfrm>
            <a:off x="-420214" y="8056786"/>
            <a:ext cx="6228934" cy="2910611"/>
          </a:xfrm>
          <a:custGeom>
            <a:avLst/>
            <a:gdLst/>
            <a:ahLst/>
            <a:cxnLst/>
            <a:rect l="l" t="t" r="r" b="b"/>
            <a:pathLst>
              <a:path w="6228934" h="2910611">
                <a:moveTo>
                  <a:pt x="0" y="0"/>
                </a:moveTo>
                <a:lnTo>
                  <a:pt x="6228933" y="0"/>
                </a:lnTo>
                <a:lnTo>
                  <a:pt x="6228933" y="2910611"/>
                </a:lnTo>
                <a:lnTo>
                  <a:pt x="0" y="29106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 descr="Cloud Comic Footer"/>
          <p:cNvSpPr/>
          <p:nvPr/>
        </p:nvSpPr>
        <p:spPr>
          <a:xfrm flipH="1" flipV="1">
            <a:off x="12242444" y="-252660"/>
            <a:ext cx="6045556" cy="2824923"/>
          </a:xfrm>
          <a:custGeom>
            <a:avLst/>
            <a:gdLst/>
            <a:ahLst/>
            <a:cxnLst/>
            <a:rect l="l" t="t" r="r" b="b"/>
            <a:pathLst>
              <a:path w="6045556" h="2824923">
                <a:moveTo>
                  <a:pt x="6045556" y="2824923"/>
                </a:moveTo>
                <a:lnTo>
                  <a:pt x="0" y="2824923"/>
                </a:lnTo>
                <a:lnTo>
                  <a:pt x="0" y="0"/>
                </a:lnTo>
                <a:lnTo>
                  <a:pt x="6045556" y="0"/>
                </a:lnTo>
                <a:lnTo>
                  <a:pt x="6045556" y="28249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919862" y="2050713"/>
            <a:ext cx="7000610" cy="2878999"/>
            <a:chOff x="0" y="0"/>
            <a:chExt cx="5420212" cy="22290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20212" cy="2229061"/>
            </a:xfrm>
            <a:custGeom>
              <a:avLst/>
              <a:gdLst/>
              <a:ahLst/>
              <a:cxnLst/>
              <a:rect l="l" t="t" r="r" b="b"/>
              <a:pathLst>
                <a:path w="5420212" h="2229061">
                  <a:moveTo>
                    <a:pt x="5295752" y="2229060"/>
                  </a:moveTo>
                  <a:lnTo>
                    <a:pt x="124460" y="2229060"/>
                  </a:lnTo>
                  <a:cubicBezTo>
                    <a:pt x="55880" y="2229060"/>
                    <a:pt x="0" y="2173181"/>
                    <a:pt x="0" y="21046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104601"/>
                  </a:lnTo>
                  <a:cubicBezTo>
                    <a:pt x="5420212" y="2173181"/>
                    <a:pt x="5364332" y="2229061"/>
                    <a:pt x="5295752" y="222906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367528" y="2050713"/>
            <a:ext cx="7000610" cy="2878999"/>
            <a:chOff x="0" y="0"/>
            <a:chExt cx="5420212" cy="222906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20212" cy="2229061"/>
            </a:xfrm>
            <a:custGeom>
              <a:avLst/>
              <a:gdLst/>
              <a:ahLst/>
              <a:cxnLst/>
              <a:rect l="l" t="t" r="r" b="b"/>
              <a:pathLst>
                <a:path w="5420212" h="2229061">
                  <a:moveTo>
                    <a:pt x="5295752" y="2229060"/>
                  </a:moveTo>
                  <a:lnTo>
                    <a:pt x="124460" y="2229060"/>
                  </a:lnTo>
                  <a:cubicBezTo>
                    <a:pt x="55880" y="2229060"/>
                    <a:pt x="0" y="2173181"/>
                    <a:pt x="0" y="21046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104601"/>
                  </a:lnTo>
                  <a:cubicBezTo>
                    <a:pt x="5420212" y="2173181"/>
                    <a:pt x="5364332" y="2229061"/>
                    <a:pt x="5295752" y="222906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367528" y="5376338"/>
            <a:ext cx="7000610" cy="2859949"/>
            <a:chOff x="0" y="0"/>
            <a:chExt cx="5420212" cy="22143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20212" cy="2214311"/>
            </a:xfrm>
            <a:custGeom>
              <a:avLst/>
              <a:gdLst/>
              <a:ahLst/>
              <a:cxnLst/>
              <a:rect l="l" t="t" r="r" b="b"/>
              <a:pathLst>
                <a:path w="5420212" h="2214311">
                  <a:moveTo>
                    <a:pt x="5295752" y="2214311"/>
                  </a:moveTo>
                  <a:lnTo>
                    <a:pt x="124460" y="2214311"/>
                  </a:lnTo>
                  <a:cubicBezTo>
                    <a:pt x="55880" y="2214311"/>
                    <a:pt x="0" y="2158431"/>
                    <a:pt x="0" y="20898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089851"/>
                  </a:lnTo>
                  <a:cubicBezTo>
                    <a:pt x="5420212" y="2158431"/>
                    <a:pt x="5364332" y="2214311"/>
                    <a:pt x="5295752" y="221431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2247000" y="2410221"/>
            <a:ext cx="12614650" cy="5086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5"/>
              </a:lnSpc>
            </a:pPr>
            <a:r>
              <a:rPr lang="en-US" sz="4586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A FARMOK KAPUJÁT FOLYAMATOSAN ZÁRVA KELL TARTANI, KINYITNI CSAK A BEHAJTÁS ILLETVE KIHAJTÁS IDEJÉRE SZABAD. </a:t>
            </a:r>
          </a:p>
          <a:p>
            <a:pPr algn="ctr">
              <a:lnSpc>
                <a:spcPts val="5045"/>
              </a:lnSpc>
            </a:pPr>
            <a:r>
              <a:rPr lang="en-US" sz="4586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A FARMRA AZ ENGEDÉLYEZETTJÁRMŰVEKET CSAK A TELEPVEZETŐ ÁLTAL MEGBÍZOTT DOLGOZÓ VAGY A TELEPVEZETŐ ENGEDHETI BE. </a:t>
            </a:r>
          </a:p>
          <a:p>
            <a:pPr algn="ctr">
              <a:lnSpc>
                <a:spcPts val="5045"/>
              </a:lnSpc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Cloud Comic Footer"/>
          <p:cNvSpPr/>
          <p:nvPr/>
        </p:nvSpPr>
        <p:spPr>
          <a:xfrm>
            <a:off x="-420214" y="8056786"/>
            <a:ext cx="6228934" cy="2910611"/>
          </a:xfrm>
          <a:custGeom>
            <a:avLst/>
            <a:gdLst/>
            <a:ahLst/>
            <a:cxnLst/>
            <a:rect l="l" t="t" r="r" b="b"/>
            <a:pathLst>
              <a:path w="6228934" h="2910611">
                <a:moveTo>
                  <a:pt x="0" y="0"/>
                </a:moveTo>
                <a:lnTo>
                  <a:pt x="6228933" y="0"/>
                </a:lnTo>
                <a:lnTo>
                  <a:pt x="6228933" y="2910611"/>
                </a:lnTo>
                <a:lnTo>
                  <a:pt x="0" y="29106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889878"/>
            <a:ext cx="15613088" cy="6820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0"/>
              </a:lnSpc>
            </a:pPr>
            <a:r>
              <a:rPr lang="en-US" sz="3800">
                <a:solidFill>
                  <a:srgbClr val="FF3131"/>
                </a:solidFill>
                <a:latin typeface="Noot"/>
                <a:ea typeface="Noot"/>
                <a:cs typeface="Noot"/>
                <a:sym typeface="Noot"/>
              </a:rPr>
              <a:t>SOFŐRÖKRE VONATKOZÓ SZABÁLYOK: </a:t>
            </a:r>
          </a:p>
          <a:p>
            <a:pPr algn="l">
              <a:lnSpc>
                <a:spcPts val="4180"/>
              </a:lnSpc>
            </a:pPr>
            <a:r>
              <a:rPr lang="en-US" sz="38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A TELEPRE BEENGEDETT JÁRMŰVEKSOFŐRJEINEK A TELEP KAPUJÁNÁL FÓLIACSIZMÁT ÉS EGYSZER HASZNÁLATOS VÉDŐRUHÁT KELL ADNI, AMIT FEL KELL, HOGY VEGYENEK. </a:t>
            </a:r>
          </a:p>
          <a:p>
            <a:pPr algn="l">
              <a:lnSpc>
                <a:spcPts val="4180"/>
              </a:lnSpc>
            </a:pPr>
            <a:r>
              <a:rPr lang="en-US" sz="38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A TELEPEN CSAK FÓLIACSIZMÁBAN KÖZLEKEDHETNEK.</a:t>
            </a:r>
          </a:p>
          <a:p>
            <a:pPr algn="l">
              <a:lnSpc>
                <a:spcPts val="4180"/>
              </a:lnSpc>
            </a:pPr>
            <a:r>
              <a:rPr lang="en-US" sz="38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A SOFŐRÖK A TELEPEN VALÓ TARTÓZKODÁS ALATT LEHETŐLEG MARADJANAK A GÉPJÁRMŰ FÜLKÉJÉBEN (PL. ÁLLATSZÁLLÍTÁS) VAGY A JÁRMŰBŐL CSAK AKKOR SZÁLLJANAK KI, HA AZ AMUNKAVÉGZÉSHEZ FELTÉTLENÜL SZÜKSÉGES (PL. TAKARMÁNYSZÁLLÍTÁS). </a:t>
            </a:r>
          </a:p>
          <a:p>
            <a:pPr algn="l">
              <a:lnSpc>
                <a:spcPts val="4180"/>
              </a:lnSpc>
            </a:pPr>
            <a:r>
              <a:rPr lang="en-US" sz="38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A SOFŐRÖK AZISTÁLLÓK ELŐTERÉBE NEM LÉPHETNEK BE.</a:t>
            </a:r>
          </a:p>
          <a:p>
            <a:pPr algn="l">
              <a:lnSpc>
                <a:spcPts val="4180"/>
              </a:lnSpc>
            </a:pPr>
            <a:endParaRPr/>
          </a:p>
          <a:p>
            <a:pPr marL="0" lvl="0" indent="0" algn="l">
              <a:lnSpc>
                <a:spcPts val="4180"/>
              </a:lnSpc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Cloud Comic Footer"/>
          <p:cNvSpPr/>
          <p:nvPr/>
        </p:nvSpPr>
        <p:spPr>
          <a:xfrm>
            <a:off x="-420214" y="8056786"/>
            <a:ext cx="6228934" cy="2910611"/>
          </a:xfrm>
          <a:custGeom>
            <a:avLst/>
            <a:gdLst/>
            <a:ahLst/>
            <a:cxnLst/>
            <a:rect l="l" t="t" r="r" b="b"/>
            <a:pathLst>
              <a:path w="6228934" h="2910611">
                <a:moveTo>
                  <a:pt x="0" y="0"/>
                </a:moveTo>
                <a:lnTo>
                  <a:pt x="6228933" y="0"/>
                </a:lnTo>
                <a:lnTo>
                  <a:pt x="6228933" y="2910611"/>
                </a:lnTo>
                <a:lnTo>
                  <a:pt x="0" y="29106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13667" y="3130341"/>
            <a:ext cx="15692667" cy="638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AZOKON A FARMOKON, AHOL ÉPÍTETTEK, A FARM TERÜLETÉRE CSAK A FARM KAPUJÁBAN KIALAKÍTOTT KERÉKFERTŐTLENÍTŐ MEDENCÉN KERESZTÜLHAJTHATNAK BE A GÉPJÁRMŰVEK. A KERÉKFERTŐTLENÍTŐ MEDENCÉT, HA SZÜKSÉGES,NAPONTA UTÁN KELL TÖLTENI FERTŐTLENÍTŐSZERES OLDATTAL, HETENTE ELLENŐRIZNI KELL, ÉS KI KELLTAKARÍTANI, HA NAGYON SZENNYEZETT. A MEDENCÉN VALÓ ÁTHAJTÁS UTÁN KELL AMAGASNYOMÁSÚ BERENDEZÉSSEL A FERTŐTLENÍTÉST ELVÉGEZNI.</a:t>
            </a:r>
          </a:p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endParaRPr/>
          </a:p>
        </p:txBody>
      </p:sp>
      <p:grpSp>
        <p:nvGrpSpPr>
          <p:cNvPr id="4" name="Group 4"/>
          <p:cNvGrpSpPr/>
          <p:nvPr/>
        </p:nvGrpSpPr>
        <p:grpSpPr>
          <a:xfrm>
            <a:off x="3180236" y="588481"/>
            <a:ext cx="7985125" cy="1769413"/>
            <a:chOff x="0" y="0"/>
            <a:chExt cx="10646833" cy="2359217"/>
          </a:xfrm>
        </p:grpSpPr>
        <p:grpSp>
          <p:nvGrpSpPr>
            <p:cNvPr id="5" name="Group 5"/>
            <p:cNvGrpSpPr/>
            <p:nvPr/>
          </p:nvGrpSpPr>
          <p:grpSpPr>
            <a:xfrm>
              <a:off x="2960805" y="0"/>
              <a:ext cx="6604693" cy="2359217"/>
              <a:chOff x="0" y="0"/>
              <a:chExt cx="7712580" cy="2754958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712580" cy="2754958"/>
              </a:xfrm>
              <a:custGeom>
                <a:avLst/>
                <a:gdLst/>
                <a:ahLst/>
                <a:cxnLst/>
                <a:rect l="l" t="t" r="r" b="b"/>
                <a:pathLst>
                  <a:path w="7712580" h="2754958">
                    <a:moveTo>
                      <a:pt x="6742935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1377479"/>
                    </a:cubicBezTo>
                    <a:cubicBezTo>
                      <a:pt x="0" y="2319983"/>
                      <a:pt x="434975" y="2754958"/>
                      <a:pt x="969645" y="2754958"/>
                    </a:cubicBezTo>
                    <a:lnTo>
                      <a:pt x="6742935" y="2754958"/>
                    </a:lnTo>
                    <a:cubicBezTo>
                      <a:pt x="7277605" y="2754958"/>
                      <a:pt x="7712580" y="2319983"/>
                      <a:pt x="7712580" y="1377479"/>
                    </a:cubicBezTo>
                    <a:cubicBezTo>
                      <a:pt x="7712580" y="434975"/>
                      <a:pt x="7277605" y="0"/>
                      <a:pt x="6742935" y="0"/>
                    </a:cubicBezTo>
                    <a:close/>
                    <a:moveTo>
                      <a:pt x="6742935" y="2729558"/>
                    </a:moveTo>
                    <a:lnTo>
                      <a:pt x="969645" y="2729558"/>
                    </a:lnTo>
                    <a:cubicBezTo>
                      <a:pt x="448945" y="2729558"/>
                      <a:pt x="25400" y="2306013"/>
                      <a:pt x="25400" y="1377479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6742935" y="25400"/>
                    </a:lnTo>
                    <a:cubicBezTo>
                      <a:pt x="7263635" y="25400"/>
                      <a:pt x="7687180" y="448945"/>
                      <a:pt x="7687180" y="1377479"/>
                    </a:cubicBezTo>
                    <a:cubicBezTo>
                      <a:pt x="7687180" y="2306013"/>
                      <a:pt x="7263635" y="2729558"/>
                      <a:pt x="6742935" y="272955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0" y="665258"/>
              <a:ext cx="10646833" cy="914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9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CB6CE6"/>
                  </a:solidFill>
                  <a:latin typeface="Noot"/>
                  <a:ea typeface="Noot"/>
                  <a:cs typeface="Noot"/>
                  <a:sym typeface="Noot"/>
                </a:rPr>
                <a:t>KERÉKFERTŐ</a:t>
              </a:r>
              <a:r>
                <a:rPr lang="en-US" sz="3999" u="none">
                  <a:solidFill>
                    <a:srgbClr val="CB6CE6"/>
                  </a:solidFill>
                  <a:latin typeface="Noot"/>
                  <a:ea typeface="Noot"/>
                  <a:cs typeface="Noot"/>
                  <a:sym typeface="Noot"/>
                </a:rPr>
                <a:t>TLENÍTŐ MEDENCE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Cloud Comic Footer"/>
          <p:cNvSpPr/>
          <p:nvPr/>
        </p:nvSpPr>
        <p:spPr>
          <a:xfrm>
            <a:off x="-420214" y="8056786"/>
            <a:ext cx="6228934" cy="2910611"/>
          </a:xfrm>
          <a:custGeom>
            <a:avLst/>
            <a:gdLst/>
            <a:ahLst/>
            <a:cxnLst/>
            <a:rect l="l" t="t" r="r" b="b"/>
            <a:pathLst>
              <a:path w="6228934" h="2910611">
                <a:moveTo>
                  <a:pt x="0" y="0"/>
                </a:moveTo>
                <a:lnTo>
                  <a:pt x="6228933" y="0"/>
                </a:lnTo>
                <a:lnTo>
                  <a:pt x="6228933" y="2910611"/>
                </a:lnTo>
                <a:lnTo>
                  <a:pt x="0" y="29106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556937"/>
            <a:ext cx="16230600" cy="6955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Noot"/>
                <a:ea typeface="Noot"/>
                <a:cs typeface="Noot"/>
                <a:sym typeface="Noot"/>
              </a:rPr>
              <a:t>A TELEPRE BEHAJTÓ GÉPKOCSIK FERTŐTLENÍTÉSÉTMAGASNYOMÁSÚ PERMETEZŐ BERENDEZÉSSEL KELL ELVÉGEZTETNI, FERTŐTLENÍTŐSZERES OLDATTAL. A FERTŐTLENÍTÉST A TELEPVEZETŐ ÁLTAL MEGBÍZOTT SZEMÉLYVAGY A TELEPVEZETŐ KÖTELES ELVÉGEZNI. A PERMETEZŐ BERENDEZÉST ÉS A VEZETÉKEKETÚGY KELL TÁROLNI, HOGY A FERTŐTLENÍTÉST HIDEG IDŐJÁRÁS ESETÉN IS ELVÉGEZHESSÉK.FAGYOS IDŐJÁRÁS ESETÉN, OLYAN HELYEN KELL TÁROLNI A FERTŐTLENÍTŐ BERENDEZÉST, HOGYAZ BÁRMIKOR ALKALMAS LEGYEN FERTŐTLENÍTÉSRE, PL. FŰTÖTT TÁROLÓ HELY. AMENNYIBEN AZIDŐJÁRÁSI VISZONYOK A KERÉKFERTŐTLENÍTŐ ÜZEMELTETÉSÉT VAGY A MAGASNYOMÁSÚ PERMETEZŐ BERENDEZÉS HASZNÁLATÁT NEM TESZIK LEHETŐVÉ, A TELEPRE BEHAJTÓGÉPJÁRMŰVEK KEREKEIT LOCSOLÓ KANNÁVAL KELL LEFERTŐTLENÍTENI.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5099" y="1125884"/>
            <a:ext cx="16230600" cy="115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10"/>
              </a:lnSpc>
            </a:pPr>
            <a:r>
              <a:rPr lang="en-US" sz="8100">
                <a:solidFill>
                  <a:srgbClr val="1800AD"/>
                </a:solidFill>
                <a:latin typeface="Noot"/>
                <a:ea typeface="Noot"/>
                <a:cs typeface="Noot"/>
                <a:sym typeface="Noot"/>
              </a:rPr>
              <a:t>A GÉPKOCSIK FERTŐTLENÍTÉSE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Custom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Noot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FERTŐTLENÍTŐ MEDENCÉK</dc:title>
  <dc:creator>User</dc:creator>
  <cp:lastModifiedBy>User</cp:lastModifiedBy>
  <cp:revision>2</cp:revision>
  <dcterms:created xsi:type="dcterms:W3CDTF">2006-08-16T00:00:00Z</dcterms:created>
  <dcterms:modified xsi:type="dcterms:W3CDTF">2026-04-11T16:07:50Z</dcterms:modified>
  <dc:identifier>DAHGj9264r4</dc:identifier>
</cp:coreProperties>
</file>