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Montserrat Bold" charset="-18"/>
      <p:regular r:id="rId17"/>
    </p:embeddedFont>
    <p:embeddedFont>
      <p:font typeface="Montserrat Medium" charset="-18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Open Sans" charset="0"/>
      <p:regular r:id="rId23"/>
    </p:embeddedFont>
    <p:embeddedFont>
      <p:font typeface="Open Sans Bold" charset="0"/>
      <p:regular r:id="rId24"/>
    </p:embeddedFont>
    <p:embeddedFont>
      <p:font typeface="TT Bluescreens Bold Italics" charset="-18"/>
      <p:regular r:id="rId25"/>
    </p:embeddedFont>
    <p:embeddedFont>
      <p:font typeface="Cardo Bold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hyperlink" Target="https://wordwall.net/hu/resource/95087847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32.svg"/><Relationship Id="rId4" Type="http://schemas.openxmlformats.org/officeDocument/2006/relationships/image" Target="../media/image35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4.jpeg"/><Relationship Id="rId4" Type="http://schemas.microsoft.com/office/2007/relationships/media" Target="../media/VAG-mva9e50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5" Type="http://schemas.openxmlformats.org/officeDocument/2006/relationships/image" Target="../media/image21.svg"/><Relationship Id="rId10" Type="http://schemas.openxmlformats.org/officeDocument/2006/relationships/image" Target="../media/image17.svg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34.svg"/><Relationship Id="rId2" Type="http://schemas.openxmlformats.org/officeDocument/2006/relationships/hyperlink" Target="https://wordwall.net/hu/resource/9508882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430"/>
            <a:ext cx="18288000" cy="10382430"/>
          </a:xfrm>
          <a:custGeom>
            <a:avLst/>
            <a:gdLst/>
            <a:ahLst/>
            <a:cxnLst/>
            <a:rect l="l" t="t" r="r" b="b"/>
            <a:pathLst>
              <a:path w="18288000" h="10382430">
                <a:moveTo>
                  <a:pt x="0" y="0"/>
                </a:moveTo>
                <a:lnTo>
                  <a:pt x="18288000" y="0"/>
                </a:lnTo>
                <a:lnTo>
                  <a:pt x="18288000" y="10382430"/>
                </a:lnTo>
                <a:lnTo>
                  <a:pt x="0" y="10382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963" r="-7541" b="-12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44097" y="0"/>
            <a:ext cx="4487444" cy="1711914"/>
          </a:xfrm>
          <a:custGeom>
            <a:avLst/>
            <a:gdLst/>
            <a:ahLst/>
            <a:cxnLst/>
            <a:rect l="l" t="t" r="r" b="b"/>
            <a:pathLst>
              <a:path w="4487444" h="1711914">
                <a:moveTo>
                  <a:pt x="0" y="0"/>
                </a:moveTo>
                <a:lnTo>
                  <a:pt x="4487444" y="0"/>
                </a:lnTo>
                <a:lnTo>
                  <a:pt x="4487444" y="1711914"/>
                </a:lnTo>
                <a:lnTo>
                  <a:pt x="0" y="17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5066" y="9065595"/>
            <a:ext cx="15497868" cy="141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</a:pPr>
            <a:r>
              <a:rPr lang="en-US" sz="10600" spc="424">
                <a:gradFill>
                  <a:gsLst>
                    <a:gs pos="0">
                      <a:srgbClr val="7CCE6B">
                        <a:alpha val="100000"/>
                      </a:srgbClr>
                    </a:gs>
                    <a:gs pos="100000">
                      <a:srgbClr val="D8FFD0">
                        <a:alpha val="100000"/>
                      </a:srgbClr>
                    </a:gs>
                  </a:gsLst>
                  <a:lin ang="5400000"/>
                </a:gradFill>
                <a:latin typeface="League Gothic"/>
                <a:ea typeface="League Gothic"/>
                <a:cs typeface="League Gothic"/>
                <a:sym typeface="League Gothic"/>
              </a:rPr>
              <a:t>FOGATLÓ HASZNÁLATÁNAK ESZKÖZEI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1028700"/>
            <a:ext cx="6283411" cy="831712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Freeform 5"/>
          <p:cNvSpPr/>
          <p:nvPr/>
        </p:nvSpPr>
        <p:spPr>
          <a:xfrm>
            <a:off x="8552173" y="2225676"/>
            <a:ext cx="8806524" cy="5835648"/>
          </a:xfrm>
          <a:custGeom>
            <a:avLst/>
            <a:gdLst/>
            <a:ahLst/>
            <a:cxnLst/>
            <a:rect l="l" t="t" r="r" b="b"/>
            <a:pathLst>
              <a:path w="8806524" h="5835648">
                <a:moveTo>
                  <a:pt x="0" y="0"/>
                </a:moveTo>
                <a:lnTo>
                  <a:pt x="8806524" y="0"/>
                </a:lnTo>
                <a:lnTo>
                  <a:pt x="8806524" y="5835648"/>
                </a:lnTo>
                <a:lnTo>
                  <a:pt x="0" y="583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7530" y="1561328"/>
            <a:ext cx="5565750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A SZÜGYHÁM RÉSZEI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59974" y="4028476"/>
            <a:ext cx="3822502" cy="569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10. hajtószár,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11. szügyelő,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12. kápa a kápakarikával,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13. hasló,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14. vállszíj,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15. ágyékszíj,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16. farmatring,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17. istrángtáska,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18. tartószíj,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19. szügyelő karika, </a:t>
            </a: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20. istráng</a:t>
            </a:r>
          </a:p>
          <a:p>
            <a:pPr algn="ctr">
              <a:lnSpc>
                <a:spcPts val="3126"/>
              </a:lnSpc>
            </a:pPr>
            <a:endParaRPr/>
          </a:p>
          <a:p>
            <a:pPr algn="ctr">
              <a:lnSpc>
                <a:spcPts val="3126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143" y="251571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4827129" y="273377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4" name="AutoShape 4"/>
          <p:cNvSpPr/>
          <p:nvPr/>
        </p:nvSpPr>
        <p:spPr>
          <a:xfrm>
            <a:off x="9350557" y="273377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5" name="AutoShape 5"/>
          <p:cNvSpPr/>
          <p:nvPr/>
        </p:nvSpPr>
        <p:spPr>
          <a:xfrm>
            <a:off x="13873986" y="247745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6" name="AutoShape 6"/>
          <p:cNvSpPr/>
          <p:nvPr/>
        </p:nvSpPr>
        <p:spPr>
          <a:xfrm>
            <a:off x="89143" y="251571"/>
            <a:ext cx="3763208" cy="1334532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4827129" y="273377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350557" y="273377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13873986" y="247745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10" name="Freeform 10"/>
          <p:cNvSpPr/>
          <p:nvPr/>
        </p:nvSpPr>
        <p:spPr>
          <a:xfrm>
            <a:off x="607076" y="1570961"/>
            <a:ext cx="2743009" cy="2838226"/>
          </a:xfrm>
          <a:custGeom>
            <a:avLst/>
            <a:gdLst/>
            <a:ahLst/>
            <a:cxnLst/>
            <a:rect l="l" t="t" r="r" b="b"/>
            <a:pathLst>
              <a:path w="2743009" h="2838226">
                <a:moveTo>
                  <a:pt x="0" y="0"/>
                </a:moveTo>
                <a:lnTo>
                  <a:pt x="2743010" y="0"/>
                </a:lnTo>
                <a:lnTo>
                  <a:pt x="2743010" y="2838225"/>
                </a:lnTo>
                <a:lnTo>
                  <a:pt x="0" y="2838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68" b="-1413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30629" y="1650963"/>
            <a:ext cx="2545270" cy="2549612"/>
          </a:xfrm>
          <a:custGeom>
            <a:avLst/>
            <a:gdLst/>
            <a:ahLst/>
            <a:cxnLst/>
            <a:rect l="l" t="t" r="r" b="b"/>
            <a:pathLst>
              <a:path w="2545270" h="2549612">
                <a:moveTo>
                  <a:pt x="0" y="0"/>
                </a:moveTo>
                <a:lnTo>
                  <a:pt x="2545270" y="0"/>
                </a:lnTo>
                <a:lnTo>
                  <a:pt x="2545270" y="2549612"/>
                </a:lnTo>
                <a:lnTo>
                  <a:pt x="0" y="254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6430" t="-60148" r="-25177" b="-1549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50401" y="1625331"/>
            <a:ext cx="2610377" cy="2671347"/>
          </a:xfrm>
          <a:custGeom>
            <a:avLst/>
            <a:gdLst/>
            <a:ahLst/>
            <a:cxnLst/>
            <a:rect l="l" t="t" r="r" b="b"/>
            <a:pathLst>
              <a:path w="2610377" h="2671347">
                <a:moveTo>
                  <a:pt x="0" y="0"/>
                </a:moveTo>
                <a:lnTo>
                  <a:pt x="2610377" y="0"/>
                </a:lnTo>
                <a:lnTo>
                  <a:pt x="2610377" y="2671347"/>
                </a:lnTo>
                <a:lnTo>
                  <a:pt x="0" y="2671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280" r="-9101" b="-12248"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89143" y="5606820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14" name="AutoShape 14"/>
          <p:cNvSpPr/>
          <p:nvPr/>
        </p:nvSpPr>
        <p:spPr>
          <a:xfrm>
            <a:off x="4827129" y="5594714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15" name="AutoShape 15"/>
          <p:cNvSpPr/>
          <p:nvPr/>
        </p:nvSpPr>
        <p:spPr>
          <a:xfrm>
            <a:off x="9350557" y="5606820"/>
            <a:ext cx="3763208" cy="4692286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16" name="Freeform 16"/>
          <p:cNvSpPr/>
          <p:nvPr/>
        </p:nvSpPr>
        <p:spPr>
          <a:xfrm>
            <a:off x="9988423" y="6972300"/>
            <a:ext cx="2487476" cy="2776204"/>
          </a:xfrm>
          <a:custGeom>
            <a:avLst/>
            <a:gdLst/>
            <a:ahLst/>
            <a:cxnLst/>
            <a:rect l="l" t="t" r="r" b="b"/>
            <a:pathLst>
              <a:path w="2487476" h="2776204">
                <a:moveTo>
                  <a:pt x="0" y="0"/>
                </a:moveTo>
                <a:lnTo>
                  <a:pt x="2487476" y="0"/>
                </a:lnTo>
                <a:lnTo>
                  <a:pt x="2487476" y="2776204"/>
                </a:lnTo>
                <a:lnTo>
                  <a:pt x="0" y="277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24496" t="-36313" b="-1281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3139" y="6788885"/>
            <a:ext cx="3230885" cy="2959620"/>
          </a:xfrm>
          <a:custGeom>
            <a:avLst/>
            <a:gdLst/>
            <a:ahLst/>
            <a:cxnLst/>
            <a:rect l="l" t="t" r="r" b="b"/>
            <a:pathLst>
              <a:path w="3230885" h="2959620">
                <a:moveTo>
                  <a:pt x="0" y="0"/>
                </a:moveTo>
                <a:lnTo>
                  <a:pt x="3230884" y="0"/>
                </a:lnTo>
                <a:lnTo>
                  <a:pt x="3230884" y="2959619"/>
                </a:lnTo>
                <a:lnTo>
                  <a:pt x="0" y="29596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11023" b="-34919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89143" y="5411299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19" name="Freeform 19"/>
          <p:cNvSpPr/>
          <p:nvPr/>
        </p:nvSpPr>
        <p:spPr>
          <a:xfrm>
            <a:off x="5155052" y="6972300"/>
            <a:ext cx="2882779" cy="2776204"/>
          </a:xfrm>
          <a:custGeom>
            <a:avLst/>
            <a:gdLst/>
            <a:ahLst/>
            <a:cxnLst/>
            <a:rect l="l" t="t" r="r" b="b"/>
            <a:pathLst>
              <a:path w="2882779" h="2776204">
                <a:moveTo>
                  <a:pt x="0" y="0"/>
                </a:moveTo>
                <a:lnTo>
                  <a:pt x="2882778" y="0"/>
                </a:lnTo>
                <a:lnTo>
                  <a:pt x="2882778" y="2776204"/>
                </a:lnTo>
                <a:lnTo>
                  <a:pt x="0" y="277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l="-26678" t="-72358" r="-22267" b="-34411"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4827129" y="5594714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21" name="AutoShape 21"/>
          <p:cNvSpPr/>
          <p:nvPr/>
        </p:nvSpPr>
        <p:spPr>
          <a:xfrm>
            <a:off x="9351447" y="5606820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22" name="AutoShape 22"/>
          <p:cNvSpPr/>
          <p:nvPr/>
        </p:nvSpPr>
        <p:spPr>
          <a:xfrm>
            <a:off x="13889612" y="6081506"/>
            <a:ext cx="3763208" cy="1377586"/>
          </a:xfrm>
          <a:prstGeom prst="rect">
            <a:avLst/>
          </a:prstGeom>
          <a:solidFill>
            <a:srgbClr val="81B673">
              <a:alpha val="69804"/>
            </a:srgbClr>
          </a:solidFill>
        </p:spPr>
      </p:sp>
      <p:sp>
        <p:nvSpPr>
          <p:cNvPr id="23" name="Freeform 23"/>
          <p:cNvSpPr/>
          <p:nvPr/>
        </p:nvSpPr>
        <p:spPr>
          <a:xfrm>
            <a:off x="5628772" y="1671514"/>
            <a:ext cx="2252490" cy="2737672"/>
          </a:xfrm>
          <a:custGeom>
            <a:avLst/>
            <a:gdLst/>
            <a:ahLst/>
            <a:cxnLst/>
            <a:rect l="l" t="t" r="r" b="b"/>
            <a:pathLst>
              <a:path w="2252490" h="2737672">
                <a:moveTo>
                  <a:pt x="0" y="0"/>
                </a:moveTo>
                <a:lnTo>
                  <a:pt x="2252490" y="0"/>
                </a:lnTo>
                <a:lnTo>
                  <a:pt x="2252490" y="2737672"/>
                </a:lnTo>
                <a:lnTo>
                  <a:pt x="0" y="273767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 t="-2919" b="-7076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78308" y="4342511"/>
            <a:ext cx="1617088" cy="62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6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Vállszíj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6984" y="4424595"/>
            <a:ext cx="4017213" cy="48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285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Kápa a kápakarikával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0" y="244802"/>
            <a:ext cx="3763208" cy="153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5559" lvl="1" indent="-157780" algn="l">
              <a:lnSpc>
                <a:spcPts val="2046"/>
              </a:lnSpc>
              <a:buFont typeface="Arial"/>
              <a:buChar char="•"/>
            </a:pPr>
            <a:r>
              <a:rPr lang="en-US" sz="14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szügyét és vállát átfogó szügylapból áll</a:t>
            </a:r>
          </a:p>
          <a:p>
            <a:pPr marL="315559" lvl="1" indent="-157780" algn="l">
              <a:lnSpc>
                <a:spcPts val="2046"/>
              </a:lnSpc>
              <a:buFont typeface="Arial"/>
              <a:buChar char="•"/>
            </a:pPr>
            <a:r>
              <a:rPr lang="en-US" sz="14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végei egy-egy erős csat közvetítésével a jármű vontatásár a szolgáló két istrángban folytatódik</a:t>
            </a:r>
          </a:p>
          <a:p>
            <a:pPr algn="ctr">
              <a:lnSpc>
                <a:spcPts val="2046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912913" y="4342511"/>
            <a:ext cx="1937382" cy="601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</a:pPr>
            <a:r>
              <a:rPr lang="en-US" sz="35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Szügyelő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43475" y="4473984"/>
            <a:ext cx="3530515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Istráng/Istrángtáska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2958205" y="6474895"/>
            <a:ext cx="5724287" cy="4045079"/>
            <a:chOff x="0" y="0"/>
            <a:chExt cx="7632383" cy="5393439"/>
          </a:xfrm>
        </p:grpSpPr>
        <p:sp>
          <p:nvSpPr>
            <p:cNvPr id="30" name="TextBox 30"/>
            <p:cNvSpPr txBox="1"/>
            <p:nvPr/>
          </p:nvSpPr>
          <p:spPr>
            <a:xfrm rot="-621772">
              <a:off x="192159" y="1069201"/>
              <a:ext cx="7163021" cy="1890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90"/>
                </a:lnSpc>
              </a:pPr>
              <a:r>
                <a:rPr lang="en-US" sz="11613" b="1" i="1">
                  <a:solidFill>
                    <a:srgbClr val="EEF8EB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Szügyhám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621772">
              <a:off x="187294" y="2840267"/>
              <a:ext cx="7333183" cy="1909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9"/>
                </a:lnSpc>
              </a:pPr>
              <a:r>
                <a:rPr lang="en-US" sz="11461" b="1" i="1">
                  <a:solidFill>
                    <a:srgbClr val="2E8B5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részei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870127" y="203834"/>
            <a:ext cx="3718431" cy="148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663" lvl="1" indent="-183832" algn="l">
              <a:lnSpc>
                <a:spcPts val="2384"/>
              </a:lnSpc>
              <a:buFont typeface="Arial"/>
              <a:buChar char="•"/>
            </a:pPr>
            <a:r>
              <a:rPr lang="en-US" sz="17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Istráng: lehet kötél, szíj, vagy láncistráng</a:t>
            </a:r>
          </a:p>
          <a:p>
            <a:pPr marL="367663" lvl="1" indent="-183832" algn="l">
              <a:lnSpc>
                <a:spcPts val="2384"/>
              </a:lnSpc>
              <a:buFont typeface="Arial"/>
              <a:buChar char="•"/>
            </a:pPr>
            <a:r>
              <a:rPr lang="en-US" sz="17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Istrángtáska: a kötélistrángnak az a bőr borítású szakasza, amely a ló oldalával érintkezik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16027" y="9691253"/>
            <a:ext cx="2531154" cy="60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5"/>
              </a:lnSpc>
            </a:pPr>
            <a:r>
              <a:rPr lang="en-US" sz="355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Farmatring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60524" y="9700879"/>
            <a:ext cx="2471834" cy="55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3"/>
              </a:lnSpc>
            </a:pPr>
            <a:r>
              <a:rPr lang="en-US" sz="32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Szügykarika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05693" y="260909"/>
            <a:ext cx="3908072" cy="139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885" lvl="1" indent="-214443" algn="just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Helyén tartja a szügyelőt, külső oldalán található a vállszíjkarika (gyeplőkarika)</a:t>
            </a:r>
          </a:p>
          <a:p>
            <a:pPr algn="just">
              <a:lnSpc>
                <a:spcPts val="2781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0352461" y="9596241"/>
            <a:ext cx="1333960" cy="63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0"/>
              </a:lnSpc>
            </a:pPr>
            <a:r>
              <a:rPr lang="en-US" sz="37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Hasló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876655" y="194309"/>
            <a:ext cx="3776165" cy="145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7343" lvl="1" indent="-178672" algn="l">
              <a:lnSpc>
                <a:spcPts val="2317"/>
              </a:lnSpc>
              <a:buFont typeface="Arial"/>
              <a:buChar char="•"/>
            </a:pPr>
            <a:r>
              <a:rPr lang="en-US" sz="16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nyeregtájékon keresztül húzódik.</a:t>
            </a:r>
          </a:p>
          <a:p>
            <a:pPr marL="357343" lvl="1" indent="-178672" algn="l">
              <a:lnSpc>
                <a:spcPts val="2317"/>
              </a:lnSpc>
              <a:buFont typeface="Arial"/>
              <a:buChar char="•"/>
            </a:pPr>
            <a:r>
              <a:rPr lang="en-US" sz="16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felső részén, két karika található a szárak vezetésére, alsó része (párnázott) a szügylap két végét tartja beállítható magasságban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50557" y="5706770"/>
            <a:ext cx="3763208" cy="88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2975" lvl="1" indent="-181488" algn="l">
              <a:lnSpc>
                <a:spcPts val="2353"/>
              </a:lnSpc>
              <a:buFont typeface="Arial"/>
              <a:buChar char="•"/>
            </a:pPr>
            <a:r>
              <a:rPr lang="en-US" sz="168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hátszíj alulsó része, mely átöleli a lovat</a:t>
            </a:r>
          </a:p>
          <a:p>
            <a:pPr algn="l">
              <a:lnSpc>
                <a:spcPts val="2353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89143" y="5566139"/>
            <a:ext cx="3763208" cy="120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0731" lvl="1" indent="-185365" algn="l">
              <a:lnSpc>
                <a:spcPts val="2403"/>
              </a:lnSpc>
              <a:buFont typeface="Arial"/>
              <a:buChar char="•"/>
            </a:pPr>
            <a:r>
              <a:rPr lang="en-US" sz="17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kápa helyzetének rögzítésére szolgál</a:t>
            </a:r>
          </a:p>
          <a:p>
            <a:pPr marL="370731" lvl="1" indent="-185365" algn="l">
              <a:lnSpc>
                <a:spcPts val="2403"/>
              </a:lnSpc>
              <a:buFont typeface="Arial"/>
              <a:buChar char="•"/>
            </a:pPr>
            <a:r>
              <a:rPr lang="en-US" sz="17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farka alatt húzódik, és a kápa farmatring-karikájába csatolható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827129" y="5505097"/>
            <a:ext cx="3763208" cy="135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727" lvl="1" indent="-212863" algn="l">
              <a:lnSpc>
                <a:spcPts val="2760"/>
              </a:lnSpc>
              <a:buFont typeface="Arial"/>
              <a:buChar char="•"/>
            </a:pPr>
            <a:r>
              <a:rPr lang="en-US" sz="19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szügyelőbe elől belevarrt, erős karika, itt rögzítjük a rúd végéhez rögzített tartóláncot, vagy tartószíjat </a:t>
            </a:r>
          </a:p>
        </p:txBody>
      </p:sp>
      <p:sp>
        <p:nvSpPr>
          <p:cNvPr id="41" name="Freeform 41"/>
          <p:cNvSpPr/>
          <p:nvPr/>
        </p:nvSpPr>
        <p:spPr>
          <a:xfrm>
            <a:off x="13357118" y="5273047"/>
            <a:ext cx="4930882" cy="1616918"/>
          </a:xfrm>
          <a:custGeom>
            <a:avLst/>
            <a:gdLst/>
            <a:ahLst/>
            <a:cxnLst/>
            <a:rect l="l" t="t" r="r" b="b"/>
            <a:pathLst>
              <a:path w="4930882" h="1616918">
                <a:moveTo>
                  <a:pt x="0" y="0"/>
                </a:moveTo>
                <a:lnTo>
                  <a:pt x="4930882" y="0"/>
                </a:lnTo>
                <a:lnTo>
                  <a:pt x="4930882" y="1616918"/>
                </a:lnTo>
                <a:lnTo>
                  <a:pt x="0" y="1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3357118" y="5609947"/>
            <a:ext cx="4046348" cy="58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2"/>
              </a:lnSpc>
              <a:spcBef>
                <a:spcPct val="0"/>
              </a:spcBef>
            </a:pPr>
            <a:r>
              <a:rPr lang="en-US" sz="4412" u="sng" spc="132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  <a:hlinkClick r:id="rId11" tooltip="https://wordwall.net/hu/resource/95087847"/>
              </a:rPr>
              <a:t>ELLENŐRZŐ FELADAT</a:t>
            </a:r>
          </a:p>
        </p:txBody>
      </p:sp>
      <p:sp>
        <p:nvSpPr>
          <p:cNvPr id="43" name="Freeform 43"/>
          <p:cNvSpPr/>
          <p:nvPr/>
        </p:nvSpPr>
        <p:spPr>
          <a:xfrm>
            <a:off x="12958205" y="6168603"/>
            <a:ext cx="1342125" cy="1883684"/>
          </a:xfrm>
          <a:custGeom>
            <a:avLst/>
            <a:gdLst/>
            <a:ahLst/>
            <a:cxnLst/>
            <a:rect l="l" t="t" r="r" b="b"/>
            <a:pathLst>
              <a:path w="1342125" h="1883684">
                <a:moveTo>
                  <a:pt x="0" y="0"/>
                </a:moveTo>
                <a:lnTo>
                  <a:pt x="1342125" y="0"/>
                </a:lnTo>
                <a:lnTo>
                  <a:pt x="1342125" y="1883684"/>
                </a:lnTo>
                <a:lnTo>
                  <a:pt x="0" y="18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8208" y="1009650"/>
            <a:ext cx="6283411" cy="831712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Freeform 5"/>
          <p:cNvSpPr/>
          <p:nvPr/>
        </p:nvSpPr>
        <p:spPr>
          <a:xfrm>
            <a:off x="7497239" y="4472503"/>
            <a:ext cx="3293522" cy="1341995"/>
          </a:xfrm>
          <a:custGeom>
            <a:avLst/>
            <a:gdLst/>
            <a:ahLst/>
            <a:cxnLst/>
            <a:rect l="l" t="t" r="r" b="b"/>
            <a:pathLst>
              <a:path w="3293522" h="1341995">
                <a:moveTo>
                  <a:pt x="0" y="0"/>
                </a:moveTo>
                <a:lnTo>
                  <a:pt x="3293522" y="0"/>
                </a:lnTo>
                <a:lnTo>
                  <a:pt x="3293522" y="1341994"/>
                </a:lnTo>
                <a:lnTo>
                  <a:pt x="0" y="1341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018" b="-744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30573" y="3172312"/>
            <a:ext cx="9328727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spc="6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zablát általában fémből készítik, de ma már nem ritka a műanyag, vagy gumi zabla sem.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35150"/>
            <a:ext cx="5908650" cy="57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FOGATOLÁSBAN HASZNÁLATOS ZABLATÍPUSOK ÉS EGYÉB KIEGÉSZÍTŐK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65183" y="4525010"/>
            <a:ext cx="6686757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Fogatos használatban a legelterjedtebb a négykarikás zabla.</a:t>
            </a:r>
          </a:p>
          <a:p>
            <a:pPr algn="l">
              <a:lnSpc>
                <a:spcPts val="322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6676394" y="6105228"/>
            <a:ext cx="11075545" cy="29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852" lvl="1" indent="-248426" algn="l">
              <a:lnSpc>
                <a:spcPts val="3221"/>
              </a:lnSpc>
              <a:buFont typeface="Arial"/>
              <a:buChar char="•"/>
            </a:pPr>
            <a:r>
              <a:rPr lang="en-US" sz="2301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Jellegzetes formája az egyszer megtört, középről kifelé vastagodó hengeres zablatest, melynek végein található furatba helyezkedik el a zablakarika.</a:t>
            </a:r>
          </a:p>
          <a:p>
            <a:pPr marL="496852" lvl="1" indent="-248426" algn="l">
              <a:lnSpc>
                <a:spcPts val="3221"/>
              </a:lnSpc>
              <a:buFont typeface="Arial"/>
              <a:buChar char="•"/>
            </a:pPr>
            <a:r>
              <a:rPr lang="en-US" sz="2301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 karikákat a pofaszíjhoz, míg a zablakarikákat a szárhoz csatoljuk. </a:t>
            </a:r>
          </a:p>
          <a:p>
            <a:pPr marL="496852" lvl="1" indent="-248426" algn="l">
              <a:lnSpc>
                <a:spcPts val="3221"/>
              </a:lnSpc>
              <a:buFont typeface="Arial"/>
              <a:buChar char="•"/>
            </a:pPr>
            <a:r>
              <a:rPr lang="en-US" sz="2301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Ez a megoldás nagyfokú szabadságot biztosít a zabla mozgásának, így a hajtónak finom szársegítségekre is lehetőséget ad. </a:t>
            </a:r>
          </a:p>
          <a:p>
            <a:pPr algn="ctr">
              <a:lnSpc>
                <a:spcPts val="4762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0892010" y="1432112"/>
            <a:ext cx="3405853" cy="134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3"/>
              </a:lnSpc>
            </a:pPr>
            <a:r>
              <a:rPr lang="en-US" sz="8189" spc="-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Distillery Strong"/>
                <a:ea typeface="Distillery Strong"/>
                <a:cs typeface="Distillery Strong"/>
                <a:sym typeface="Distillery Strong"/>
              </a:rPr>
              <a:t>ZABLA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34919" y="1028700"/>
            <a:ext cx="6283411" cy="831712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Freeform 4"/>
          <p:cNvSpPr/>
          <p:nvPr/>
        </p:nvSpPr>
        <p:spPr>
          <a:xfrm>
            <a:off x="5729579" y="2771112"/>
            <a:ext cx="5435919" cy="4076939"/>
          </a:xfrm>
          <a:custGeom>
            <a:avLst/>
            <a:gdLst/>
            <a:ahLst/>
            <a:cxnLst/>
            <a:rect l="l" t="t" r="r" b="b"/>
            <a:pathLst>
              <a:path w="5435919" h="4076939">
                <a:moveTo>
                  <a:pt x="0" y="0"/>
                </a:moveTo>
                <a:lnTo>
                  <a:pt x="5435918" y="0"/>
                </a:lnTo>
                <a:lnTo>
                  <a:pt x="5435918" y="4076939"/>
                </a:lnTo>
                <a:lnTo>
                  <a:pt x="0" y="4076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287541" y="5095875"/>
            <a:ext cx="8300015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spc="6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Biztonságos hajtás nélkülözhetetlen segédeszköze.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spc="6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 ostornak két része van az ostornyél és a csapószíj, a két elemet egy forgó fogja össze.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spc="6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 ostornyél anyaga lehet mogyorófa, nád, acéldróttal erősített nád, különféle műanyagok, üvegszál...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 spc="6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Színe a kocsi és a szerszám színével harmonizáljon.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35150"/>
            <a:ext cx="5908650" cy="57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FOGATOLÁSBAN HASZNÁLATOS ZABLATÍPUSOK ÉS EGYÉB KIEGÉSZÍTŐK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40656" y="1228725"/>
            <a:ext cx="3830105" cy="154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0"/>
              </a:lnSpc>
            </a:pPr>
            <a:r>
              <a:rPr lang="en-US" sz="9392" spc="-30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Distillery Strong"/>
                <a:ea typeface="Distillery Strong"/>
                <a:cs typeface="Distillery Strong"/>
                <a:sym typeface="Distillery Strong"/>
              </a:rPr>
              <a:t>OSTOR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2241" y="943177"/>
            <a:ext cx="16087059" cy="56948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Freeform 3"/>
          <p:cNvSpPr/>
          <p:nvPr/>
        </p:nvSpPr>
        <p:spPr>
          <a:xfrm>
            <a:off x="12812602" y="7334037"/>
            <a:ext cx="5123656" cy="2690225"/>
          </a:xfrm>
          <a:custGeom>
            <a:avLst/>
            <a:gdLst/>
            <a:ahLst/>
            <a:cxnLst/>
            <a:rect l="l" t="t" r="r" b="b"/>
            <a:pathLst>
              <a:path w="5123656" h="2690225">
                <a:moveTo>
                  <a:pt x="0" y="0"/>
                </a:moveTo>
                <a:lnTo>
                  <a:pt x="5123656" y="0"/>
                </a:lnTo>
                <a:lnTo>
                  <a:pt x="5123656" y="2690225"/>
                </a:lnTo>
                <a:lnTo>
                  <a:pt x="0" y="2690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216092" y="1028700"/>
            <a:ext cx="6283411" cy="831712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1835150"/>
            <a:ext cx="5908650" cy="57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FOGATOLÁSBAN HASZNÁLATOS ZABLATÍPUSOK ÉS EGYÉB KIEGÉSZÍTŐK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37350" y="7286412"/>
            <a:ext cx="7340196" cy="268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6"/>
              </a:lnSpc>
            </a:pPr>
            <a:endParaRPr/>
          </a:p>
          <a:p>
            <a:pPr marL="548427" lvl="1" indent="-274214" algn="l">
              <a:lnSpc>
                <a:spcPts val="3556"/>
              </a:lnSpc>
              <a:buFont typeface="Arial"/>
              <a:buChar char="•"/>
            </a:pPr>
            <a:r>
              <a:rPr lang="en-US" sz="2540" b="1" u="sng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Kidolgozásuk szerint lehetnek:</a:t>
            </a:r>
          </a:p>
          <a:p>
            <a:pPr algn="l">
              <a:lnSpc>
                <a:spcPts val="3556"/>
              </a:lnSpc>
            </a:pPr>
            <a:r>
              <a:rPr lang="en-US" sz="2540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-Hasított sallangok</a:t>
            </a:r>
          </a:p>
          <a:p>
            <a:pPr algn="l">
              <a:lnSpc>
                <a:spcPts val="3556"/>
              </a:lnSpc>
            </a:pPr>
            <a:r>
              <a:rPr lang="en-US" sz="2540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-Kivágott sallangok</a:t>
            </a:r>
          </a:p>
          <a:p>
            <a:pPr algn="l">
              <a:lnSpc>
                <a:spcPts val="3556"/>
              </a:lnSpc>
            </a:pPr>
            <a:r>
              <a:rPr lang="en-US" sz="2540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-Fonott sallangok</a:t>
            </a:r>
          </a:p>
          <a:p>
            <a:pPr algn="l">
              <a:lnSpc>
                <a:spcPts val="3556"/>
              </a:lnSpc>
            </a:pPr>
            <a:r>
              <a:rPr lang="en-US" sz="2540" b="1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-Posztó sallangok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54046" y="2828921"/>
            <a:ext cx="11025249" cy="422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7"/>
              </a:lnSpc>
              <a:spcBef>
                <a:spcPct val="0"/>
              </a:spcBef>
            </a:pPr>
            <a:r>
              <a:rPr lang="en-US" sz="254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hám díszítésére szolgálnak a csatok, veretek és sallangok.</a:t>
            </a:r>
          </a:p>
          <a:p>
            <a:pPr algn="ctr">
              <a:lnSpc>
                <a:spcPts val="3567"/>
              </a:lnSpc>
              <a:spcBef>
                <a:spcPct val="0"/>
              </a:spcBef>
            </a:pPr>
            <a:r>
              <a:rPr lang="en-US" sz="2547" b="1" u="sng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Elhelyezkedésük szerint a sallangok lehetnek:</a:t>
            </a:r>
          </a:p>
          <a:p>
            <a:pPr algn="ctr">
              <a:lnSpc>
                <a:spcPts val="3567"/>
              </a:lnSpc>
              <a:spcBef>
                <a:spcPct val="0"/>
              </a:spcBef>
            </a:pPr>
            <a:r>
              <a:rPr lang="en-US" sz="254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homloksallang, pofa vagy fülsallang, oldalsallang és vesesallang.</a:t>
            </a:r>
          </a:p>
          <a:p>
            <a:pPr algn="ctr">
              <a:lnSpc>
                <a:spcPts val="3846"/>
              </a:lnSpc>
              <a:spcBef>
                <a:spcPct val="0"/>
              </a:spcBef>
            </a:pPr>
            <a:r>
              <a:rPr lang="en-US" sz="274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ló kantárjára két fülsallangot és egy homlok sallangot tehetünk. A hámra kerül a kisebb vesesallang, a váll vagy a hátszíjhoz csatolva és a legnagyobb az oldalsallang a marszíj és a hátszíj közé függesztve. Egy lovas hám esetén ezek mind két oldalon megjelentek, több ló befogása esetén csak a külső oldalon használjuk.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3629" y="1087823"/>
            <a:ext cx="5386082" cy="178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5"/>
              </a:lnSpc>
            </a:pPr>
            <a:r>
              <a:rPr lang="en-US" sz="7861" spc="-25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Distillery Strong"/>
                <a:ea typeface="Distillery Strong"/>
                <a:cs typeface="Distillery Strong"/>
                <a:sym typeface="Distillery Strong"/>
              </a:rPr>
              <a:t>SALLANGOK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67634" y="2227454"/>
            <a:ext cx="9546212" cy="5053865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TextBox 5"/>
          <p:cNvSpPr txBox="1"/>
          <p:nvPr/>
        </p:nvSpPr>
        <p:spPr>
          <a:xfrm>
            <a:off x="8167634" y="2391665"/>
            <a:ext cx="9091666" cy="469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404" lvl="1" indent="-323702" algn="just">
              <a:lnSpc>
                <a:spcPts val="4198"/>
              </a:lnSpc>
              <a:buFont typeface="Arial"/>
              <a:buChar char="•"/>
            </a:pPr>
            <a:r>
              <a:rPr lang="en-US" sz="2998" b="1" u="none" strike="noStrike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Ostorhegyes - Hecker Walter, Palágyi Béla</a:t>
            </a:r>
          </a:p>
          <a:p>
            <a:pPr marL="647404" lvl="1" indent="-323702" algn="just">
              <a:lnSpc>
                <a:spcPts val="4198"/>
              </a:lnSpc>
              <a:buFont typeface="Arial"/>
              <a:buChar char="•"/>
            </a:pPr>
            <a:r>
              <a:rPr lang="en-US" sz="2998" b="1" u="none" strike="noStrike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Lótenyésztők kézikönyve -Bodó Imre, Hecker Walter</a:t>
            </a:r>
          </a:p>
          <a:p>
            <a:pPr marL="647404" lvl="1" indent="-323702" algn="just">
              <a:lnSpc>
                <a:spcPts val="4198"/>
              </a:lnSpc>
              <a:buFont typeface="Arial"/>
              <a:buChar char="•"/>
            </a:pPr>
            <a:r>
              <a:rPr lang="en-US" sz="2998" b="1" u="none" strike="noStrike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Magyar népi fogatok - Pásztorélet, szekerek, kocsik, fogatolási módok /Lovaskultúra 5. - Pataki Balázs</a:t>
            </a:r>
          </a:p>
          <a:p>
            <a:pPr marL="647404" lvl="1" indent="-323702" algn="just">
              <a:lnSpc>
                <a:spcPts val="4198"/>
              </a:lnSpc>
              <a:buFont typeface="Arial"/>
              <a:buChar char="•"/>
            </a:pPr>
            <a:r>
              <a:rPr lang="en-US" sz="2998" b="1" u="none" strike="noStrike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Lóhasználat és versenyzési ismeretek I. -Iby Zoltán</a:t>
            </a:r>
          </a:p>
          <a:p>
            <a:pPr marL="647404" lvl="1" indent="-323702" algn="just">
              <a:lnSpc>
                <a:spcPts val="4198"/>
              </a:lnSpc>
              <a:buFont typeface="Arial"/>
              <a:buChar char="•"/>
            </a:pPr>
            <a:r>
              <a:rPr lang="en-US" sz="2998" b="1" u="none" strike="noStrike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http://fogathajtas.lovasszovetseg.hu/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7509" y="1198754"/>
            <a:ext cx="149002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Medium"/>
                <a:ea typeface="Montserrat Medium"/>
                <a:cs typeface="Montserrat Medium"/>
                <a:sym typeface="Montserrat Medium"/>
              </a:rPr>
              <a:t> Forrás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3158" y="7535955"/>
            <a:ext cx="6418380" cy="102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Cardo Bold"/>
                <a:ea typeface="Cardo Bold"/>
                <a:cs typeface="Cardo Bold"/>
                <a:sym typeface="Cardo Bold"/>
              </a:rPr>
              <a:t>Készítette:</a:t>
            </a:r>
          </a:p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8" b="1" u="none" strike="noStrike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Cardo Bold"/>
                <a:ea typeface="Cardo Bold"/>
                <a:cs typeface="Cardo Bold"/>
                <a:sym typeface="Cardo Bold"/>
              </a:rPr>
              <a:t>Radics- Lafkó Zsuzsanna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22087" y="7487713"/>
            <a:ext cx="7472362" cy="207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8" b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Cardo Bold"/>
                <a:ea typeface="Cardo Bold"/>
                <a:cs typeface="Cardo Bold"/>
                <a:sym typeface="Cardo Bold"/>
              </a:rPr>
              <a:t>Közreműködött:</a:t>
            </a:r>
          </a:p>
          <a:p>
            <a:pPr algn="ctr">
              <a:lnSpc>
                <a:spcPts val="4198"/>
              </a:lnSpc>
            </a:pPr>
            <a:r>
              <a:rPr lang="en-US" sz="2998" b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Cardo Bold"/>
                <a:ea typeface="Cardo Bold"/>
                <a:cs typeface="Cardo Bold"/>
                <a:sym typeface="Cardo Bold"/>
              </a:rPr>
              <a:t>Sogrik Teréz, Mátyus Ivett, Kulcsár Andrea</a:t>
            </a:r>
          </a:p>
          <a:p>
            <a:pPr algn="ctr">
              <a:lnSpc>
                <a:spcPts val="4198"/>
              </a:lnSpc>
            </a:pPr>
            <a:r>
              <a:rPr lang="en-US" sz="2998" b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Cardo Bold"/>
                <a:ea typeface="Cardo Bold"/>
                <a:cs typeface="Cardo Bold"/>
                <a:sym typeface="Cardo Bold"/>
              </a:rPr>
              <a:t>Pálfalusi Adél, János Gréta</a:t>
            </a:r>
          </a:p>
          <a:p>
            <a:pPr algn="ctr">
              <a:lnSpc>
                <a:spcPts val="4198"/>
              </a:lnSpc>
              <a:spcBef>
                <a:spcPct val="0"/>
              </a:spcBef>
            </a:pPr>
            <a:endParaRPr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3550.0000" end="5.0110"/>
                </p14:media>
              </p:ext>
            </p:extLst>
          </p:nvPr>
        </p:nvPicPr>
        <p:blipFill>
          <a:blip r:embed="rId5"/>
          <a:srcRect l="6252" r="6252"/>
          <a:stretch>
            <a:fillRect/>
          </a:stretch>
        </p:blipFill>
        <p:spPr>
          <a:xfrm>
            <a:off x="230713" y="2227454"/>
            <a:ext cx="7690296" cy="5053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76933" y="1309309"/>
            <a:ext cx="10073724" cy="9067394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4" name="AutoShape 4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5" name="TextBox 5"/>
          <p:cNvSpPr txBox="1"/>
          <p:nvPr/>
        </p:nvSpPr>
        <p:spPr>
          <a:xfrm>
            <a:off x="6809469" y="1350670"/>
            <a:ext cx="9847289" cy="713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554" lvl="1" indent="-388777" algn="l">
              <a:lnSpc>
                <a:spcPts val="5042"/>
              </a:lnSpc>
              <a:buFont typeface="Arial"/>
              <a:buChar char="•"/>
            </a:pPr>
            <a:r>
              <a:rPr lang="en-US" sz="3601" b="1" spc="108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fogatozás nem csak a kocsiról szól, a lovak kezdetben a mezőgazdaságban segítették a földművelésben az  embert</a:t>
            </a:r>
          </a:p>
          <a:p>
            <a:pPr marL="777554" lvl="1" indent="-388777" algn="l">
              <a:lnSpc>
                <a:spcPts val="5042"/>
              </a:lnSpc>
              <a:buFont typeface="Arial"/>
              <a:buChar char="•"/>
            </a:pPr>
            <a:r>
              <a:rPr lang="en-US" sz="3601" b="1" spc="108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nehéz típusú (hidegvérű) lovakat erre a feladatra tenyésztették ki.</a:t>
            </a:r>
          </a:p>
          <a:p>
            <a:pPr marL="820731" lvl="1" indent="-410366" algn="l">
              <a:lnSpc>
                <a:spcPts val="5322"/>
              </a:lnSpc>
              <a:buFont typeface="Arial"/>
              <a:buChar char="•"/>
            </a:pPr>
            <a:r>
              <a:rPr lang="en-US" sz="3801" b="1" spc="114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Később könnyebb típusú lovakat is használtak mint: Nóniusz, Kisbéri, Gidrán, Lipicai(a kocsit is elhúzták illetve hátaslóként is kiválóak)</a:t>
            </a:r>
          </a:p>
        </p:txBody>
      </p:sp>
      <p:sp>
        <p:nvSpPr>
          <p:cNvPr id="6" name="Freeform 6"/>
          <p:cNvSpPr/>
          <p:nvPr/>
        </p:nvSpPr>
        <p:spPr>
          <a:xfrm>
            <a:off x="382766" y="1846340"/>
            <a:ext cx="6594167" cy="6210792"/>
          </a:xfrm>
          <a:custGeom>
            <a:avLst/>
            <a:gdLst/>
            <a:ahLst/>
            <a:cxnLst/>
            <a:rect l="l" t="t" r="r" b="b"/>
            <a:pathLst>
              <a:path w="6594167" h="6210792">
                <a:moveTo>
                  <a:pt x="0" y="0"/>
                </a:moveTo>
                <a:lnTo>
                  <a:pt x="6594167" y="0"/>
                </a:lnTo>
                <a:lnTo>
                  <a:pt x="6594167" y="6210792"/>
                </a:lnTo>
                <a:lnTo>
                  <a:pt x="0" y="621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959" t="-548" b="-548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988371"/>
            <a:ext cx="16230600" cy="300168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Freeform 3"/>
          <p:cNvSpPr/>
          <p:nvPr/>
        </p:nvSpPr>
        <p:spPr>
          <a:xfrm>
            <a:off x="7039585" y="2013316"/>
            <a:ext cx="4353757" cy="3025361"/>
          </a:xfrm>
          <a:custGeom>
            <a:avLst/>
            <a:gdLst/>
            <a:ahLst/>
            <a:cxnLst/>
            <a:rect l="l" t="t" r="r" b="b"/>
            <a:pathLst>
              <a:path w="4353757" h="3025361">
                <a:moveTo>
                  <a:pt x="0" y="0"/>
                </a:moveTo>
                <a:lnTo>
                  <a:pt x="4353757" y="0"/>
                </a:lnTo>
                <a:lnTo>
                  <a:pt x="4353757" y="3025360"/>
                </a:lnTo>
                <a:lnTo>
                  <a:pt x="0" y="302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370" b="-430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45970" y="2013316"/>
            <a:ext cx="3680070" cy="3005648"/>
          </a:xfrm>
          <a:custGeom>
            <a:avLst/>
            <a:gdLst/>
            <a:ahLst/>
            <a:cxnLst/>
            <a:rect l="l" t="t" r="r" b="b"/>
            <a:pathLst>
              <a:path w="3680070" h="3005648">
                <a:moveTo>
                  <a:pt x="0" y="0"/>
                </a:moveTo>
                <a:lnTo>
                  <a:pt x="3680070" y="0"/>
                </a:lnTo>
                <a:lnTo>
                  <a:pt x="3680070" y="3005648"/>
                </a:lnTo>
                <a:lnTo>
                  <a:pt x="0" y="30056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41765" b="-219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03635" y="2013316"/>
            <a:ext cx="4334092" cy="3025361"/>
          </a:xfrm>
          <a:custGeom>
            <a:avLst/>
            <a:gdLst/>
            <a:ahLst/>
            <a:cxnLst/>
            <a:rect l="l" t="t" r="r" b="b"/>
            <a:pathLst>
              <a:path w="4334092" h="3025361">
                <a:moveTo>
                  <a:pt x="0" y="0"/>
                </a:moveTo>
                <a:lnTo>
                  <a:pt x="4334091" y="0"/>
                </a:lnTo>
                <a:lnTo>
                  <a:pt x="4334091" y="3025360"/>
                </a:lnTo>
                <a:lnTo>
                  <a:pt x="0" y="302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0525" y="754522"/>
            <a:ext cx="151669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Medium"/>
                <a:ea typeface="Montserrat Medium"/>
                <a:cs typeface="Montserrat Medium"/>
                <a:sym typeface="Montserrat Medium"/>
              </a:rPr>
              <a:t>A lovaskocsik fejlődése és típusai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03635" y="5143500"/>
            <a:ext cx="4236641" cy="4777137"/>
            <a:chOff x="0" y="0"/>
            <a:chExt cx="5648855" cy="6369515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5648855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9"/>
                </a:lnSpc>
              </a:pPr>
              <a:r>
                <a:rPr lang="en-US" sz="2558" b="1" u="sng" spc="5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LŐCSÖS KOCSI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814" y="622523"/>
              <a:ext cx="5589226" cy="575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1864" lvl="1" indent="-220932" algn="l">
                <a:lnSpc>
                  <a:spcPts val="2865"/>
                </a:lnSpc>
                <a:buFont typeface="Arial"/>
                <a:buChar char="•"/>
              </a:pPr>
              <a:r>
                <a:rPr lang="en-US" sz="2046" b="1" spc="6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Hátrányai: nincsenek rugók</a:t>
              </a:r>
            </a:p>
            <a:p>
              <a:pPr marL="441864" lvl="1" indent="-220932" algn="l">
                <a:lnSpc>
                  <a:spcPts val="2865"/>
                </a:lnSpc>
                <a:buFont typeface="Arial"/>
                <a:buChar char="•"/>
              </a:pPr>
              <a:r>
                <a:rPr lang="en-US" sz="2046" b="1" spc="6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Fakerekeit két tengely tartja</a:t>
              </a:r>
            </a:p>
            <a:p>
              <a:pPr marL="441864" lvl="1" indent="-220932" algn="l">
                <a:lnSpc>
                  <a:spcPts val="2865"/>
                </a:lnSpc>
                <a:buFont typeface="Arial"/>
                <a:buChar char="•"/>
              </a:pPr>
              <a:r>
                <a:rPr lang="en-US" sz="2046" b="1" spc="6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Felhérc : a fakerekek tengelyének a végéről tartja az oldalakat</a:t>
              </a:r>
            </a:p>
            <a:p>
              <a:pPr marL="441864" lvl="1" indent="-220932" algn="l">
                <a:lnSpc>
                  <a:spcPts val="2865"/>
                </a:lnSpc>
                <a:buFont typeface="Arial"/>
                <a:buChar char="•"/>
              </a:pPr>
              <a:r>
                <a:rPr lang="en-US" sz="2046" b="1" spc="6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rúd szárnyai az elülső vánkoson fordulnak el, így a kocsi minden fő része elfordul egymáson (fordulékonyság)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39585" y="5143500"/>
            <a:ext cx="4353757" cy="5043117"/>
            <a:chOff x="0" y="0"/>
            <a:chExt cx="5805010" cy="672415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5805010" cy="544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6"/>
                </a:lnSpc>
              </a:pPr>
              <a:r>
                <a:rPr lang="en-US" sz="2672" b="1" u="sng" spc="53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GUMIABRONCSOS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0639" y="640839"/>
              <a:ext cx="5743732" cy="6083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5991" lvl="1" indent="-232995" algn="l">
                <a:lnSpc>
                  <a:spcPts val="3021"/>
                </a:lnSpc>
                <a:buFont typeface="Arial"/>
                <a:buChar char="•"/>
              </a:pPr>
              <a:r>
                <a:rPr lang="en-US" sz="2158" b="1" spc="64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Platósak</a:t>
              </a:r>
            </a:p>
            <a:p>
              <a:pPr marL="465991" lvl="1" indent="-232995" algn="l">
                <a:lnSpc>
                  <a:spcPts val="3021"/>
                </a:lnSpc>
                <a:buFont typeface="Arial"/>
                <a:buChar char="•"/>
              </a:pPr>
              <a:r>
                <a:rPr lang="en-US" sz="2158" b="1" spc="64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Az elülső kerékpár az ötödik kerék segítségével a plató alá fordult</a:t>
              </a:r>
            </a:p>
            <a:p>
              <a:pPr marL="465991" lvl="1" indent="-232995" algn="l">
                <a:lnSpc>
                  <a:spcPts val="3021"/>
                </a:lnSpc>
                <a:buFont typeface="Arial"/>
                <a:buChar char="•"/>
              </a:pPr>
              <a:r>
                <a:rPr lang="en-US" sz="2158" b="1" spc="64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Rugóval felszerelt</a:t>
              </a:r>
            </a:p>
            <a:p>
              <a:pPr marL="465991" lvl="1" indent="-232995" algn="l">
                <a:lnSpc>
                  <a:spcPts val="3021"/>
                </a:lnSpc>
                <a:buFont typeface="Arial"/>
                <a:buChar char="•"/>
              </a:pPr>
              <a:r>
                <a:rPr lang="en-US" sz="2158" b="1" spc="64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Gördülékenyebb de sáros úton nehéz</a:t>
              </a:r>
            </a:p>
            <a:p>
              <a:pPr marL="465991" lvl="1" indent="-232995" algn="l">
                <a:lnSpc>
                  <a:spcPts val="3021"/>
                </a:lnSpc>
                <a:buFont typeface="Arial"/>
                <a:buChar char="•"/>
              </a:pPr>
              <a:r>
                <a:rPr lang="en-US" sz="2158" b="1" spc="64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Padokkal felszerelve pusztabuszként személyek szállítására használják manapság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90012" y="5143500"/>
            <a:ext cx="4236027" cy="3604361"/>
            <a:chOff x="0" y="0"/>
            <a:chExt cx="5648036" cy="480581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5648036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500" b="1" u="sng" spc="5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HINTÓK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810" y="619048"/>
              <a:ext cx="5588416" cy="419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 b="1" spc="6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hintó többnyire fából készült</a:t>
              </a:r>
            </a:p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 b="1" spc="6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Négykerekű, lovak által vontatott kocsi, amelynél a kocsitest laprugók közvetítésével áll kapcsolatban a kocsi aljával</a:t>
              </a:r>
            </a:p>
            <a:p>
              <a:pPr algn="l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-249905"/>
            <a:ext cx="16230600" cy="2169641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Freeform 4"/>
          <p:cNvSpPr/>
          <p:nvPr/>
        </p:nvSpPr>
        <p:spPr>
          <a:xfrm>
            <a:off x="7569905" y="1919735"/>
            <a:ext cx="4060484" cy="3397695"/>
          </a:xfrm>
          <a:custGeom>
            <a:avLst/>
            <a:gdLst/>
            <a:ahLst/>
            <a:cxnLst/>
            <a:rect l="l" t="t" r="r" b="b"/>
            <a:pathLst>
              <a:path w="4060484" h="3397695">
                <a:moveTo>
                  <a:pt x="0" y="0"/>
                </a:moveTo>
                <a:lnTo>
                  <a:pt x="4060484" y="0"/>
                </a:lnTo>
                <a:lnTo>
                  <a:pt x="4060484" y="3397695"/>
                </a:lnTo>
                <a:lnTo>
                  <a:pt x="0" y="3397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027" b="-167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1057" y="1919735"/>
            <a:ext cx="4161883" cy="3528795"/>
          </a:xfrm>
          <a:custGeom>
            <a:avLst/>
            <a:gdLst/>
            <a:ahLst/>
            <a:cxnLst/>
            <a:rect l="l" t="t" r="r" b="b"/>
            <a:pathLst>
              <a:path w="4161883" h="3528795">
                <a:moveTo>
                  <a:pt x="0" y="0"/>
                </a:moveTo>
                <a:lnTo>
                  <a:pt x="4161883" y="0"/>
                </a:lnTo>
                <a:lnTo>
                  <a:pt x="4161883" y="3528795"/>
                </a:lnTo>
                <a:lnTo>
                  <a:pt x="0" y="3528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122" b="-855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2622" y="1923770"/>
            <a:ext cx="4456615" cy="3393660"/>
          </a:xfrm>
          <a:custGeom>
            <a:avLst/>
            <a:gdLst/>
            <a:ahLst/>
            <a:cxnLst/>
            <a:rect l="l" t="t" r="r" b="b"/>
            <a:pathLst>
              <a:path w="4456615" h="3393660">
                <a:moveTo>
                  <a:pt x="0" y="0"/>
                </a:moveTo>
                <a:lnTo>
                  <a:pt x="4456615" y="0"/>
                </a:lnTo>
                <a:lnTo>
                  <a:pt x="4456615" y="3393660"/>
                </a:lnTo>
                <a:lnTo>
                  <a:pt x="0" y="3393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104" b="-1747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81550" y="900560"/>
            <a:ext cx="151669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Medium"/>
                <a:ea typeface="Montserrat Medium"/>
                <a:cs typeface="Montserrat Medium"/>
                <a:sym typeface="Montserrat Medium"/>
              </a:rPr>
              <a:t>A lovaskocsik fejlődése és típusai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82622" y="6236297"/>
            <a:ext cx="4236027" cy="1679676"/>
            <a:chOff x="0" y="0"/>
            <a:chExt cx="5648036" cy="2239568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5648036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500" b="1" u="sng" spc="5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CZIRÁKY-KOCSI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9810" y="619048"/>
              <a:ext cx="5588416" cy="163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spc="7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Vonalvezetése ívelt, így kívánja dinamikussá tenni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47011" y="6192888"/>
            <a:ext cx="4236027" cy="2936976"/>
            <a:chOff x="0" y="0"/>
            <a:chExt cx="5648036" cy="391596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5648036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500" b="1" u="sng" spc="5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KÁROLYI-KOCSI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810" y="619048"/>
              <a:ext cx="5588416" cy="3309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spc="7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Csak a kocsiszekrény van kivágva, szögletesen</a:t>
              </a:r>
            </a:p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spc="7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A sárvédők, hajlítottak.</a:t>
              </a:r>
            </a:p>
            <a:p>
              <a:pPr algn="l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23273" y="6094477"/>
            <a:ext cx="4236027" cy="2517876"/>
            <a:chOff x="0" y="0"/>
            <a:chExt cx="5648036" cy="335716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5648036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500" b="1" u="sng" spc="5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VADÁSZKOCSI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9810" y="619048"/>
              <a:ext cx="5588416" cy="2750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spc="7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Az ülések, a hajtó ülésére merőlegesen helyezkednek el, az utasok, egymással szemben ülnek.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390666" y="1309309"/>
            <a:ext cx="4209909" cy="8977691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4" name="AutoShape 4"/>
          <p:cNvSpPr/>
          <p:nvPr/>
        </p:nvSpPr>
        <p:spPr>
          <a:xfrm>
            <a:off x="4890311" y="1309309"/>
            <a:ext cx="3930672" cy="9067394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5" name="AutoShape 5"/>
          <p:cNvSpPr/>
          <p:nvPr/>
        </p:nvSpPr>
        <p:spPr>
          <a:xfrm>
            <a:off x="9116258" y="1309309"/>
            <a:ext cx="4121253" cy="8977691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6" name="AutoShape 6"/>
          <p:cNvSpPr/>
          <p:nvPr/>
        </p:nvSpPr>
        <p:spPr>
          <a:xfrm>
            <a:off x="13373100" y="1309309"/>
            <a:ext cx="4689394" cy="9067394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7" name="Freeform 7"/>
          <p:cNvSpPr/>
          <p:nvPr/>
        </p:nvSpPr>
        <p:spPr>
          <a:xfrm>
            <a:off x="889593" y="2176962"/>
            <a:ext cx="3353018" cy="3124363"/>
          </a:xfrm>
          <a:custGeom>
            <a:avLst/>
            <a:gdLst/>
            <a:ahLst/>
            <a:cxnLst/>
            <a:rect l="l" t="t" r="r" b="b"/>
            <a:pathLst>
              <a:path w="3353018" h="3124363">
                <a:moveTo>
                  <a:pt x="0" y="0"/>
                </a:moveTo>
                <a:lnTo>
                  <a:pt x="3353018" y="0"/>
                </a:lnTo>
                <a:lnTo>
                  <a:pt x="3353018" y="3124363"/>
                </a:lnTo>
                <a:lnTo>
                  <a:pt x="0" y="3124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51" t="-11097" r="-17707" b="-1507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71843" y="2176962"/>
            <a:ext cx="3349115" cy="3145960"/>
          </a:xfrm>
          <a:custGeom>
            <a:avLst/>
            <a:gdLst/>
            <a:ahLst/>
            <a:cxnLst/>
            <a:rect l="l" t="t" r="r" b="b"/>
            <a:pathLst>
              <a:path w="3349115" h="3145960">
                <a:moveTo>
                  <a:pt x="0" y="0"/>
                </a:moveTo>
                <a:lnTo>
                  <a:pt x="3349115" y="0"/>
                </a:lnTo>
                <a:lnTo>
                  <a:pt x="3349115" y="3145960"/>
                </a:lnTo>
                <a:lnTo>
                  <a:pt x="0" y="3145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66" t="-6732" r="-27516"/>
            </a:stretch>
          </a:blipFill>
        </p:spPr>
      </p:sp>
      <p:sp>
        <p:nvSpPr>
          <p:cNvPr id="9" name="Freeform 9"/>
          <p:cNvSpPr/>
          <p:nvPr/>
        </p:nvSpPr>
        <p:spPr>
          <a:xfrm rot="-149248">
            <a:off x="2837896" y="5528895"/>
            <a:ext cx="485380" cy="1115815"/>
          </a:xfrm>
          <a:custGeom>
            <a:avLst/>
            <a:gdLst/>
            <a:ahLst/>
            <a:cxnLst/>
            <a:rect l="l" t="t" r="r" b="b"/>
            <a:pathLst>
              <a:path w="485380" h="1115815">
                <a:moveTo>
                  <a:pt x="0" y="0"/>
                </a:moveTo>
                <a:lnTo>
                  <a:pt x="485380" y="0"/>
                </a:lnTo>
                <a:lnTo>
                  <a:pt x="485380" y="1115816"/>
                </a:lnTo>
                <a:lnTo>
                  <a:pt x="0" y="11158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530895">
            <a:off x="5036714" y="5818483"/>
            <a:ext cx="1510148" cy="583295"/>
          </a:xfrm>
          <a:custGeom>
            <a:avLst/>
            <a:gdLst/>
            <a:ahLst/>
            <a:cxnLst/>
            <a:rect l="l" t="t" r="r" b="b"/>
            <a:pathLst>
              <a:path w="1510148" h="583295">
                <a:moveTo>
                  <a:pt x="0" y="0"/>
                </a:moveTo>
                <a:lnTo>
                  <a:pt x="1510148" y="0"/>
                </a:lnTo>
                <a:lnTo>
                  <a:pt x="1510148" y="583295"/>
                </a:lnTo>
                <a:lnTo>
                  <a:pt x="0" y="583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39026" y="2176962"/>
            <a:ext cx="3275718" cy="3124363"/>
          </a:xfrm>
          <a:custGeom>
            <a:avLst/>
            <a:gdLst/>
            <a:ahLst/>
            <a:cxnLst/>
            <a:rect l="l" t="t" r="r" b="b"/>
            <a:pathLst>
              <a:path w="3275718" h="3124363">
                <a:moveTo>
                  <a:pt x="0" y="0"/>
                </a:moveTo>
                <a:lnTo>
                  <a:pt x="3275717" y="0"/>
                </a:lnTo>
                <a:lnTo>
                  <a:pt x="3275717" y="3124363"/>
                </a:lnTo>
                <a:lnTo>
                  <a:pt x="0" y="3124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753" t="-6092" r="-26841"/>
            </a:stretch>
          </a:blipFill>
        </p:spPr>
      </p:sp>
      <p:sp>
        <p:nvSpPr>
          <p:cNvPr id="12" name="Freeform 12"/>
          <p:cNvSpPr/>
          <p:nvPr/>
        </p:nvSpPr>
        <p:spPr>
          <a:xfrm rot="3110006">
            <a:off x="6651208" y="5668474"/>
            <a:ext cx="1546265" cy="467745"/>
          </a:xfrm>
          <a:custGeom>
            <a:avLst/>
            <a:gdLst/>
            <a:ahLst/>
            <a:cxnLst/>
            <a:rect l="l" t="t" r="r" b="b"/>
            <a:pathLst>
              <a:path w="1546265" h="467745">
                <a:moveTo>
                  <a:pt x="0" y="0"/>
                </a:moveTo>
                <a:lnTo>
                  <a:pt x="1546265" y="0"/>
                </a:lnTo>
                <a:lnTo>
                  <a:pt x="1546265" y="467745"/>
                </a:lnTo>
                <a:lnTo>
                  <a:pt x="0" y="46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2205">
            <a:off x="11329274" y="5454866"/>
            <a:ext cx="478248" cy="1099420"/>
          </a:xfrm>
          <a:custGeom>
            <a:avLst/>
            <a:gdLst/>
            <a:ahLst/>
            <a:cxnLst/>
            <a:rect l="l" t="t" r="r" b="b"/>
            <a:pathLst>
              <a:path w="478248" h="1099420">
                <a:moveTo>
                  <a:pt x="0" y="0"/>
                </a:moveTo>
                <a:lnTo>
                  <a:pt x="478248" y="0"/>
                </a:lnTo>
                <a:lnTo>
                  <a:pt x="478248" y="1099421"/>
                </a:lnTo>
                <a:lnTo>
                  <a:pt x="0" y="109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59290">
            <a:off x="16577161" y="4954562"/>
            <a:ext cx="1516249" cy="981772"/>
          </a:xfrm>
          <a:custGeom>
            <a:avLst/>
            <a:gdLst/>
            <a:ahLst/>
            <a:cxnLst/>
            <a:rect l="l" t="t" r="r" b="b"/>
            <a:pathLst>
              <a:path w="1516249" h="981772">
                <a:moveTo>
                  <a:pt x="0" y="0"/>
                </a:moveTo>
                <a:lnTo>
                  <a:pt x="1516249" y="0"/>
                </a:lnTo>
                <a:lnTo>
                  <a:pt x="1516249" y="981772"/>
                </a:lnTo>
                <a:lnTo>
                  <a:pt x="0" y="981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85211" y="5301325"/>
            <a:ext cx="729851" cy="2181621"/>
          </a:xfrm>
          <a:custGeom>
            <a:avLst/>
            <a:gdLst/>
            <a:ahLst/>
            <a:cxnLst/>
            <a:rect l="l" t="t" r="r" b="b"/>
            <a:pathLst>
              <a:path w="729851" h="2181621">
                <a:moveTo>
                  <a:pt x="0" y="0"/>
                </a:moveTo>
                <a:lnTo>
                  <a:pt x="729851" y="0"/>
                </a:lnTo>
                <a:lnTo>
                  <a:pt x="729851" y="2181621"/>
                </a:lnTo>
                <a:lnTo>
                  <a:pt x="0" y="21816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51886" y="2272399"/>
            <a:ext cx="3378777" cy="2871101"/>
          </a:xfrm>
          <a:custGeom>
            <a:avLst/>
            <a:gdLst/>
            <a:ahLst/>
            <a:cxnLst/>
            <a:rect l="l" t="t" r="r" b="b"/>
            <a:pathLst>
              <a:path w="3378777" h="2871101">
                <a:moveTo>
                  <a:pt x="0" y="0"/>
                </a:moveTo>
                <a:lnTo>
                  <a:pt x="3378777" y="0"/>
                </a:lnTo>
                <a:lnTo>
                  <a:pt x="3378777" y="2871101"/>
                </a:lnTo>
                <a:lnTo>
                  <a:pt x="0" y="28711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0164" r="-11070"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4488733" y="5699070"/>
            <a:ext cx="1482762" cy="246509"/>
          </a:xfrm>
          <a:custGeom>
            <a:avLst/>
            <a:gdLst/>
            <a:ahLst/>
            <a:cxnLst/>
            <a:rect l="l" t="t" r="r" b="b"/>
            <a:pathLst>
              <a:path w="1482762" h="246509">
                <a:moveTo>
                  <a:pt x="0" y="0"/>
                </a:moveTo>
                <a:lnTo>
                  <a:pt x="1482762" y="0"/>
                </a:lnTo>
                <a:lnTo>
                  <a:pt x="1482762" y="246509"/>
                </a:lnTo>
                <a:lnTo>
                  <a:pt x="0" y="246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22375" y="266700"/>
            <a:ext cx="160432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Medium"/>
                <a:ea typeface="Montserrat Medium"/>
                <a:cs typeface="Montserrat Medium"/>
                <a:sym typeface="Montserrat Medium"/>
              </a:rPr>
              <a:t>Fogatos lovak elnevezései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9593" y="1584309"/>
            <a:ext cx="320732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 spc="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Bold"/>
                <a:ea typeface="Montserrat Bold"/>
                <a:cs typeface="Montserrat Bold"/>
                <a:sym typeface="Montserrat Bold"/>
              </a:rPr>
              <a:t>EGYESFOGAT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9045" y="1584309"/>
            <a:ext cx="320732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 spc="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Bold"/>
                <a:ea typeface="Montserrat Bold"/>
                <a:cs typeface="Montserrat Bold"/>
                <a:sym typeface="Montserrat Bold"/>
              </a:rPr>
              <a:t>KETTESFOGAT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93378" y="1584309"/>
            <a:ext cx="320732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 spc="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Bold"/>
                <a:ea typeface="Montserrat Bold"/>
                <a:cs typeface="Montserrat Bold"/>
                <a:sym typeface="Montserrat Bold"/>
              </a:rPr>
              <a:t>HÁRMASFOGAT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003927" y="1584309"/>
            <a:ext cx="320732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 spc="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Montserrat Bold"/>
                <a:ea typeface="Montserrat Bold"/>
                <a:cs typeface="Montserrat Bold"/>
                <a:sym typeface="Montserrat Bold"/>
              </a:rPr>
              <a:t>NÉGYESFOGAT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2940" y="6974712"/>
            <a:ext cx="3845362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 egy rúd van: baloldalra 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van befogva a ló ill. két rúd közé 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szokták</a:t>
            </a:r>
          </a:p>
          <a:p>
            <a:pPr algn="ctr">
              <a:lnSpc>
                <a:spcPts val="2799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5584745" y="7016838"/>
            <a:ext cx="1045964" cy="49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89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rudas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78409" y="6955662"/>
            <a:ext cx="1342549" cy="46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269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nyerges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39026" y="6608294"/>
            <a:ext cx="3532942" cy="3576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205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betanítandó csikót a kettes fogat rudas lova mellé egy vendéghámfához fogják                       </a:t>
            </a:r>
          </a:p>
          <a:p>
            <a:pPr algn="l">
              <a:lnSpc>
                <a:spcPts val="3435"/>
              </a:lnSpc>
            </a:pPr>
            <a:r>
              <a:rPr lang="en-US" sz="245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</a:t>
            </a:r>
            <a:r>
              <a:rPr lang="en-US" sz="245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– lógós H</a:t>
            </a:r>
            <a:r>
              <a:rPr lang="en-US" sz="245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armadik ló hámfáját a rúd végéhez kötik </a:t>
            </a:r>
          </a:p>
          <a:p>
            <a:pPr algn="l">
              <a:lnSpc>
                <a:spcPts val="3435"/>
              </a:lnSpc>
            </a:pPr>
            <a:r>
              <a:rPr lang="en-US" sz="245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</a:t>
            </a:r>
            <a:r>
              <a:rPr lang="en-US" sz="245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– koppantós</a:t>
            </a:r>
          </a:p>
          <a:p>
            <a:pPr algn="l">
              <a:lnSpc>
                <a:spcPts val="3435"/>
              </a:lnSpc>
            </a:pPr>
            <a:endParaRPr/>
          </a:p>
          <a:p>
            <a:pPr algn="l">
              <a:lnSpc>
                <a:spcPts val="2875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16818648" y="6411397"/>
            <a:ext cx="1243846" cy="42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</a:pPr>
            <a:r>
              <a:rPr lang="en-US" sz="249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nyerges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360153" y="7279782"/>
            <a:ext cx="923211" cy="43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7"/>
              </a:lnSpc>
            </a:pPr>
            <a:r>
              <a:rPr lang="en-US" sz="25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rudas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776987" y="6616618"/>
            <a:ext cx="1152763" cy="39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2"/>
              </a:lnSpc>
            </a:pPr>
            <a:r>
              <a:rPr lang="en-US" sz="24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gyeplős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11428" y="7606771"/>
            <a:ext cx="1818323" cy="38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ostorhegyes</a:t>
            </a:r>
          </a:p>
        </p:txBody>
      </p:sp>
      <p:sp>
        <p:nvSpPr>
          <p:cNvPr id="31" name="Freeform 31"/>
          <p:cNvSpPr/>
          <p:nvPr/>
        </p:nvSpPr>
        <p:spPr>
          <a:xfrm rot="5400000">
            <a:off x="15002350" y="5572419"/>
            <a:ext cx="2715606" cy="451470"/>
          </a:xfrm>
          <a:custGeom>
            <a:avLst/>
            <a:gdLst/>
            <a:ahLst/>
            <a:cxnLst/>
            <a:rect l="l" t="t" r="r" b="b"/>
            <a:pathLst>
              <a:path w="2715606" h="451470">
                <a:moveTo>
                  <a:pt x="0" y="0"/>
                </a:moveTo>
                <a:lnTo>
                  <a:pt x="2715607" y="0"/>
                </a:lnTo>
                <a:lnTo>
                  <a:pt x="2715607" y="451470"/>
                </a:lnTo>
                <a:lnTo>
                  <a:pt x="0" y="45147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4277" y="-183908"/>
            <a:ext cx="18402277" cy="3976516"/>
          </a:xfrm>
          <a:prstGeom prst="rect">
            <a:avLst/>
          </a:prstGeom>
          <a:solidFill>
            <a:srgbClr val="EEF8EB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4634447" y="3758389"/>
            <a:ext cx="1559159" cy="436255"/>
            <a:chOff x="0" y="0"/>
            <a:chExt cx="1815574" cy="508000"/>
          </a:xfrm>
        </p:grpSpPr>
        <p:sp>
          <p:nvSpPr>
            <p:cNvPr id="4" name="Freeform 4"/>
            <p:cNvSpPr/>
            <p:nvPr/>
          </p:nvSpPr>
          <p:spPr>
            <a:xfrm>
              <a:off x="136726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11430"/>
              <a:ext cx="1815574" cy="485140"/>
            </a:xfrm>
            <a:custGeom>
              <a:avLst/>
              <a:gdLst/>
              <a:ahLst/>
              <a:cxnLst/>
              <a:rect l="l" t="t" r="r" b="b"/>
              <a:pathLst>
                <a:path w="1815574" h="485140">
                  <a:moveTo>
                    <a:pt x="1571734" y="0"/>
                  </a:moveTo>
                  <a:cubicBezTo>
                    <a:pt x="1451084" y="0"/>
                    <a:pt x="1350754" y="88900"/>
                    <a:pt x="13317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332974" y="280670"/>
                  </a:lnTo>
                  <a:cubicBezTo>
                    <a:pt x="1350754" y="396240"/>
                    <a:pt x="1452354" y="485140"/>
                    <a:pt x="1573004" y="485140"/>
                  </a:cubicBezTo>
                  <a:cubicBezTo>
                    <a:pt x="1707624" y="485140"/>
                    <a:pt x="1815574" y="375920"/>
                    <a:pt x="1815574" y="242570"/>
                  </a:cubicBezTo>
                  <a:cubicBezTo>
                    <a:pt x="1815574" y="107950"/>
                    <a:pt x="1706354" y="0"/>
                    <a:pt x="1571734" y="0"/>
                  </a:cubicBezTo>
                  <a:close/>
                  <a:moveTo>
                    <a:pt x="1571734" y="408940"/>
                  </a:moveTo>
                  <a:cubicBezTo>
                    <a:pt x="1480294" y="408940"/>
                    <a:pt x="1405364" y="334010"/>
                    <a:pt x="1405364" y="242570"/>
                  </a:cubicBezTo>
                  <a:cubicBezTo>
                    <a:pt x="1405364" y="151130"/>
                    <a:pt x="1480294" y="76200"/>
                    <a:pt x="1571734" y="76200"/>
                  </a:cubicBezTo>
                  <a:cubicBezTo>
                    <a:pt x="1663174" y="76200"/>
                    <a:pt x="1738104" y="151130"/>
                    <a:pt x="1738104" y="242570"/>
                  </a:cubicBezTo>
                  <a:cubicBezTo>
                    <a:pt x="1739374" y="334010"/>
                    <a:pt x="1664444" y="408940"/>
                    <a:pt x="1571734" y="40894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30993" y="3758389"/>
            <a:ext cx="1559159" cy="436255"/>
            <a:chOff x="0" y="0"/>
            <a:chExt cx="1815574" cy="508000"/>
          </a:xfrm>
        </p:grpSpPr>
        <p:sp>
          <p:nvSpPr>
            <p:cNvPr id="7" name="Freeform 7"/>
            <p:cNvSpPr/>
            <p:nvPr/>
          </p:nvSpPr>
          <p:spPr>
            <a:xfrm>
              <a:off x="136726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1430"/>
              <a:ext cx="1815574" cy="485140"/>
            </a:xfrm>
            <a:custGeom>
              <a:avLst/>
              <a:gdLst/>
              <a:ahLst/>
              <a:cxnLst/>
              <a:rect l="l" t="t" r="r" b="b"/>
              <a:pathLst>
                <a:path w="1815574" h="485140">
                  <a:moveTo>
                    <a:pt x="1571734" y="0"/>
                  </a:moveTo>
                  <a:cubicBezTo>
                    <a:pt x="1451084" y="0"/>
                    <a:pt x="1350754" y="88900"/>
                    <a:pt x="13317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332974" y="280670"/>
                  </a:lnTo>
                  <a:cubicBezTo>
                    <a:pt x="1350754" y="396240"/>
                    <a:pt x="1452354" y="485140"/>
                    <a:pt x="1573004" y="485140"/>
                  </a:cubicBezTo>
                  <a:cubicBezTo>
                    <a:pt x="1707624" y="485140"/>
                    <a:pt x="1815574" y="375920"/>
                    <a:pt x="1815574" y="242570"/>
                  </a:cubicBezTo>
                  <a:cubicBezTo>
                    <a:pt x="1815574" y="107950"/>
                    <a:pt x="1706354" y="0"/>
                    <a:pt x="1571734" y="0"/>
                  </a:cubicBezTo>
                  <a:close/>
                  <a:moveTo>
                    <a:pt x="1571734" y="408940"/>
                  </a:moveTo>
                  <a:cubicBezTo>
                    <a:pt x="1480294" y="408940"/>
                    <a:pt x="1405364" y="334010"/>
                    <a:pt x="1405364" y="242570"/>
                  </a:cubicBezTo>
                  <a:cubicBezTo>
                    <a:pt x="1405364" y="151130"/>
                    <a:pt x="1480294" y="76200"/>
                    <a:pt x="1571734" y="76200"/>
                  </a:cubicBezTo>
                  <a:cubicBezTo>
                    <a:pt x="1663174" y="76200"/>
                    <a:pt x="1738104" y="151130"/>
                    <a:pt x="1738104" y="242570"/>
                  </a:cubicBezTo>
                  <a:cubicBezTo>
                    <a:pt x="1739374" y="334010"/>
                    <a:pt x="1664444" y="408940"/>
                    <a:pt x="1571734" y="40894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633603" y="5073352"/>
            <a:ext cx="284285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  <a:spcBef>
                <a:spcPct val="0"/>
              </a:spcBef>
            </a:pPr>
            <a:r>
              <a:rPr lang="en-US" sz="2499" b="1" u="none" strike="noStrike" spc="4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1, EGYSZERŰ KERESZTÁGAS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3279" y="5073352"/>
            <a:ext cx="349890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4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 SZÉCHENYI-SZÁR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13179" y="4249808"/>
            <a:ext cx="1297186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4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KETTES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5632154" y="4426021"/>
            <a:ext cx="581025" cy="6378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7510365" y="4426021"/>
            <a:ext cx="576568" cy="63780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 rot="-5400000">
            <a:off x="7870683" y="4086233"/>
            <a:ext cx="10082038" cy="2319495"/>
          </a:xfrm>
          <a:custGeom>
            <a:avLst/>
            <a:gdLst/>
            <a:ahLst/>
            <a:cxnLst/>
            <a:rect l="l" t="t" r="r" b="b"/>
            <a:pathLst>
              <a:path w="10082038" h="2319495">
                <a:moveTo>
                  <a:pt x="0" y="0"/>
                </a:moveTo>
                <a:lnTo>
                  <a:pt x="10082039" y="0"/>
                </a:lnTo>
                <a:lnTo>
                  <a:pt x="10082039" y="2319495"/>
                </a:lnTo>
                <a:lnTo>
                  <a:pt x="0" y="2319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" r="-370" b="-586"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4838288" y="1539624"/>
            <a:ext cx="284285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  <a:spcBef>
                <a:spcPct val="0"/>
              </a:spcBef>
            </a:pPr>
            <a:r>
              <a:rPr lang="en-US" sz="2499" b="1" u="none" strike="noStrike" spc="4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EGYSZERŰ KERESZTÁGAS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10177" y="4249808"/>
            <a:ext cx="349890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49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SZÉCHENYI-SZÁR</a:t>
            </a:r>
          </a:p>
        </p:txBody>
      </p:sp>
      <p:sp>
        <p:nvSpPr>
          <p:cNvPr id="17" name="AutoShape 17"/>
          <p:cNvSpPr/>
          <p:nvPr/>
        </p:nvSpPr>
        <p:spPr>
          <a:xfrm flipH="1">
            <a:off x="12414043" y="1901574"/>
            <a:ext cx="2424245" cy="390520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>
            <a:off x="13753758" y="4611758"/>
            <a:ext cx="1949939" cy="35461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 rot="5400000">
            <a:off x="1218385" y="-411111"/>
            <a:ext cx="1974828" cy="4155416"/>
          </a:xfrm>
          <a:custGeom>
            <a:avLst/>
            <a:gdLst/>
            <a:ahLst/>
            <a:cxnLst/>
            <a:rect l="l" t="t" r="r" b="b"/>
            <a:pathLst>
              <a:path w="1974828" h="4155416">
                <a:moveTo>
                  <a:pt x="0" y="0"/>
                </a:moveTo>
                <a:lnTo>
                  <a:pt x="1974828" y="0"/>
                </a:lnTo>
                <a:lnTo>
                  <a:pt x="1974828" y="4155416"/>
                </a:lnTo>
                <a:lnTo>
                  <a:pt x="0" y="4155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498" b="-8498"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6559086" y="-1223054"/>
            <a:ext cx="2289963" cy="5464168"/>
          </a:xfrm>
          <a:custGeom>
            <a:avLst/>
            <a:gdLst/>
            <a:ahLst/>
            <a:cxnLst/>
            <a:rect l="l" t="t" r="r" b="b"/>
            <a:pathLst>
              <a:path w="2289963" h="5464168">
                <a:moveTo>
                  <a:pt x="0" y="0"/>
                </a:moveTo>
                <a:lnTo>
                  <a:pt x="2289962" y="0"/>
                </a:lnTo>
                <a:lnTo>
                  <a:pt x="2289962" y="5464168"/>
                </a:lnTo>
                <a:lnTo>
                  <a:pt x="0" y="5464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8091" y="5094800"/>
            <a:ext cx="3505512" cy="3606901"/>
            <a:chOff x="0" y="0"/>
            <a:chExt cx="4674016" cy="4809201"/>
          </a:xfrm>
        </p:grpSpPr>
        <p:sp>
          <p:nvSpPr>
            <p:cNvPr id="22" name="TextBox 22"/>
            <p:cNvSpPr txBox="1"/>
            <p:nvPr/>
          </p:nvSpPr>
          <p:spPr>
            <a:xfrm>
              <a:off x="20990" y="9525"/>
              <a:ext cx="4632036" cy="99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b="1" spc="49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EGYES</a:t>
              </a:r>
            </a:p>
            <a:p>
              <a:pPr algn="ctr">
                <a:lnSpc>
                  <a:spcPts val="3000"/>
                </a:lnSpc>
              </a:pPr>
              <a:r>
                <a:rPr lang="en-US" sz="2500" b="1" spc="50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165148"/>
              <a:ext cx="4674016" cy="3429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9416" lvl="1" indent="-199708" algn="ctr">
                <a:lnSpc>
                  <a:spcPts val="2590"/>
                </a:lnSpc>
                <a:buFont typeface="Arial"/>
                <a:buChar char="•"/>
              </a:pPr>
              <a:r>
                <a:rPr lang="en-US" sz="1850" b="1" spc="55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Két, egyenként 4,5-5 m hosszú darabból áll</a:t>
              </a:r>
            </a:p>
            <a:p>
              <a:pPr marL="399416" lvl="1" indent="-199708" algn="ctr">
                <a:lnSpc>
                  <a:spcPts val="2590"/>
                </a:lnSpc>
                <a:buFont typeface="Arial"/>
                <a:buChar char="•"/>
              </a:pPr>
              <a:r>
                <a:rPr lang="en-US" sz="1850" b="1" spc="55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Végén csat található a zabla becsatolására, másik végén egy csat a két szárvég összecsatolására.</a:t>
              </a:r>
            </a:p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37672" y="5940988"/>
            <a:ext cx="2868622" cy="322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9416" lvl="1" indent="-199708" algn="ctr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 b="1" u="none" strike="noStrike" spc="55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Legelterjedtebben használt típus</a:t>
            </a:r>
          </a:p>
          <a:p>
            <a:pPr marL="399416" lvl="1" indent="-199708" algn="ctr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 b="1" u="none" strike="noStrike" spc="55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keresztág beiktatásával, egy szár segítségével mindkét lóra lehet hatni egy időben.</a:t>
            </a:r>
          </a:p>
          <a:p>
            <a:pPr marL="399416" lvl="1" indent="-199708" algn="ctr">
              <a:lnSpc>
                <a:spcPts val="2590"/>
              </a:lnSpc>
              <a:spcBef>
                <a:spcPct val="0"/>
              </a:spcBef>
              <a:buFont typeface="Arial"/>
              <a:buChar char="•"/>
            </a:pPr>
            <a:r>
              <a:rPr lang="en-US" sz="1850" b="1" u="none" strike="noStrike" spc="55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két keresztág hossza 2,16-2,16 m.</a:t>
            </a:r>
          </a:p>
          <a:p>
            <a:pPr algn="ctr">
              <a:lnSpc>
                <a:spcPts val="2590"/>
              </a:lnSpc>
              <a:spcBef>
                <a:spcPct val="0"/>
              </a:spcBef>
            </a:pPr>
            <a:endParaRPr/>
          </a:p>
        </p:txBody>
      </p:sp>
      <p:grpSp>
        <p:nvGrpSpPr>
          <p:cNvPr id="25" name="Group 25"/>
          <p:cNvGrpSpPr/>
          <p:nvPr/>
        </p:nvGrpSpPr>
        <p:grpSpPr>
          <a:xfrm>
            <a:off x="14298340" y="7673925"/>
            <a:ext cx="3922753" cy="2639859"/>
            <a:chOff x="0" y="0"/>
            <a:chExt cx="5230337" cy="3519813"/>
          </a:xfrm>
        </p:grpSpPr>
        <p:sp>
          <p:nvSpPr>
            <p:cNvPr id="26" name="TextBox 26"/>
            <p:cNvSpPr txBox="1"/>
            <p:nvPr/>
          </p:nvSpPr>
          <p:spPr>
            <a:xfrm rot="-621772">
              <a:off x="187084" y="721188"/>
              <a:ext cx="4908692" cy="1319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6"/>
                </a:lnSpc>
              </a:pPr>
              <a:r>
                <a:rPr lang="en-US" sz="7958" b="1" i="1">
                  <a:gradFill>
                    <a:gsLst>
                      <a:gs pos="0">
                        <a:srgbClr val="000000">
                          <a:alpha val="100000"/>
                        </a:srgbClr>
                      </a:gs>
                      <a:gs pos="100000">
                        <a:srgbClr val="C89116">
                          <a:alpha val="100000"/>
                        </a:srgbClr>
                      </a:gs>
                    </a:gsLst>
                    <a:lin ang="0"/>
                  </a:gra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Hajtószár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-621772">
              <a:off x="129075" y="1778177"/>
              <a:ext cx="5025301" cy="1300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3"/>
                </a:lnSpc>
              </a:pPr>
              <a:r>
                <a:rPr lang="en-US" sz="7854" b="1" i="1">
                  <a:gradFill>
                    <a:gsLst>
                      <a:gs pos="0">
                        <a:srgbClr val="000000">
                          <a:alpha val="100000"/>
                        </a:srgbClr>
                      </a:gs>
                      <a:gs pos="100000">
                        <a:srgbClr val="C89116">
                          <a:alpha val="100000"/>
                        </a:srgbClr>
                      </a:gs>
                    </a:gsLst>
                    <a:lin ang="0"/>
                  </a:gra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Típusok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744870" y="5940988"/>
            <a:ext cx="4035721" cy="355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9416" lvl="1" indent="-199708" algn="ctr">
              <a:lnSpc>
                <a:spcPts val="2590"/>
              </a:lnSpc>
              <a:buFont typeface="Arial"/>
              <a:buChar char="•"/>
            </a:pPr>
            <a:r>
              <a:rPr lang="en-US" sz="1850" b="1" u="none" strike="noStrike" spc="55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belső keresztágak is hosszúak, elágazásuk a hajtó kezében lévő szárból történik. Ígya keresztágak hossza menet közben is változtatható, valamint külön-külön is tudjuk irányítani/hajtani a lovakat. </a:t>
            </a:r>
          </a:p>
          <a:p>
            <a:pPr marL="399416" lvl="1" indent="-199708" algn="ctr">
              <a:lnSpc>
                <a:spcPts val="2590"/>
              </a:lnSpc>
              <a:buFont typeface="Arial"/>
              <a:buChar char="•"/>
            </a:pPr>
            <a:r>
              <a:rPr lang="en-US" sz="1850" b="1" u="none" strike="noStrike" spc="55">
                <a:solidFill>
                  <a:srgbClr val="0101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magyar fogatsportban általában ezt a szártípust használják a hajtók.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4277" y="0"/>
            <a:ext cx="18402277" cy="3976516"/>
          </a:xfrm>
          <a:prstGeom prst="rect">
            <a:avLst/>
          </a:prstGeom>
          <a:solidFill>
            <a:srgbClr val="EEF8EB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791981" y="3828808"/>
            <a:ext cx="1559159" cy="436255"/>
            <a:chOff x="0" y="0"/>
            <a:chExt cx="1815574" cy="508000"/>
          </a:xfrm>
        </p:grpSpPr>
        <p:sp>
          <p:nvSpPr>
            <p:cNvPr id="4" name="Freeform 4"/>
            <p:cNvSpPr/>
            <p:nvPr/>
          </p:nvSpPr>
          <p:spPr>
            <a:xfrm>
              <a:off x="136726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11430"/>
              <a:ext cx="1815574" cy="485140"/>
            </a:xfrm>
            <a:custGeom>
              <a:avLst/>
              <a:gdLst/>
              <a:ahLst/>
              <a:cxnLst/>
              <a:rect l="l" t="t" r="r" b="b"/>
              <a:pathLst>
                <a:path w="1815574" h="485140">
                  <a:moveTo>
                    <a:pt x="1571734" y="0"/>
                  </a:moveTo>
                  <a:cubicBezTo>
                    <a:pt x="1451084" y="0"/>
                    <a:pt x="1350754" y="88900"/>
                    <a:pt x="13317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332974" y="280670"/>
                  </a:lnTo>
                  <a:cubicBezTo>
                    <a:pt x="1350754" y="396240"/>
                    <a:pt x="1452354" y="485140"/>
                    <a:pt x="1573004" y="485140"/>
                  </a:cubicBezTo>
                  <a:cubicBezTo>
                    <a:pt x="1707624" y="485140"/>
                    <a:pt x="1815574" y="375920"/>
                    <a:pt x="1815574" y="242570"/>
                  </a:cubicBezTo>
                  <a:cubicBezTo>
                    <a:pt x="1815574" y="107950"/>
                    <a:pt x="1706354" y="0"/>
                    <a:pt x="1571734" y="0"/>
                  </a:cubicBezTo>
                  <a:close/>
                  <a:moveTo>
                    <a:pt x="1571734" y="408940"/>
                  </a:moveTo>
                  <a:cubicBezTo>
                    <a:pt x="1480294" y="408940"/>
                    <a:pt x="1405364" y="334010"/>
                    <a:pt x="1405364" y="242570"/>
                  </a:cubicBezTo>
                  <a:cubicBezTo>
                    <a:pt x="1405364" y="151130"/>
                    <a:pt x="1480294" y="76200"/>
                    <a:pt x="1571734" y="76200"/>
                  </a:cubicBezTo>
                  <a:cubicBezTo>
                    <a:pt x="1663174" y="76200"/>
                    <a:pt x="1738104" y="151130"/>
                    <a:pt x="1738104" y="242570"/>
                  </a:cubicBezTo>
                  <a:cubicBezTo>
                    <a:pt x="1739374" y="334010"/>
                    <a:pt x="1664444" y="408940"/>
                    <a:pt x="1571734" y="40894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9063940" y="3758389"/>
            <a:ext cx="1559159" cy="436255"/>
            <a:chOff x="0" y="0"/>
            <a:chExt cx="1815574" cy="508000"/>
          </a:xfrm>
        </p:grpSpPr>
        <p:sp>
          <p:nvSpPr>
            <p:cNvPr id="7" name="Freeform 7"/>
            <p:cNvSpPr/>
            <p:nvPr/>
          </p:nvSpPr>
          <p:spPr>
            <a:xfrm>
              <a:off x="136726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1430"/>
              <a:ext cx="1815574" cy="485140"/>
            </a:xfrm>
            <a:custGeom>
              <a:avLst/>
              <a:gdLst/>
              <a:ahLst/>
              <a:cxnLst/>
              <a:rect l="l" t="t" r="r" b="b"/>
              <a:pathLst>
                <a:path w="1815574" h="485140">
                  <a:moveTo>
                    <a:pt x="1571734" y="0"/>
                  </a:moveTo>
                  <a:cubicBezTo>
                    <a:pt x="1451084" y="0"/>
                    <a:pt x="1350754" y="88900"/>
                    <a:pt x="13317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332974" y="280670"/>
                  </a:lnTo>
                  <a:cubicBezTo>
                    <a:pt x="1350754" y="396240"/>
                    <a:pt x="1452354" y="485140"/>
                    <a:pt x="1573004" y="485140"/>
                  </a:cubicBezTo>
                  <a:cubicBezTo>
                    <a:pt x="1707624" y="485140"/>
                    <a:pt x="1815574" y="375920"/>
                    <a:pt x="1815574" y="242570"/>
                  </a:cubicBezTo>
                  <a:cubicBezTo>
                    <a:pt x="1815574" y="107950"/>
                    <a:pt x="1706354" y="0"/>
                    <a:pt x="1571734" y="0"/>
                  </a:cubicBezTo>
                  <a:close/>
                  <a:moveTo>
                    <a:pt x="1571734" y="408940"/>
                  </a:moveTo>
                  <a:cubicBezTo>
                    <a:pt x="1480294" y="408940"/>
                    <a:pt x="1405364" y="334010"/>
                    <a:pt x="1405364" y="242570"/>
                  </a:cubicBezTo>
                  <a:cubicBezTo>
                    <a:pt x="1405364" y="151130"/>
                    <a:pt x="1480294" y="76200"/>
                    <a:pt x="1571734" y="76200"/>
                  </a:cubicBezTo>
                  <a:cubicBezTo>
                    <a:pt x="1663174" y="76200"/>
                    <a:pt x="1738104" y="151130"/>
                    <a:pt x="1738104" y="242570"/>
                  </a:cubicBezTo>
                  <a:cubicBezTo>
                    <a:pt x="1739374" y="334010"/>
                    <a:pt x="1664444" y="408940"/>
                    <a:pt x="1571734" y="408940"/>
                  </a:cubicBezTo>
                  <a:close/>
                </a:path>
              </a:pathLst>
            </a:custGeom>
            <a:solidFill>
              <a:srgbClr val="EEF8EB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280502" y="660288"/>
            <a:ext cx="8325410" cy="2536648"/>
          </a:xfrm>
          <a:custGeom>
            <a:avLst/>
            <a:gdLst/>
            <a:ahLst/>
            <a:cxnLst/>
            <a:rect l="l" t="t" r="r" b="b"/>
            <a:pathLst>
              <a:path w="8325410" h="2536648">
                <a:moveTo>
                  <a:pt x="0" y="0"/>
                </a:moveTo>
                <a:lnTo>
                  <a:pt x="8325410" y="0"/>
                </a:lnTo>
                <a:lnTo>
                  <a:pt x="8325410" y="2536648"/>
                </a:lnTo>
                <a:lnTo>
                  <a:pt x="0" y="253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25392" y="640321"/>
            <a:ext cx="7633908" cy="2627035"/>
          </a:xfrm>
          <a:custGeom>
            <a:avLst/>
            <a:gdLst/>
            <a:ahLst/>
            <a:cxnLst/>
            <a:rect l="l" t="t" r="r" b="b"/>
            <a:pathLst>
              <a:path w="7633908" h="2627035">
                <a:moveTo>
                  <a:pt x="0" y="0"/>
                </a:moveTo>
                <a:lnTo>
                  <a:pt x="7633908" y="0"/>
                </a:lnTo>
                <a:lnTo>
                  <a:pt x="7633908" y="2627035"/>
                </a:lnTo>
                <a:lnTo>
                  <a:pt x="0" y="2627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54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43744" y="4503293"/>
            <a:ext cx="5208477" cy="5020608"/>
            <a:chOff x="0" y="0"/>
            <a:chExt cx="6944636" cy="6694144"/>
          </a:xfrm>
        </p:grpSpPr>
        <p:sp>
          <p:nvSpPr>
            <p:cNvPr id="12" name="TextBox 12"/>
            <p:cNvSpPr txBox="1"/>
            <p:nvPr/>
          </p:nvSpPr>
          <p:spPr>
            <a:xfrm>
              <a:off x="31187" y="0"/>
              <a:ext cx="6882263" cy="1230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3065" b="1" spc="61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NÉGYES</a:t>
              </a:r>
            </a:p>
            <a:p>
              <a:pPr algn="ctr">
                <a:lnSpc>
                  <a:spcPts val="367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27977"/>
              <a:ext cx="6944636" cy="5266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9823" lvl="1" indent="-244911" algn="l">
                <a:lnSpc>
                  <a:spcPts val="3176"/>
                </a:lnSpc>
                <a:buFont typeface="Arial"/>
                <a:buChar char="•"/>
              </a:pPr>
              <a:r>
                <a:rPr lang="en-US" sz="2268" b="1" spc="68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hátulsó lovak hajtószára megegyezik a kettes fogat egyszerű keresztágas hajószárával, az elülső két ló hajtószára ettől hosszabb és a hátsó lovak fülkarikáján átvezetve párhuzamosan fut a hátulsó lovak szárával együtt a hajtó kezéhez.</a:t>
              </a:r>
            </a:p>
            <a:p>
              <a:pPr algn="ctr">
                <a:lnSpc>
                  <a:spcPts val="31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25392" y="4503293"/>
            <a:ext cx="4739855" cy="3783955"/>
            <a:chOff x="0" y="0"/>
            <a:chExt cx="6319807" cy="5045274"/>
          </a:xfrm>
        </p:grpSpPr>
        <p:sp>
          <p:nvSpPr>
            <p:cNvPr id="15" name="TextBox 15"/>
            <p:cNvSpPr txBox="1"/>
            <p:nvPr/>
          </p:nvSpPr>
          <p:spPr>
            <a:xfrm>
              <a:off x="28381" y="0"/>
              <a:ext cx="6263045" cy="1356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6"/>
                </a:lnSpc>
              </a:pPr>
              <a:r>
                <a:rPr lang="en-US" sz="3380" b="1" spc="67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ÖTÖS</a:t>
              </a:r>
            </a:p>
            <a:p>
              <a:pPr algn="ctr">
                <a:lnSpc>
                  <a:spcPts val="4056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79304"/>
              <a:ext cx="6319807" cy="3465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40055" lvl="1" indent="-270027" algn="l">
                <a:lnSpc>
                  <a:spcPts val="3501"/>
                </a:lnSpc>
                <a:buFont typeface="Arial"/>
                <a:buChar char="•"/>
              </a:pPr>
              <a:r>
                <a:rPr lang="en-US" sz="2501" b="1" spc="75">
                  <a:solidFill>
                    <a:srgbClr val="01010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négyes hajtószárból lett kialakítva, oly módon, hogy az elülső lovak keresztágai mellé egy-egy vendégágat csatolnak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65247" y="7563765"/>
            <a:ext cx="3922753" cy="2639859"/>
            <a:chOff x="0" y="0"/>
            <a:chExt cx="5230337" cy="3519813"/>
          </a:xfrm>
        </p:grpSpPr>
        <p:sp>
          <p:nvSpPr>
            <p:cNvPr id="18" name="TextBox 18"/>
            <p:cNvSpPr txBox="1"/>
            <p:nvPr/>
          </p:nvSpPr>
          <p:spPr>
            <a:xfrm rot="-621772">
              <a:off x="187084" y="721188"/>
              <a:ext cx="4908692" cy="1319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6"/>
                </a:lnSpc>
              </a:pPr>
              <a:r>
                <a:rPr lang="en-US" sz="7958" b="1" i="1">
                  <a:gradFill>
                    <a:gsLst>
                      <a:gs pos="0">
                        <a:srgbClr val="000000">
                          <a:alpha val="100000"/>
                        </a:srgbClr>
                      </a:gs>
                      <a:gs pos="100000">
                        <a:srgbClr val="C89116">
                          <a:alpha val="100000"/>
                        </a:srgbClr>
                      </a:gs>
                    </a:gsLst>
                    <a:lin ang="0"/>
                  </a:gra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Hajtószár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-621772">
              <a:off x="129075" y="1778177"/>
              <a:ext cx="5025301" cy="1300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3"/>
                </a:lnSpc>
              </a:pPr>
              <a:r>
                <a:rPr lang="en-US" sz="7854" b="1" i="1">
                  <a:gradFill>
                    <a:gsLst>
                      <a:gs pos="0">
                        <a:srgbClr val="000000">
                          <a:alpha val="100000"/>
                        </a:srgbClr>
                      </a:gs>
                      <a:gs pos="100000">
                        <a:srgbClr val="C89116">
                          <a:alpha val="100000"/>
                        </a:srgbClr>
                      </a:gs>
                    </a:gsLst>
                    <a:lin ang="0"/>
                  </a:gra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Típusok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" y="218209"/>
            <a:ext cx="8853055" cy="9850582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>
            <a:hlinkClick r:id="rId2" tooltip="https://wordwall.net/hu/resource/95088825"/>
          </p:cNvPr>
          <p:cNvSpPr/>
          <p:nvPr/>
        </p:nvSpPr>
        <p:spPr>
          <a:xfrm>
            <a:off x="9173598" y="218209"/>
            <a:ext cx="8853055" cy="9850582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4" name="AutoShape 4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AutoShape 5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6" name="Freeform 6"/>
          <p:cNvSpPr/>
          <p:nvPr/>
        </p:nvSpPr>
        <p:spPr>
          <a:xfrm>
            <a:off x="11207481" y="2415513"/>
            <a:ext cx="4785288" cy="3622685"/>
          </a:xfrm>
          <a:custGeom>
            <a:avLst/>
            <a:gdLst/>
            <a:ahLst/>
            <a:cxnLst/>
            <a:rect l="l" t="t" r="r" b="b"/>
            <a:pathLst>
              <a:path w="4785288" h="3622685">
                <a:moveTo>
                  <a:pt x="0" y="0"/>
                </a:moveTo>
                <a:lnTo>
                  <a:pt x="4785288" y="0"/>
                </a:lnTo>
                <a:lnTo>
                  <a:pt x="4785288" y="3622685"/>
                </a:lnTo>
                <a:lnTo>
                  <a:pt x="0" y="362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5201" r="-12602" b="-605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85497" y="6150404"/>
            <a:ext cx="7829256" cy="2519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616" lvl="1" indent="-221308" algn="l">
              <a:lnSpc>
                <a:spcPts val="2870"/>
              </a:lnSpc>
              <a:buFont typeface="Arial"/>
              <a:buChar char="•"/>
            </a:pPr>
            <a:r>
              <a:rPr lang="en-US" sz="20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nyakába helyezhető, erős fa vagy acél keret, kialakítása a ló anatómiai adottságainak megfelelő. </a:t>
            </a:r>
          </a:p>
          <a:p>
            <a:pPr marL="442616" lvl="1" indent="-221308" algn="l">
              <a:lnSpc>
                <a:spcPts val="2870"/>
              </a:lnSpc>
              <a:buFont typeface="Arial"/>
              <a:buChar char="•"/>
            </a:pPr>
            <a:r>
              <a:rPr lang="en-US" sz="20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Nagyobb felületen oszlik el a hám nyomása, a tüdő munkáját nem akadályozza </a:t>
            </a:r>
          </a:p>
          <a:p>
            <a:pPr marL="442616" lvl="1" indent="-221308" algn="l">
              <a:lnSpc>
                <a:spcPts val="2870"/>
              </a:lnSpc>
              <a:buFont typeface="Arial"/>
              <a:buChar char="•"/>
            </a:pPr>
            <a:r>
              <a:rPr lang="en-US" sz="20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Nehéz igásmunkára használják, inkább hidegvérű fajtákon.</a:t>
            </a:r>
          </a:p>
          <a:p>
            <a:pPr marL="442616" lvl="1" indent="-221308" algn="l">
              <a:lnSpc>
                <a:spcPts val="2870"/>
              </a:lnSpc>
              <a:buFont typeface="Arial"/>
              <a:buChar char="•"/>
            </a:pPr>
            <a:r>
              <a:rPr lang="en-US" sz="20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ló nyaka, szügye, és válla felé eső oldal jól párnázott, hogy megvédje a ló vállát.</a:t>
            </a:r>
          </a:p>
        </p:txBody>
      </p:sp>
      <p:sp>
        <p:nvSpPr>
          <p:cNvPr id="8" name="Freeform 8"/>
          <p:cNvSpPr/>
          <p:nvPr/>
        </p:nvSpPr>
        <p:spPr>
          <a:xfrm>
            <a:off x="5010068" y="8487941"/>
            <a:ext cx="4930882" cy="1616918"/>
          </a:xfrm>
          <a:custGeom>
            <a:avLst/>
            <a:gdLst/>
            <a:ahLst/>
            <a:cxnLst/>
            <a:rect l="l" t="t" r="r" b="b"/>
            <a:pathLst>
              <a:path w="4930882" h="1616918">
                <a:moveTo>
                  <a:pt x="0" y="0"/>
                </a:moveTo>
                <a:lnTo>
                  <a:pt x="4930882" y="0"/>
                </a:lnTo>
                <a:lnTo>
                  <a:pt x="4930882" y="1616918"/>
                </a:lnTo>
                <a:lnTo>
                  <a:pt x="0" y="1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31859" y="8752769"/>
            <a:ext cx="937665" cy="1316022"/>
          </a:xfrm>
          <a:custGeom>
            <a:avLst/>
            <a:gdLst/>
            <a:ahLst/>
            <a:cxnLst/>
            <a:rect l="l" t="t" r="r" b="b"/>
            <a:pathLst>
              <a:path w="937665" h="1316022">
                <a:moveTo>
                  <a:pt x="0" y="0"/>
                </a:moveTo>
                <a:lnTo>
                  <a:pt x="937665" y="0"/>
                </a:lnTo>
                <a:lnTo>
                  <a:pt x="937665" y="1316022"/>
                </a:lnTo>
                <a:lnTo>
                  <a:pt x="0" y="131602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12166" y="2415513"/>
            <a:ext cx="4900597" cy="3622685"/>
          </a:xfrm>
          <a:custGeom>
            <a:avLst/>
            <a:gdLst/>
            <a:ahLst/>
            <a:cxnLst/>
            <a:rect l="l" t="t" r="r" b="b"/>
            <a:pathLst>
              <a:path w="4900597" h="3622685">
                <a:moveTo>
                  <a:pt x="0" y="0"/>
                </a:moveTo>
                <a:lnTo>
                  <a:pt x="4900597" y="0"/>
                </a:lnTo>
                <a:lnTo>
                  <a:pt x="4900597" y="3622685"/>
                </a:lnTo>
                <a:lnTo>
                  <a:pt x="0" y="3622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8832" t="-154427" b="-15215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286471"/>
            <a:ext cx="728809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SZÜGYHÁM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40950" y="1286471"/>
            <a:ext cx="73183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KUMETHÁM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394335"/>
            <a:ext cx="7681648" cy="189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9014" lvl="1" indent="-234507" algn="l">
              <a:lnSpc>
                <a:spcPts val="3041"/>
              </a:lnSpc>
              <a:buFont typeface="Arial"/>
              <a:buChar char="•"/>
            </a:pPr>
            <a:r>
              <a:rPr lang="en-US" sz="2172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Szügyhám lehet egyes vagy kettes hám és a különböző versenyszámoktól függően is eltérhet.</a:t>
            </a:r>
          </a:p>
          <a:p>
            <a:pPr marL="469014" lvl="1" indent="-234507" algn="l">
              <a:lnSpc>
                <a:spcPts val="3041"/>
              </a:lnSpc>
              <a:buFont typeface="Arial"/>
              <a:buChar char="•"/>
            </a:pPr>
            <a:r>
              <a:rPr lang="en-US" sz="2172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Az akadály és a díhajtásnál elegáns stíl szerszámot, míg a maratonhajtásnál erősített, párnázott szerszámot használnak.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27249" y="8828969"/>
            <a:ext cx="4046348" cy="58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2"/>
              </a:lnSpc>
              <a:spcBef>
                <a:spcPct val="0"/>
              </a:spcBef>
            </a:pPr>
            <a:r>
              <a:rPr lang="en-US" sz="4412" u="sng" spc="132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  <a:hlinkClick r:id="rId2" tooltip="https://wordwall.net/hu/resource/95088825"/>
              </a:rPr>
              <a:t>ELLENŐRZŐ FELADAT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990600"/>
            <a:ext cx="6283411" cy="8317127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Freeform 5"/>
          <p:cNvSpPr/>
          <p:nvPr/>
        </p:nvSpPr>
        <p:spPr>
          <a:xfrm>
            <a:off x="9739048" y="1399403"/>
            <a:ext cx="5132413" cy="7299889"/>
          </a:xfrm>
          <a:custGeom>
            <a:avLst/>
            <a:gdLst/>
            <a:ahLst/>
            <a:cxnLst/>
            <a:rect l="l" t="t" r="r" b="b"/>
            <a:pathLst>
              <a:path w="5132413" h="7299889">
                <a:moveTo>
                  <a:pt x="0" y="0"/>
                </a:moveTo>
                <a:lnTo>
                  <a:pt x="5132412" y="0"/>
                </a:lnTo>
                <a:lnTo>
                  <a:pt x="5132412" y="7299889"/>
                </a:lnTo>
                <a:lnTo>
                  <a:pt x="0" y="72998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75" r="-1327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7530" y="1561328"/>
            <a:ext cx="55657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C89116">
                        <a:alpha val="100000"/>
                      </a:srgbClr>
                    </a:gs>
                  </a:gsLst>
                  <a:lin ang="0"/>
                </a:gradFill>
                <a:latin typeface="League Gothic"/>
                <a:ea typeface="League Gothic"/>
                <a:cs typeface="League Gothic"/>
                <a:sym typeface="League Gothic"/>
              </a:rPr>
              <a:t>KANTÁR RÉSZEI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9851" y="3094853"/>
            <a:ext cx="4741454" cy="480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Tarkószíj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Homlokszíj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Pofaszíj 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Orrszíj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Állszíj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Torokszíj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Szemellenző vagy szemző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Szemzőtartó</a:t>
            </a:r>
          </a:p>
          <a:p>
            <a:pPr marL="590215" lvl="1" indent="-295108" algn="l">
              <a:lnSpc>
                <a:spcPts val="3827"/>
              </a:lnSpc>
              <a:buAutoNum type="arabicPeriod"/>
            </a:pPr>
            <a:r>
              <a:rPr lang="en-US" sz="2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Zabla</a:t>
            </a:r>
          </a:p>
          <a:p>
            <a:pPr algn="ctr">
              <a:lnSpc>
                <a:spcPts val="3827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3421876" y="2642108"/>
            <a:ext cx="217602" cy="50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</a:pPr>
            <a:r>
              <a:rPr lang="en-US" sz="2996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58348" y="2849430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09245" y="5196657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98996" y="5803295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97555" y="4305612"/>
            <a:ext cx="6523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5/6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77199" y="3791896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3601" y="4305612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75543" y="6983288"/>
            <a:ext cx="246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C1FF7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Microsoft Office PowerPoint</Application>
  <PresentationFormat>Custom</PresentationFormat>
  <Paragraphs>162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League Gothic</vt:lpstr>
      <vt:lpstr>Montserrat Bold</vt:lpstr>
      <vt:lpstr>Montserrat Medium</vt:lpstr>
      <vt:lpstr>Calibri</vt:lpstr>
      <vt:lpstr>Open Sans</vt:lpstr>
      <vt:lpstr>Open Sans Bold</vt:lpstr>
      <vt:lpstr>TT Bluescreens Bold Italics</vt:lpstr>
      <vt:lpstr>Distillery Strong</vt:lpstr>
      <vt:lpstr>Cardo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52.BFogatló felszerelései</dc:title>
  <dc:creator>User</dc:creator>
  <cp:lastModifiedBy>User</cp:lastModifiedBy>
  <cp:revision>1</cp:revision>
  <dcterms:created xsi:type="dcterms:W3CDTF">2006-08-16T00:00:00Z</dcterms:created>
  <dcterms:modified xsi:type="dcterms:W3CDTF">2026-01-31T13:06:56Z</dcterms:modified>
  <dc:identifier>DAG-43yAmoA</dc:identifier>
</cp:coreProperties>
</file>