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8" r:id="rId6"/>
    <p:sldId id="26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54347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8249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76041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311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6478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4307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755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15379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7716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3580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2686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5504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000240"/>
            <a:ext cx="7772400" cy="1470025"/>
          </a:xfrm>
        </p:spPr>
        <p:txBody>
          <a:bodyPr/>
          <a:lstStyle/>
          <a:p>
            <a:r>
              <a:rPr lang="ro-RO" b="1" dirty="0" smtClean="0">
                <a:solidFill>
                  <a:srgbClr val="FFFF00"/>
                </a:solidFill>
              </a:rPr>
              <a:t>Állatbetegségek diagnosztikája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028" name="AutoShape 4" descr="C:\Users\User\AppData\Local\Temp\{7B868C99-571E-4EA8-A489-1CBC91F6186E}.tmp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C:\Users\User\AppData\Local\Temp\{C49DD95F-BC1F-4AC1-B2DF-5442D3CBAF3A}.tmp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C:\Users\User\Downloads\Screenshot_20260411-161915_Galler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3714752"/>
            <a:ext cx="3990980" cy="23926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Freeform 5"/>
          <p:cNvSpPr/>
          <p:nvPr/>
        </p:nvSpPr>
        <p:spPr>
          <a:xfrm>
            <a:off x="4572000" y="214290"/>
            <a:ext cx="4227532" cy="1643026"/>
          </a:xfrm>
          <a:custGeom>
            <a:avLst/>
            <a:gdLst/>
            <a:ahLst/>
            <a:cxnLst/>
            <a:rect l="l" t="t" r="r" b="b"/>
            <a:pathLst>
              <a:path w="11561831" h="4410721">
                <a:moveTo>
                  <a:pt x="0" y="0"/>
                </a:moveTo>
                <a:lnTo>
                  <a:pt x="11561831" y="0"/>
                </a:lnTo>
                <a:lnTo>
                  <a:pt x="11561831" y="4410721"/>
                </a:lnTo>
                <a:lnTo>
                  <a:pt x="0" y="44107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="" xmlns:p14="http://schemas.microsoft.com/office/powerpoint/2010/main" val="406010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>
                <a:solidFill>
                  <a:srgbClr val="FFFF00"/>
                </a:solidFill>
              </a:rPr>
              <a:t>Diagnosztika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Általános és speciális klinikai vizsgálati módszerekkel végzik. </a:t>
            </a:r>
            <a:endParaRPr lang="hu-HU" dirty="0" smtClean="0"/>
          </a:p>
          <a:p>
            <a:r>
              <a:rPr lang="hu-HU" smtClean="0"/>
              <a:t>Bármely </a:t>
            </a:r>
            <a:r>
              <a:rPr lang="hu-HU" smtClean="0"/>
              <a:t>vizsgálat előtt nagyon fontos az anamnézis felvétele vagy az állatok tulajdonosától vagy tartójától származó anamnesztikus </a:t>
            </a:r>
            <a:r>
              <a:rPr lang="hu-HU" smtClean="0"/>
              <a:t>adatok </a:t>
            </a:r>
            <a:r>
              <a:rPr lang="hu-HU" smtClean="0"/>
              <a:t>beszerzése</a:t>
            </a:r>
            <a:r>
              <a:rPr lang="ro-RO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01743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 smtClean="0">
                <a:solidFill>
                  <a:srgbClr val="FF0000"/>
                </a:solidFill>
              </a:rPr>
              <a:t>ANAMNÉZIS TARTALMAZZA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Általános kérdések feltevése – az állatok viselkedéséről és változásairól </a:t>
            </a:r>
            <a:endParaRPr lang="hu-HU" dirty="0" smtClean="0"/>
          </a:p>
          <a:p>
            <a:r>
              <a:rPr lang="hu-HU" dirty="0" smtClean="0"/>
              <a:t>Az </a:t>
            </a:r>
            <a:r>
              <a:rPr lang="hu-HU" dirty="0" smtClean="0"/>
              <a:t>állat típusa </a:t>
            </a:r>
            <a:endParaRPr lang="hu-HU" dirty="0" smtClean="0"/>
          </a:p>
          <a:p>
            <a:r>
              <a:rPr lang="hu-HU" dirty="0" smtClean="0"/>
              <a:t>Az </a:t>
            </a:r>
            <a:r>
              <a:rPr lang="hu-HU" dirty="0" smtClean="0"/>
              <a:t>állat kora </a:t>
            </a:r>
            <a:endParaRPr lang="hu-HU" dirty="0" smtClean="0"/>
          </a:p>
          <a:p>
            <a:r>
              <a:rPr lang="hu-HU" dirty="0" smtClean="0"/>
              <a:t>Az </a:t>
            </a:r>
            <a:r>
              <a:rPr lang="hu-HU" dirty="0" smtClean="0"/>
              <a:t>állat menedéke </a:t>
            </a:r>
            <a:endParaRPr lang="hu-HU" dirty="0" smtClean="0"/>
          </a:p>
          <a:p>
            <a:r>
              <a:rPr lang="hu-HU" dirty="0" smtClean="0"/>
              <a:t>Étrend </a:t>
            </a:r>
          </a:p>
          <a:p>
            <a:r>
              <a:rPr lang="hu-HU" dirty="0" smtClean="0"/>
              <a:t>Stressz </a:t>
            </a:r>
          </a:p>
          <a:p>
            <a:r>
              <a:rPr lang="hu-HU" dirty="0" smtClean="0"/>
              <a:t>Nem </a:t>
            </a:r>
            <a:r>
              <a:rPr lang="hu-HU" dirty="0" smtClean="0"/>
              <a:t>és fajta</a:t>
            </a:r>
          </a:p>
          <a:p>
            <a:pPr>
              <a:buNone/>
            </a:pPr>
            <a:r>
              <a:rPr lang="hu-HU" dirty="0" smtClean="0"/>
              <a:t/>
            </a:r>
            <a:br>
              <a:rPr lang="hu-HU" dirty="0" smtClean="0"/>
            </a:br>
            <a:endParaRPr lang="ru-RU" dirty="0" smtClean="0"/>
          </a:p>
        </p:txBody>
      </p:sp>
      <p:pic>
        <p:nvPicPr>
          <p:cNvPr id="13313" name="Picture 1" descr="C:\Users\User\Desktop\2568-987605-nachlazeni-psi-obrazek-1-image-620x34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4786322"/>
            <a:ext cx="2428892" cy="13675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59698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Közvetlen laboratóriumi módszerek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Ezek az érett paraziták és fejlődési szakaszaik (peték, lárvák és bábok) kimutatásán alapulnak. </a:t>
            </a:r>
            <a:endParaRPr lang="hu-HU" dirty="0" smtClean="0"/>
          </a:p>
          <a:p>
            <a:r>
              <a:rPr lang="hu-HU" dirty="0" smtClean="0"/>
              <a:t>Ezeket </a:t>
            </a:r>
            <a:r>
              <a:rPr lang="hu-HU" dirty="0" smtClean="0"/>
              <a:t>a módszereket a bőrön vagy a bőrben lévő paraziták kimutatására </a:t>
            </a:r>
            <a:r>
              <a:rPr lang="hu-HU" dirty="0" smtClean="0"/>
              <a:t>használják.</a:t>
            </a:r>
          </a:p>
          <a:p>
            <a:r>
              <a:rPr lang="hu-HU" dirty="0" smtClean="0"/>
              <a:t>Paraziták </a:t>
            </a:r>
            <a:r>
              <a:rPr lang="hu-HU" dirty="0" smtClean="0"/>
              <a:t>kimutatása a vérben. </a:t>
            </a:r>
            <a:endParaRPr lang="hu-HU" dirty="0" smtClean="0"/>
          </a:p>
          <a:p>
            <a:r>
              <a:rPr lang="hu-HU" dirty="0" smtClean="0"/>
              <a:t>Paraziták </a:t>
            </a:r>
            <a:r>
              <a:rPr lang="hu-HU" dirty="0" smtClean="0"/>
              <a:t>kimutatása székletben, </a:t>
            </a:r>
            <a:r>
              <a:rPr lang="hu-HU" dirty="0" smtClean="0"/>
              <a:t>vizeletben.</a:t>
            </a:r>
          </a:p>
          <a:p>
            <a:r>
              <a:rPr lang="hu-HU" dirty="0" smtClean="0"/>
              <a:t>Paraziták </a:t>
            </a:r>
            <a:r>
              <a:rPr lang="hu-HU" dirty="0" smtClean="0"/>
              <a:t>kimutatása sebekben, orrváladékban, varasodásban stb.</a:t>
            </a: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22522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429684" cy="1143000"/>
          </a:xfrm>
        </p:spPr>
        <p:txBody>
          <a:bodyPr>
            <a:noAutofit/>
          </a:bodyPr>
          <a:lstStyle/>
          <a:p>
            <a:pPr algn="l"/>
            <a:r>
              <a:rPr lang="hu-HU" sz="3600" dirty="0" smtClean="0">
                <a:solidFill>
                  <a:srgbClr val="FFFF00"/>
                </a:solidFill>
              </a:rPr>
              <a:t>A vizsgált anyag típusától függően a közvetlen módszerek a következőkre oszlanak: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4525963"/>
          </a:xfrm>
        </p:spPr>
        <p:txBody>
          <a:bodyPr>
            <a:normAutofit/>
          </a:bodyPr>
          <a:lstStyle/>
          <a:p>
            <a:r>
              <a:rPr lang="hu-HU" dirty="0" smtClean="0"/>
              <a:t>Koprológiai vizsgálati módszerek – székletvizsgálat </a:t>
            </a:r>
            <a:endParaRPr lang="hu-HU" dirty="0" smtClean="0"/>
          </a:p>
          <a:p>
            <a:r>
              <a:rPr lang="hu-HU" dirty="0" smtClean="0"/>
              <a:t>Urológiai </a:t>
            </a:r>
            <a:r>
              <a:rPr lang="hu-HU" dirty="0" smtClean="0"/>
              <a:t>vizsgálati módszerek – vizeletvizsgálat </a:t>
            </a:r>
            <a:endParaRPr lang="hu-HU" dirty="0" smtClean="0"/>
          </a:p>
          <a:p>
            <a:r>
              <a:rPr lang="hu-HU" dirty="0" smtClean="0"/>
              <a:t>Hematológiai </a:t>
            </a:r>
            <a:r>
              <a:rPr lang="hu-HU" dirty="0" smtClean="0"/>
              <a:t>vizsgálati módszerek – vérvizsgálat </a:t>
            </a:r>
            <a:endParaRPr lang="hu-HU" dirty="0" smtClean="0"/>
          </a:p>
          <a:p>
            <a:r>
              <a:rPr lang="hu-HU" dirty="0" smtClean="0"/>
              <a:t>Bőrgyógyászati </a:t>
            </a:r>
            <a:r>
              <a:rPr lang="hu-HU" dirty="0" smtClean="0"/>
              <a:t>​​vizsgálati módszerek – bőrvizsgálat</a:t>
            </a:r>
            <a:endParaRPr lang="sr-Cyrl-RS" dirty="0" smtClean="0"/>
          </a:p>
        </p:txBody>
      </p:sp>
    </p:spTree>
    <p:extLst>
      <p:ext uri="{BB962C8B-B14F-4D97-AF65-F5344CB8AC3E}">
        <p14:creationId xmlns="" xmlns:p14="http://schemas.microsoft.com/office/powerpoint/2010/main" val="1094496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Közvetlen laboratóriumi vizsgálati módszerek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r>
              <a:rPr lang="hu-HU" dirty="0" smtClean="0"/>
              <a:t>Nagyon fontosak és hasznosak. </a:t>
            </a:r>
          </a:p>
          <a:p>
            <a:r>
              <a:rPr lang="hu-HU" dirty="0" smtClean="0"/>
              <a:t>Széles körben alkalmazhatók. </a:t>
            </a:r>
          </a:p>
          <a:p>
            <a:r>
              <a:rPr lang="hu-HU" dirty="0" smtClean="0"/>
              <a:t>Maguk a kórokozók, azaz a fejlődés bármely szakaszában lévő paraziták felkutatására szolgálnak!</a:t>
            </a:r>
            <a:endParaRPr lang="hu-HU" dirty="0" smtClean="0"/>
          </a:p>
        </p:txBody>
      </p:sp>
    </p:spTree>
    <p:extLst>
      <p:ext uri="{BB962C8B-B14F-4D97-AF65-F5344CB8AC3E}">
        <p14:creationId xmlns="" xmlns:p14="http://schemas.microsoft.com/office/powerpoint/2010/main" val="17123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168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Állatbetegségek diagnosztikája</vt:lpstr>
      <vt:lpstr>Diagnosztika</vt:lpstr>
      <vt:lpstr>ANAMNÉZIS TARTALMAZZA</vt:lpstr>
      <vt:lpstr>Közvetlen laboratóriumi módszerek</vt:lpstr>
      <vt:lpstr>A vizsgált anyag típusától függően a közvetlen módszerek a következőkre oszlanak:</vt:lpstr>
      <vt:lpstr>Közvetlen laboratóriumi vizsgálati módszerek</vt:lpstr>
    </vt:vector>
  </TitlesOfParts>
  <Company>BringDAnoiz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Dijagnostika parazitskih bolesti</dc:title>
  <dc:creator>Dusan Pualic</dc:creator>
  <cp:lastModifiedBy>User</cp:lastModifiedBy>
  <cp:revision>16</cp:revision>
  <dcterms:created xsi:type="dcterms:W3CDTF">2017-09-03T10:51:44Z</dcterms:created>
  <dcterms:modified xsi:type="dcterms:W3CDTF">2026-04-13T11:48:51Z</dcterms:modified>
</cp:coreProperties>
</file>