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Open Sans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77" d="100"/>
          <a:sy n="77" d="100"/>
        </p:scale>
        <p:origin x="-354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31.png"/><Relationship Id="rId5" Type="http://schemas.openxmlformats.org/officeDocument/2006/relationships/image" Target="../media/image8.png"/><Relationship Id="rId10" Type="http://schemas.openxmlformats.org/officeDocument/2006/relationships/image" Target="../media/image30.png"/><Relationship Id="rId4" Type="http://schemas.openxmlformats.org/officeDocument/2006/relationships/image" Target="../media/image10.sv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openxmlformats.org/officeDocument/2006/relationships/image" Target="../media/image3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8.png"/><Relationship Id="rId4" Type="http://schemas.openxmlformats.org/officeDocument/2006/relationships/image" Target="../media/image10.svg"/><Relationship Id="rId9" Type="http://schemas.openxmlformats.org/officeDocument/2006/relationships/hyperlink" Target="https://wordwall.net/hu/resource/107713936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jpeg"/><Relationship Id="rId4" Type="http://schemas.openxmlformats.org/officeDocument/2006/relationships/image" Target="../media/image10.sv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8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8.png"/><Relationship Id="rId4" Type="http://schemas.openxmlformats.org/officeDocument/2006/relationships/image" Target="../media/image10.sv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8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7.png"/><Relationship Id="rId7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8.png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2.png"/><Relationship Id="rId5" Type="http://schemas.openxmlformats.org/officeDocument/2006/relationships/image" Target="../media/image8.png"/><Relationship Id="rId10" Type="http://schemas.openxmlformats.org/officeDocument/2006/relationships/image" Target="../media/image21.png"/><Relationship Id="rId4" Type="http://schemas.openxmlformats.org/officeDocument/2006/relationships/image" Target="../media/image10.sv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8.pn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8.png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7693" y="-951022"/>
            <a:ext cx="15232374" cy="10922881"/>
          </a:xfrm>
          <a:custGeom>
            <a:avLst/>
            <a:gdLst/>
            <a:ahLst/>
            <a:cxnLst/>
            <a:rect l="l" t="t" r="r" b="b"/>
            <a:pathLst>
              <a:path w="15232374" h="10922881">
                <a:moveTo>
                  <a:pt x="0" y="0"/>
                </a:moveTo>
                <a:lnTo>
                  <a:pt x="15232373" y="0"/>
                </a:lnTo>
                <a:lnTo>
                  <a:pt x="15232373" y="10922881"/>
                </a:lnTo>
                <a:lnTo>
                  <a:pt x="0" y="109228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844828" y="392819"/>
            <a:ext cx="2187754" cy="2057400"/>
          </a:xfrm>
          <a:custGeom>
            <a:avLst/>
            <a:gdLst/>
            <a:ahLst/>
            <a:cxnLst/>
            <a:rect l="l" t="t" r="r" b="b"/>
            <a:pathLst>
              <a:path w="2187754" h="2057400">
                <a:moveTo>
                  <a:pt x="0" y="0"/>
                </a:moveTo>
                <a:lnTo>
                  <a:pt x="2187753" y="0"/>
                </a:lnTo>
                <a:lnTo>
                  <a:pt x="218775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66905" y="5348401"/>
            <a:ext cx="4021095" cy="4335412"/>
          </a:xfrm>
          <a:custGeom>
            <a:avLst/>
            <a:gdLst/>
            <a:ahLst/>
            <a:cxnLst/>
            <a:rect l="l" t="t" r="r" b="b"/>
            <a:pathLst>
              <a:path w="4021095" h="4335412">
                <a:moveTo>
                  <a:pt x="0" y="0"/>
                </a:moveTo>
                <a:lnTo>
                  <a:pt x="4021095" y="0"/>
                </a:lnTo>
                <a:lnTo>
                  <a:pt x="4021095" y="4335412"/>
                </a:lnTo>
                <a:lnTo>
                  <a:pt x="0" y="43354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113696">
            <a:off x="-58035" y="516948"/>
            <a:ext cx="2764015" cy="2980070"/>
          </a:xfrm>
          <a:custGeom>
            <a:avLst/>
            <a:gdLst/>
            <a:ahLst/>
            <a:cxnLst/>
            <a:rect l="l" t="t" r="r" b="b"/>
            <a:pathLst>
              <a:path w="2764015" h="2980070">
                <a:moveTo>
                  <a:pt x="0" y="0"/>
                </a:moveTo>
                <a:lnTo>
                  <a:pt x="2764014" y="0"/>
                </a:lnTo>
                <a:lnTo>
                  <a:pt x="2764014" y="2980070"/>
                </a:lnTo>
                <a:lnTo>
                  <a:pt x="0" y="29800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6659" y="1089983"/>
            <a:ext cx="16382216" cy="4052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71"/>
              </a:lnSpc>
            </a:pPr>
            <a:r>
              <a:rPr lang="en-US" sz="11265" b="1" smtClean="0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Előkészületek</a:t>
            </a:r>
            <a:r>
              <a:rPr lang="en-US" sz="11265" b="1" dirty="0" smtClean="0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 </a:t>
            </a:r>
            <a:r>
              <a:rPr lang="en-US" sz="11265" b="1" dirty="0" err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császármetszéshez</a:t>
            </a:r>
            <a:endParaRPr lang="en-US" sz="11265" b="1" dirty="0">
              <a:solidFill>
                <a:srgbClr val="624F47"/>
              </a:solidFill>
              <a:latin typeface="Cakerolli Bold"/>
              <a:ea typeface="Cakerolli Bold"/>
              <a:cs typeface="Cakerolli Bold"/>
              <a:sym typeface="Cakerolli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6659" y="5876279"/>
            <a:ext cx="11561831" cy="4410721"/>
          </a:xfrm>
          <a:custGeom>
            <a:avLst/>
            <a:gdLst/>
            <a:ahLst/>
            <a:cxnLst/>
            <a:rect l="l" t="t" r="r" b="b"/>
            <a:pathLst>
              <a:path w="11561831" h="4410721">
                <a:moveTo>
                  <a:pt x="0" y="0"/>
                </a:moveTo>
                <a:lnTo>
                  <a:pt x="11561831" y="0"/>
                </a:lnTo>
                <a:lnTo>
                  <a:pt x="11561831" y="4410721"/>
                </a:lnTo>
                <a:lnTo>
                  <a:pt x="0" y="44107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03610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19219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1" y="0"/>
                </a:lnTo>
                <a:lnTo>
                  <a:pt x="42843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50438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1" y="0"/>
                </a:lnTo>
                <a:lnTo>
                  <a:pt x="42843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133952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66815">
            <a:off x="-174250" y="-1758193"/>
            <a:ext cx="12322094" cy="10458377"/>
          </a:xfrm>
          <a:custGeom>
            <a:avLst/>
            <a:gdLst/>
            <a:ahLst/>
            <a:cxnLst/>
            <a:rect l="l" t="t" r="r" b="b"/>
            <a:pathLst>
              <a:path w="12322094" h="10458377">
                <a:moveTo>
                  <a:pt x="0" y="0"/>
                </a:moveTo>
                <a:lnTo>
                  <a:pt x="12322094" y="0"/>
                </a:lnTo>
                <a:lnTo>
                  <a:pt x="12322094" y="10458377"/>
                </a:lnTo>
                <a:lnTo>
                  <a:pt x="0" y="104583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553494">
            <a:off x="9628084" y="3205057"/>
            <a:ext cx="7784634" cy="3503085"/>
          </a:xfrm>
          <a:custGeom>
            <a:avLst/>
            <a:gdLst/>
            <a:ahLst/>
            <a:cxnLst/>
            <a:rect l="l" t="t" r="r" b="b"/>
            <a:pathLst>
              <a:path w="7784634" h="3503085">
                <a:moveTo>
                  <a:pt x="0" y="0"/>
                </a:moveTo>
                <a:lnTo>
                  <a:pt x="7784634" y="0"/>
                </a:lnTo>
                <a:lnTo>
                  <a:pt x="7784634" y="3503085"/>
                </a:lnTo>
                <a:lnTo>
                  <a:pt x="0" y="35030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270067">
            <a:off x="9904785" y="-454143"/>
            <a:ext cx="7635111" cy="3435800"/>
          </a:xfrm>
          <a:custGeom>
            <a:avLst/>
            <a:gdLst/>
            <a:ahLst/>
            <a:cxnLst/>
            <a:rect l="l" t="t" r="r" b="b"/>
            <a:pathLst>
              <a:path w="7635111" h="3435800">
                <a:moveTo>
                  <a:pt x="0" y="0"/>
                </a:moveTo>
                <a:lnTo>
                  <a:pt x="7635111" y="0"/>
                </a:lnTo>
                <a:lnTo>
                  <a:pt x="7635111" y="3435800"/>
                </a:lnTo>
                <a:lnTo>
                  <a:pt x="0" y="3435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29078" y="1698954"/>
            <a:ext cx="13708378" cy="6168770"/>
          </a:xfrm>
          <a:custGeom>
            <a:avLst/>
            <a:gdLst/>
            <a:ahLst/>
            <a:cxnLst/>
            <a:rect l="l" t="t" r="r" b="b"/>
            <a:pathLst>
              <a:path w="13708378" h="6168770">
                <a:moveTo>
                  <a:pt x="0" y="0"/>
                </a:moveTo>
                <a:lnTo>
                  <a:pt x="13708378" y="0"/>
                </a:lnTo>
                <a:lnTo>
                  <a:pt x="13708378" y="6168770"/>
                </a:lnTo>
                <a:lnTo>
                  <a:pt x="0" y="61687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92631" y="7470697"/>
            <a:ext cx="4884068" cy="2197831"/>
          </a:xfrm>
          <a:custGeom>
            <a:avLst/>
            <a:gdLst/>
            <a:ahLst/>
            <a:cxnLst/>
            <a:rect l="l" t="t" r="r" b="b"/>
            <a:pathLst>
              <a:path w="4884068" h="2197831">
                <a:moveTo>
                  <a:pt x="0" y="0"/>
                </a:moveTo>
                <a:lnTo>
                  <a:pt x="4884068" y="0"/>
                </a:lnTo>
                <a:lnTo>
                  <a:pt x="4884068" y="2197831"/>
                </a:lnTo>
                <a:lnTo>
                  <a:pt x="0" y="219783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92631" y="608982"/>
            <a:ext cx="12435390" cy="5993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2"/>
              </a:lnSpc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FELSZÍVÓDÓ CÉRNA- CATGUT( A MÉH FALÁNAK VARRÁSÁHOZ)</a:t>
            </a:r>
          </a:p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NEM FELSZÍVODÓ CÉRNA ( A HASHÁRTYA, HASFAL IZOMZATÁNAK ÉS A BŐR VARRÁSÁHOZ)</a:t>
            </a:r>
          </a:p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VESETÁL 2 DB ( EGY A TISZTA ÉS EGY A HASZNÁLT ESZKÖZÖKNEK)</a:t>
            </a:r>
          </a:p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KÖTSZERTARTÓ DOBOZ</a:t>
            </a:r>
          </a:p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SEBÉSZKESZTYŰ 2 PÁR</a:t>
            </a:r>
          </a:p>
        </p:txBody>
      </p:sp>
      <p:sp>
        <p:nvSpPr>
          <p:cNvPr id="13" name="Freeform 13"/>
          <p:cNvSpPr/>
          <p:nvPr/>
        </p:nvSpPr>
        <p:spPr>
          <a:xfrm rot="10682795">
            <a:off x="6373572" y="4374119"/>
            <a:ext cx="3469933" cy="7710963"/>
          </a:xfrm>
          <a:custGeom>
            <a:avLst/>
            <a:gdLst/>
            <a:ahLst/>
            <a:cxnLst/>
            <a:rect l="l" t="t" r="r" b="b"/>
            <a:pathLst>
              <a:path w="3469933" h="7710963">
                <a:moveTo>
                  <a:pt x="0" y="0"/>
                </a:moveTo>
                <a:lnTo>
                  <a:pt x="3469933" y="0"/>
                </a:lnTo>
                <a:lnTo>
                  <a:pt x="3469933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75642">
            <a:off x="10816232" y="7409423"/>
            <a:ext cx="5094037" cy="3027588"/>
          </a:xfrm>
          <a:custGeom>
            <a:avLst/>
            <a:gdLst/>
            <a:ahLst/>
            <a:cxnLst/>
            <a:rect l="l" t="t" r="r" b="b"/>
            <a:pathLst>
              <a:path w="5094037" h="3027588">
                <a:moveTo>
                  <a:pt x="0" y="0"/>
                </a:moveTo>
                <a:lnTo>
                  <a:pt x="5094038" y="0"/>
                </a:lnTo>
                <a:lnTo>
                  <a:pt x="5094038" y="3027588"/>
                </a:lnTo>
                <a:lnTo>
                  <a:pt x="0" y="3027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0116" t="-175150" r="-83689" b="-253874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03610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19219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1" y="0"/>
                </a:lnTo>
                <a:lnTo>
                  <a:pt x="42843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34829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0438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1" y="0"/>
                </a:lnTo>
                <a:lnTo>
                  <a:pt x="42843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133952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66815">
            <a:off x="-174250" y="-1758193"/>
            <a:ext cx="12322094" cy="10458377"/>
          </a:xfrm>
          <a:custGeom>
            <a:avLst/>
            <a:gdLst/>
            <a:ahLst/>
            <a:cxnLst/>
            <a:rect l="l" t="t" r="r" b="b"/>
            <a:pathLst>
              <a:path w="12322094" h="10458377">
                <a:moveTo>
                  <a:pt x="0" y="0"/>
                </a:moveTo>
                <a:lnTo>
                  <a:pt x="12322094" y="0"/>
                </a:lnTo>
                <a:lnTo>
                  <a:pt x="12322094" y="10458377"/>
                </a:lnTo>
                <a:lnTo>
                  <a:pt x="0" y="104583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504598">
            <a:off x="10548616" y="2668356"/>
            <a:ext cx="5998765" cy="9271183"/>
          </a:xfrm>
          <a:custGeom>
            <a:avLst/>
            <a:gdLst/>
            <a:ahLst/>
            <a:cxnLst/>
            <a:rect l="l" t="t" r="r" b="b"/>
            <a:pathLst>
              <a:path w="5998765" h="9271183">
                <a:moveTo>
                  <a:pt x="0" y="0"/>
                </a:moveTo>
                <a:lnTo>
                  <a:pt x="5998765" y="0"/>
                </a:lnTo>
                <a:lnTo>
                  <a:pt x="5998765" y="9271183"/>
                </a:lnTo>
                <a:lnTo>
                  <a:pt x="0" y="92711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3944"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5312" y="7855783"/>
            <a:ext cx="4485803" cy="317871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0" y="608982"/>
            <a:ext cx="12435390" cy="5278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2"/>
              </a:lnSpc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ELŐKÉSZÍTENDŐ GYÓGYSZEREK:</a:t>
            </a:r>
          </a:p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- HELYI ( AZ EPIDURÁLIS ÉRZÉSTELENÍTÉSHEZ) VAGY ÁLTALÁNOS ÉRZÉSTELENÍTŐ</a:t>
            </a:r>
          </a:p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- NEM HABZÓ OBLETTA</a:t>
            </a:r>
          </a:p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- ANTIBIOTIKUM</a:t>
            </a:r>
          </a:p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- GYULLADÁSCSÖKKENTŐ</a:t>
            </a:r>
          </a:p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- SEBSPRAY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3397" y="9076607"/>
            <a:ext cx="2208385" cy="1348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4"/>
              </a:lnSpc>
              <a:spcBef>
                <a:spcPct val="0"/>
              </a:spcBef>
            </a:pPr>
            <a:r>
              <a:rPr lang="en-US" sz="3896" u="sng">
                <a:solidFill>
                  <a:srgbClr val="624F47"/>
                </a:solidFill>
                <a:latin typeface="Open Sans"/>
                <a:ea typeface="Open Sans"/>
                <a:cs typeface="Open Sans"/>
                <a:sym typeface="Open Sans"/>
                <a:hlinkClick r:id="rId9" tooltip="https://wordwall.net/hu/resource/107713936"/>
              </a:rPr>
              <a:t>ISMÉTLÉS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19219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1" y="0"/>
                </a:lnTo>
                <a:lnTo>
                  <a:pt x="42843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434829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50438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1" y="0"/>
                </a:lnTo>
                <a:lnTo>
                  <a:pt x="42843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133952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66815">
            <a:off x="-23704" y="-2615252"/>
            <a:ext cx="15201456" cy="12902236"/>
          </a:xfrm>
          <a:custGeom>
            <a:avLst/>
            <a:gdLst/>
            <a:ahLst/>
            <a:cxnLst/>
            <a:rect l="l" t="t" r="r" b="b"/>
            <a:pathLst>
              <a:path w="15201456" h="12902236">
                <a:moveTo>
                  <a:pt x="0" y="0"/>
                </a:moveTo>
                <a:lnTo>
                  <a:pt x="15201456" y="0"/>
                </a:lnTo>
                <a:lnTo>
                  <a:pt x="15201456" y="12902236"/>
                </a:lnTo>
                <a:lnTo>
                  <a:pt x="0" y="129022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27435" y="5327638"/>
            <a:ext cx="3530088" cy="4706784"/>
          </a:xfrm>
          <a:custGeom>
            <a:avLst/>
            <a:gdLst/>
            <a:ahLst/>
            <a:cxnLst/>
            <a:rect l="l" t="t" r="r" b="b"/>
            <a:pathLst>
              <a:path w="3530088" h="4706784">
                <a:moveTo>
                  <a:pt x="0" y="0"/>
                </a:moveTo>
                <a:lnTo>
                  <a:pt x="3530087" y="0"/>
                </a:lnTo>
                <a:lnTo>
                  <a:pt x="3530087" y="4706784"/>
                </a:lnTo>
                <a:lnTo>
                  <a:pt x="0" y="47067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942729" y="5896822"/>
            <a:ext cx="3292633" cy="4390178"/>
          </a:xfrm>
          <a:custGeom>
            <a:avLst/>
            <a:gdLst/>
            <a:ahLst/>
            <a:cxnLst/>
            <a:rect l="l" t="t" r="r" b="b"/>
            <a:pathLst>
              <a:path w="3292633" h="4390178">
                <a:moveTo>
                  <a:pt x="0" y="0"/>
                </a:moveTo>
                <a:lnTo>
                  <a:pt x="3292633" y="0"/>
                </a:lnTo>
                <a:lnTo>
                  <a:pt x="3292633" y="4390178"/>
                </a:lnTo>
                <a:lnTo>
                  <a:pt x="0" y="43901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502154" y="-602825"/>
            <a:ext cx="3176559" cy="4235413"/>
          </a:xfrm>
          <a:custGeom>
            <a:avLst/>
            <a:gdLst/>
            <a:ahLst/>
            <a:cxnLst/>
            <a:rect l="l" t="t" r="r" b="b"/>
            <a:pathLst>
              <a:path w="3176559" h="4235413">
                <a:moveTo>
                  <a:pt x="0" y="0"/>
                </a:moveTo>
                <a:lnTo>
                  <a:pt x="3176559" y="0"/>
                </a:lnTo>
                <a:lnTo>
                  <a:pt x="3176559" y="4235413"/>
                </a:lnTo>
                <a:lnTo>
                  <a:pt x="0" y="42354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359187" y="6508525"/>
            <a:ext cx="2644422" cy="3525896"/>
          </a:xfrm>
          <a:custGeom>
            <a:avLst/>
            <a:gdLst/>
            <a:ahLst/>
            <a:cxnLst/>
            <a:rect l="l" t="t" r="r" b="b"/>
            <a:pathLst>
              <a:path w="2644422" h="3525896">
                <a:moveTo>
                  <a:pt x="0" y="0"/>
                </a:moveTo>
                <a:lnTo>
                  <a:pt x="2644423" y="0"/>
                </a:lnTo>
                <a:lnTo>
                  <a:pt x="2644423" y="3525897"/>
                </a:lnTo>
                <a:lnTo>
                  <a:pt x="0" y="35258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303768">
            <a:off x="12812515" y="889610"/>
            <a:ext cx="7410255" cy="3334615"/>
          </a:xfrm>
          <a:custGeom>
            <a:avLst/>
            <a:gdLst/>
            <a:ahLst/>
            <a:cxnLst/>
            <a:rect l="l" t="t" r="r" b="b"/>
            <a:pathLst>
              <a:path w="7410255" h="3334615">
                <a:moveTo>
                  <a:pt x="0" y="0"/>
                </a:moveTo>
                <a:lnTo>
                  <a:pt x="7410255" y="0"/>
                </a:lnTo>
                <a:lnTo>
                  <a:pt x="7410255" y="3334615"/>
                </a:lnTo>
                <a:lnTo>
                  <a:pt x="0" y="33346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0" y="343398"/>
            <a:ext cx="10499526" cy="8914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 1.MŰTÉTI FELÜLET ELŐKÉSZÍTÉSÉHEZ SZOLGÁLÓ ESZKÖZÖK:</a:t>
            </a:r>
          </a:p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-NYÍRÓGÉP VAGY BOROTVA MEGFELELŐ NYÍRÓFEJEKKEL</a:t>
            </a:r>
          </a:p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-(T-T) TOMPA-TOMPA GÖRBE OLLÓ A SZŐR NYÍRÁSÁHOZ</a:t>
            </a:r>
          </a:p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- ORVOSI BENZIN, 70% ALKOHOL ÉS POVIDONE-JÓD OLDAT</a:t>
            </a:r>
          </a:p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- SEBÉSZETI IZOLÁLÓ KENDO</a:t>
            </a:r>
          </a:p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- BACKHAUSZ FÉLE KENDŐ FOGÓK </a:t>
            </a:r>
          </a:p>
          <a:p>
            <a:pPr algn="ctr">
              <a:lnSpc>
                <a:spcPts val="12242"/>
              </a:lnSpc>
              <a:spcBef>
                <a:spcPct val="0"/>
              </a:spcBef>
            </a:pPr>
            <a:endParaRPr lang="en-US" sz="4044" b="1">
              <a:solidFill>
                <a:srgbClr val="624F47"/>
              </a:solidFill>
              <a:latin typeface="Cakerolli Bold"/>
              <a:ea typeface="Cakerolli Bold"/>
              <a:cs typeface="Cakerolli Bold"/>
              <a:sym typeface="Cakerolli Bold"/>
            </a:endParaRPr>
          </a:p>
        </p:txBody>
      </p:sp>
      <p:sp>
        <p:nvSpPr>
          <p:cNvPr id="14" name="Freeform 14"/>
          <p:cNvSpPr/>
          <p:nvPr/>
        </p:nvSpPr>
        <p:spPr>
          <a:xfrm rot="5585981">
            <a:off x="10737894" y="510871"/>
            <a:ext cx="3469933" cy="7710963"/>
          </a:xfrm>
          <a:custGeom>
            <a:avLst/>
            <a:gdLst/>
            <a:ahLst/>
            <a:cxnLst/>
            <a:rect l="l" t="t" r="r" b="b"/>
            <a:pathLst>
              <a:path w="3469933" h="7710963">
                <a:moveTo>
                  <a:pt x="0" y="0"/>
                </a:moveTo>
                <a:lnTo>
                  <a:pt x="3469933" y="0"/>
                </a:lnTo>
                <a:lnTo>
                  <a:pt x="3469933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03610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19219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1" y="0"/>
                </a:lnTo>
                <a:lnTo>
                  <a:pt x="42843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34829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0438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1" y="0"/>
                </a:lnTo>
                <a:lnTo>
                  <a:pt x="42843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133952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66815">
            <a:off x="-174250" y="-1758193"/>
            <a:ext cx="12322094" cy="10458377"/>
          </a:xfrm>
          <a:custGeom>
            <a:avLst/>
            <a:gdLst/>
            <a:ahLst/>
            <a:cxnLst/>
            <a:rect l="l" t="t" r="r" b="b"/>
            <a:pathLst>
              <a:path w="12322094" h="10458377">
                <a:moveTo>
                  <a:pt x="0" y="0"/>
                </a:moveTo>
                <a:lnTo>
                  <a:pt x="12322094" y="0"/>
                </a:lnTo>
                <a:lnTo>
                  <a:pt x="12322094" y="10458377"/>
                </a:lnTo>
                <a:lnTo>
                  <a:pt x="0" y="104583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85478" y="608982"/>
            <a:ext cx="11664435" cy="5343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KÉRŐDZŐKNÉL A HASFAL BAL OLDALÁT,</a:t>
            </a:r>
          </a:p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 DE LEGALÁBB 15 CM-RE</a:t>
            </a:r>
          </a:p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 A BEMETSZÉSTŐL LEBOROTVÁLJUK. </a:t>
            </a:r>
          </a:p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LEGJOBB</a:t>
            </a:r>
          </a:p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ELEKTROMOS NYÍRÓGÉPET HASZNÁLNI ERRE A CÉLRA.. </a:t>
            </a:r>
          </a:p>
          <a:p>
            <a:pPr algn="ctr">
              <a:lnSpc>
                <a:spcPts val="12242"/>
              </a:lnSpc>
              <a:spcBef>
                <a:spcPct val="0"/>
              </a:spcBef>
            </a:pPr>
            <a:endParaRPr lang="en-US" sz="4044" b="1">
              <a:solidFill>
                <a:srgbClr val="624F47"/>
              </a:solidFill>
              <a:latin typeface="Cakerolli Bold"/>
              <a:ea typeface="Cakerolli Bold"/>
              <a:cs typeface="Cakerolli Bold"/>
              <a:sym typeface="Cakerolli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03610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19219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1" y="0"/>
                </a:lnTo>
                <a:lnTo>
                  <a:pt x="42843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34829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0438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1" y="0"/>
                </a:lnTo>
                <a:lnTo>
                  <a:pt x="42843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133952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66815">
            <a:off x="-174250" y="-1758193"/>
            <a:ext cx="12322094" cy="10458377"/>
          </a:xfrm>
          <a:custGeom>
            <a:avLst/>
            <a:gdLst/>
            <a:ahLst/>
            <a:cxnLst/>
            <a:rect l="l" t="t" r="r" b="b"/>
            <a:pathLst>
              <a:path w="12322094" h="10458377">
                <a:moveTo>
                  <a:pt x="0" y="0"/>
                </a:moveTo>
                <a:lnTo>
                  <a:pt x="12322094" y="0"/>
                </a:lnTo>
                <a:lnTo>
                  <a:pt x="12322094" y="10458377"/>
                </a:lnTo>
                <a:lnTo>
                  <a:pt x="0" y="104583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560746">
            <a:off x="-134461" y="5249373"/>
            <a:ext cx="6854189" cy="3084385"/>
          </a:xfrm>
          <a:custGeom>
            <a:avLst/>
            <a:gdLst/>
            <a:ahLst/>
            <a:cxnLst/>
            <a:rect l="l" t="t" r="r" b="b"/>
            <a:pathLst>
              <a:path w="6854189" h="3084385">
                <a:moveTo>
                  <a:pt x="0" y="0"/>
                </a:moveTo>
                <a:lnTo>
                  <a:pt x="6854189" y="0"/>
                </a:lnTo>
                <a:lnTo>
                  <a:pt x="6854189" y="3084385"/>
                </a:lnTo>
                <a:lnTo>
                  <a:pt x="0" y="30843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649117">
            <a:off x="11692939" y="1768915"/>
            <a:ext cx="4102989" cy="9117754"/>
          </a:xfrm>
          <a:custGeom>
            <a:avLst/>
            <a:gdLst/>
            <a:ahLst/>
            <a:cxnLst/>
            <a:rect l="l" t="t" r="r" b="b"/>
            <a:pathLst>
              <a:path w="4102989" h="9117754">
                <a:moveTo>
                  <a:pt x="0" y="0"/>
                </a:moveTo>
                <a:lnTo>
                  <a:pt x="4102989" y="0"/>
                </a:lnTo>
                <a:lnTo>
                  <a:pt x="4102989" y="9117754"/>
                </a:lnTo>
                <a:lnTo>
                  <a:pt x="0" y="91177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645938" y="3470995"/>
            <a:ext cx="5112004" cy="6816005"/>
          </a:xfrm>
          <a:custGeom>
            <a:avLst/>
            <a:gdLst/>
            <a:ahLst/>
            <a:cxnLst/>
            <a:rect l="l" t="t" r="r" b="b"/>
            <a:pathLst>
              <a:path w="5112004" h="6816005">
                <a:moveTo>
                  <a:pt x="0" y="0"/>
                </a:moveTo>
                <a:lnTo>
                  <a:pt x="5112003" y="0"/>
                </a:lnTo>
                <a:lnTo>
                  <a:pt x="5112003" y="6816005"/>
                </a:lnTo>
                <a:lnTo>
                  <a:pt x="0" y="68160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0" y="608982"/>
            <a:ext cx="12435390" cy="3135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2.SEB BENZINNEL, MAJD ALKOHOLLAL ZSÍRTALANÍTUNK ÉS VÉGÜL POVIDON-JÓD OLDATTAL FERTŐTLENÍTÜK A</a:t>
            </a:r>
          </a:p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MŰTÉTI FELÜLET KÖZEPÉTŐL HALADVA A SZÉLEK FELÉ HÚZVA A GÉZT.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03610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19219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1" y="0"/>
                </a:lnTo>
                <a:lnTo>
                  <a:pt x="42843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34829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0438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1" y="0"/>
                </a:lnTo>
                <a:lnTo>
                  <a:pt x="42843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133952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66815">
            <a:off x="-174250" y="-1758193"/>
            <a:ext cx="12322094" cy="10458377"/>
          </a:xfrm>
          <a:custGeom>
            <a:avLst/>
            <a:gdLst/>
            <a:ahLst/>
            <a:cxnLst/>
            <a:rect l="l" t="t" r="r" b="b"/>
            <a:pathLst>
              <a:path w="12322094" h="10458377">
                <a:moveTo>
                  <a:pt x="0" y="0"/>
                </a:moveTo>
                <a:lnTo>
                  <a:pt x="12322094" y="0"/>
                </a:lnTo>
                <a:lnTo>
                  <a:pt x="12322094" y="10458377"/>
                </a:lnTo>
                <a:lnTo>
                  <a:pt x="0" y="104583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0" y="608982"/>
            <a:ext cx="12435390" cy="3135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3. ÚGYANÍGY ELŐKÉSZÍTJÜK AZ EPIDURÁLIS ÉRZÉSTELENÍTŐ BEADÁSÁNAK HELYÉT AZ ELSŐ ÉS MÁSODIK</a:t>
            </a:r>
          </a:p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FAROKCSIGOLYA KÖZÖTT.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03610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19219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1" y="0"/>
                </a:lnTo>
                <a:lnTo>
                  <a:pt x="42843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34829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0438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1" y="0"/>
                </a:lnTo>
                <a:lnTo>
                  <a:pt x="42843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133952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66815">
            <a:off x="-174250" y="-1758193"/>
            <a:ext cx="12322094" cy="10458377"/>
          </a:xfrm>
          <a:custGeom>
            <a:avLst/>
            <a:gdLst/>
            <a:ahLst/>
            <a:cxnLst/>
            <a:rect l="l" t="t" r="r" b="b"/>
            <a:pathLst>
              <a:path w="12322094" h="10458377">
                <a:moveTo>
                  <a:pt x="0" y="0"/>
                </a:moveTo>
                <a:lnTo>
                  <a:pt x="12322094" y="0"/>
                </a:lnTo>
                <a:lnTo>
                  <a:pt x="12322094" y="10458377"/>
                </a:lnTo>
                <a:lnTo>
                  <a:pt x="0" y="104583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924164" y="3470995"/>
            <a:ext cx="10003046" cy="7502284"/>
          </a:xfrm>
          <a:custGeom>
            <a:avLst/>
            <a:gdLst/>
            <a:ahLst/>
            <a:cxnLst/>
            <a:rect l="l" t="t" r="r" b="b"/>
            <a:pathLst>
              <a:path w="10003046" h="7502284">
                <a:moveTo>
                  <a:pt x="0" y="0"/>
                </a:moveTo>
                <a:lnTo>
                  <a:pt x="10003046" y="0"/>
                </a:lnTo>
                <a:lnTo>
                  <a:pt x="10003046" y="7502285"/>
                </a:lnTo>
                <a:lnTo>
                  <a:pt x="0" y="75022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238654" y="3320055"/>
            <a:ext cx="5225209" cy="6966945"/>
          </a:xfrm>
          <a:custGeom>
            <a:avLst/>
            <a:gdLst/>
            <a:ahLst/>
            <a:cxnLst/>
            <a:rect l="l" t="t" r="r" b="b"/>
            <a:pathLst>
              <a:path w="5225209" h="6966945">
                <a:moveTo>
                  <a:pt x="0" y="0"/>
                </a:moveTo>
                <a:lnTo>
                  <a:pt x="5225209" y="0"/>
                </a:lnTo>
                <a:lnTo>
                  <a:pt x="5225209" y="6966945"/>
                </a:lnTo>
                <a:lnTo>
                  <a:pt x="0" y="69669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0" y="608982"/>
            <a:ext cx="12435390" cy="2421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A MŰTÉTI TERÜLETET IZOLÁLJUK SEBÉSZKENDŐVEL AMIT BACKHAUSZ KENDŐ FOGÓK SEGÍTSÉGÉVEL</a:t>
            </a:r>
          </a:p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RÖGZÍTÜNK.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03610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19219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1" y="0"/>
                </a:lnTo>
                <a:lnTo>
                  <a:pt x="42843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34829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0438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1" y="0"/>
                </a:lnTo>
                <a:lnTo>
                  <a:pt x="42843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133952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66815">
            <a:off x="-174250" y="-1758193"/>
            <a:ext cx="12322094" cy="10458377"/>
          </a:xfrm>
          <a:custGeom>
            <a:avLst/>
            <a:gdLst/>
            <a:ahLst/>
            <a:cxnLst/>
            <a:rect l="l" t="t" r="r" b="b"/>
            <a:pathLst>
              <a:path w="12322094" h="10458377">
                <a:moveTo>
                  <a:pt x="0" y="0"/>
                </a:moveTo>
                <a:lnTo>
                  <a:pt x="12322094" y="0"/>
                </a:lnTo>
                <a:lnTo>
                  <a:pt x="12322094" y="10458377"/>
                </a:lnTo>
                <a:lnTo>
                  <a:pt x="0" y="104583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045896" y="2927121"/>
            <a:ext cx="5722194" cy="7629592"/>
          </a:xfrm>
          <a:custGeom>
            <a:avLst/>
            <a:gdLst/>
            <a:ahLst/>
            <a:cxnLst/>
            <a:rect l="l" t="t" r="r" b="b"/>
            <a:pathLst>
              <a:path w="5722194" h="7629592">
                <a:moveTo>
                  <a:pt x="0" y="0"/>
                </a:moveTo>
                <a:lnTo>
                  <a:pt x="5722194" y="0"/>
                </a:lnTo>
                <a:lnTo>
                  <a:pt x="5722194" y="7629592"/>
                </a:lnTo>
                <a:lnTo>
                  <a:pt x="0" y="76295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0" y="608982"/>
            <a:ext cx="12435390" cy="7422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2"/>
              </a:lnSpc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SEBFELTÁRÁS ESZKÖZEI</a:t>
            </a:r>
          </a:p>
          <a:p>
            <a:pPr algn="ctr">
              <a:lnSpc>
                <a:spcPts val="5662"/>
              </a:lnSpc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Szike NYÉL</a:t>
            </a:r>
          </a:p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SZIKE ÉL</a:t>
            </a:r>
          </a:p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OLLÓ(T-T) TOMPA-TOMPA EGYENES A SEBÉSZCÉRNA DARABOLÁSÁHOZ</a:t>
            </a:r>
          </a:p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OLLÓ (H-T) HEGYES- TOMPA A HASHÁRTYA BEMETSZÉSÉHEZ</a:t>
            </a:r>
          </a:p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SEBÉSZ CSÍPESZ</a:t>
            </a:r>
          </a:p>
          <a:p>
            <a:pPr algn="ctr">
              <a:lnSpc>
                <a:spcPts val="5662"/>
              </a:lnSpc>
              <a:spcBef>
                <a:spcPct val="0"/>
              </a:spcBef>
            </a:pPr>
            <a:endParaRPr lang="en-US" sz="4044" b="1">
              <a:solidFill>
                <a:srgbClr val="624F47"/>
              </a:solidFill>
              <a:latin typeface="Cakerolli Bold"/>
              <a:ea typeface="Cakerolli Bold"/>
              <a:cs typeface="Cakerolli Bold"/>
              <a:sym typeface="Cakerolli Bold"/>
            </a:endParaRPr>
          </a:p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 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861414" y="1288019"/>
            <a:ext cx="3469933" cy="7710963"/>
          </a:xfrm>
          <a:custGeom>
            <a:avLst/>
            <a:gdLst/>
            <a:ahLst/>
            <a:cxnLst/>
            <a:rect l="l" t="t" r="r" b="b"/>
            <a:pathLst>
              <a:path w="3469933" h="7710963">
                <a:moveTo>
                  <a:pt x="0" y="0"/>
                </a:moveTo>
                <a:lnTo>
                  <a:pt x="3469933" y="0"/>
                </a:lnTo>
                <a:lnTo>
                  <a:pt x="3469933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768090" y="2927121"/>
            <a:ext cx="5519910" cy="7359879"/>
          </a:xfrm>
          <a:custGeom>
            <a:avLst/>
            <a:gdLst/>
            <a:ahLst/>
            <a:cxnLst/>
            <a:rect l="l" t="t" r="r" b="b"/>
            <a:pathLst>
              <a:path w="5519910" h="7359879">
                <a:moveTo>
                  <a:pt x="0" y="0"/>
                </a:moveTo>
                <a:lnTo>
                  <a:pt x="5519910" y="0"/>
                </a:lnTo>
                <a:lnTo>
                  <a:pt x="5519910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861414" y="2316719"/>
            <a:ext cx="3469933" cy="7710963"/>
          </a:xfrm>
          <a:custGeom>
            <a:avLst/>
            <a:gdLst/>
            <a:ahLst/>
            <a:cxnLst/>
            <a:rect l="l" t="t" r="r" b="b"/>
            <a:pathLst>
              <a:path w="3469933" h="7710963">
                <a:moveTo>
                  <a:pt x="0" y="0"/>
                </a:moveTo>
                <a:lnTo>
                  <a:pt x="3469933" y="0"/>
                </a:lnTo>
                <a:lnTo>
                  <a:pt x="3469933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9081206" y="5418360"/>
            <a:ext cx="6227827" cy="2802522"/>
          </a:xfrm>
          <a:custGeom>
            <a:avLst/>
            <a:gdLst/>
            <a:ahLst/>
            <a:cxnLst/>
            <a:rect l="l" t="t" r="r" b="b"/>
            <a:pathLst>
              <a:path w="6227827" h="2802522">
                <a:moveTo>
                  <a:pt x="0" y="0"/>
                </a:moveTo>
                <a:lnTo>
                  <a:pt x="6227827" y="0"/>
                </a:lnTo>
                <a:lnTo>
                  <a:pt x="6227827" y="2802522"/>
                </a:lnTo>
                <a:lnTo>
                  <a:pt x="0" y="28025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03610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19219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1" y="0"/>
                </a:lnTo>
                <a:lnTo>
                  <a:pt x="42843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34829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0438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1" y="0"/>
                </a:lnTo>
                <a:lnTo>
                  <a:pt x="42843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133952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66815">
            <a:off x="-480138" y="-2841868"/>
            <a:ext cx="18924528" cy="16062193"/>
          </a:xfrm>
          <a:custGeom>
            <a:avLst/>
            <a:gdLst/>
            <a:ahLst/>
            <a:cxnLst/>
            <a:rect l="l" t="t" r="r" b="b"/>
            <a:pathLst>
              <a:path w="18924528" h="16062193">
                <a:moveTo>
                  <a:pt x="0" y="0"/>
                </a:moveTo>
                <a:lnTo>
                  <a:pt x="18924529" y="0"/>
                </a:lnTo>
                <a:lnTo>
                  <a:pt x="18924529" y="16062194"/>
                </a:lnTo>
                <a:lnTo>
                  <a:pt x="0" y="160621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08803" y="2216685"/>
            <a:ext cx="13708378" cy="6168770"/>
          </a:xfrm>
          <a:custGeom>
            <a:avLst/>
            <a:gdLst/>
            <a:ahLst/>
            <a:cxnLst/>
            <a:rect l="l" t="t" r="r" b="b"/>
            <a:pathLst>
              <a:path w="13708378" h="6168770">
                <a:moveTo>
                  <a:pt x="0" y="0"/>
                </a:moveTo>
                <a:lnTo>
                  <a:pt x="13708378" y="0"/>
                </a:lnTo>
                <a:lnTo>
                  <a:pt x="13708378" y="6168770"/>
                </a:lnTo>
                <a:lnTo>
                  <a:pt x="0" y="61687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078170" y="2216685"/>
            <a:ext cx="3469933" cy="7710963"/>
          </a:xfrm>
          <a:custGeom>
            <a:avLst/>
            <a:gdLst/>
            <a:ahLst/>
            <a:cxnLst/>
            <a:rect l="l" t="t" r="r" b="b"/>
            <a:pathLst>
              <a:path w="3469933" h="7710963">
                <a:moveTo>
                  <a:pt x="0" y="0"/>
                </a:moveTo>
                <a:lnTo>
                  <a:pt x="3469933" y="0"/>
                </a:lnTo>
                <a:lnTo>
                  <a:pt x="3469933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08803" y="4400159"/>
            <a:ext cx="13708378" cy="6168770"/>
          </a:xfrm>
          <a:custGeom>
            <a:avLst/>
            <a:gdLst/>
            <a:ahLst/>
            <a:cxnLst/>
            <a:rect l="l" t="t" r="r" b="b"/>
            <a:pathLst>
              <a:path w="13708378" h="6168770">
                <a:moveTo>
                  <a:pt x="0" y="0"/>
                </a:moveTo>
                <a:lnTo>
                  <a:pt x="13708378" y="0"/>
                </a:lnTo>
                <a:lnTo>
                  <a:pt x="13708378" y="6168770"/>
                </a:lnTo>
                <a:lnTo>
                  <a:pt x="0" y="61687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11136" y="608982"/>
            <a:ext cx="11613118" cy="2421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2"/>
              </a:lnSpc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KOHER FÉLE FOGÓ-LEGALÁBB 2 DB</a:t>
            </a:r>
          </a:p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PeáN FÉLE ÉRFOGÓ 24CM 2 DB EGYENES +2 DB GÖRBE</a:t>
            </a:r>
          </a:p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PEÁN FÉLE ÉRFOGÓ-MOSZKÍTÓ 12 CM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03610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19219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1" y="0"/>
                </a:lnTo>
                <a:lnTo>
                  <a:pt x="42843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34829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0438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1" y="0"/>
                </a:lnTo>
                <a:lnTo>
                  <a:pt x="42843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133952" y="6172200"/>
            <a:ext cx="4284390" cy="4114800"/>
          </a:xfrm>
          <a:custGeom>
            <a:avLst/>
            <a:gdLst/>
            <a:ahLst/>
            <a:cxnLst/>
            <a:rect l="l" t="t" r="r" b="b"/>
            <a:pathLst>
              <a:path w="4284390" h="4114800">
                <a:moveTo>
                  <a:pt x="0" y="0"/>
                </a:moveTo>
                <a:lnTo>
                  <a:pt x="4284390" y="0"/>
                </a:lnTo>
                <a:lnTo>
                  <a:pt x="4284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66815">
            <a:off x="-174250" y="-1758193"/>
            <a:ext cx="12322094" cy="10458377"/>
          </a:xfrm>
          <a:custGeom>
            <a:avLst/>
            <a:gdLst/>
            <a:ahLst/>
            <a:cxnLst/>
            <a:rect l="l" t="t" r="r" b="b"/>
            <a:pathLst>
              <a:path w="12322094" h="10458377">
                <a:moveTo>
                  <a:pt x="0" y="0"/>
                </a:moveTo>
                <a:lnTo>
                  <a:pt x="12322094" y="0"/>
                </a:lnTo>
                <a:lnTo>
                  <a:pt x="12322094" y="10458377"/>
                </a:lnTo>
                <a:lnTo>
                  <a:pt x="0" y="104583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791245" y="1028700"/>
            <a:ext cx="789380" cy="78938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AE77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865922" y="2206086"/>
            <a:ext cx="853423" cy="746745"/>
            <a:chOff x="0" y="0"/>
            <a:chExt cx="812800" cy="7112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8000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-3810410" y="821063"/>
            <a:ext cx="13708378" cy="6168770"/>
          </a:xfrm>
          <a:custGeom>
            <a:avLst/>
            <a:gdLst/>
            <a:ahLst/>
            <a:cxnLst/>
            <a:rect l="l" t="t" r="r" b="b"/>
            <a:pathLst>
              <a:path w="13708378" h="6168770">
                <a:moveTo>
                  <a:pt x="0" y="0"/>
                </a:moveTo>
                <a:lnTo>
                  <a:pt x="13708378" y="0"/>
                </a:lnTo>
                <a:lnTo>
                  <a:pt x="13708378" y="6168770"/>
                </a:lnTo>
                <a:lnTo>
                  <a:pt x="0" y="61687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543813">
            <a:off x="6084968" y="745980"/>
            <a:ext cx="4049542" cy="8998981"/>
          </a:xfrm>
          <a:custGeom>
            <a:avLst/>
            <a:gdLst/>
            <a:ahLst/>
            <a:cxnLst/>
            <a:rect l="l" t="t" r="r" b="b"/>
            <a:pathLst>
              <a:path w="4049542" h="8998981">
                <a:moveTo>
                  <a:pt x="0" y="0"/>
                </a:moveTo>
                <a:lnTo>
                  <a:pt x="4049542" y="0"/>
                </a:lnTo>
                <a:lnTo>
                  <a:pt x="4049542" y="8998981"/>
                </a:lnTo>
                <a:lnTo>
                  <a:pt x="0" y="89989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791245" y="647700"/>
            <a:ext cx="12435390" cy="385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ATRAUMATIKUS TŰ A MÉH FALÁNAK ÉS A HASFAL MÉLYEBB RÉTEGEINEK VARÁSÁRA</a:t>
            </a:r>
          </a:p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TRAUMATIKUS TŰ A HASIZMOK VARÁSÁHOZ</a:t>
            </a:r>
          </a:p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SZÁNKÓ ALAKÚ TŰ A BŐR VARRÁSÁHOZ</a:t>
            </a:r>
          </a:p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624F47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TŰFOGÓ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252</Words>
  <Application>Microsoft Office PowerPoint</Application>
  <PresentationFormat>Custom</PresentationFormat>
  <Paragraphs>45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Cakerolli Bold</vt:lpstr>
      <vt:lpstr>Open Sans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43.Előkészületek császármetszéshez</dc:title>
  <dc:creator>agota</dc:creator>
  <cp:lastModifiedBy>Poljoprivredna skola</cp:lastModifiedBy>
  <cp:revision>2</cp:revision>
  <dcterms:created xsi:type="dcterms:W3CDTF">2006-08-16T00:00:00Z</dcterms:created>
  <dcterms:modified xsi:type="dcterms:W3CDTF">2026-02-18T14:27:13Z</dcterms:modified>
  <dc:identifier>DAHBmAKChEA</dc:identifier>
</cp:coreProperties>
</file>