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Open Sans Bold" charset="0"/>
      <p:regular r:id="rId17"/>
    </p:embeddedFont>
    <p:embeddedFont>
      <p:font typeface="Open Sans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8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65004" y="5143500"/>
            <a:ext cx="3616776" cy="7883980"/>
          </a:xfrm>
          <a:custGeom>
            <a:avLst/>
            <a:gdLst/>
            <a:ahLst/>
            <a:cxnLst/>
            <a:rect l="l" t="t" r="r" b="b"/>
            <a:pathLst>
              <a:path w="3616776" h="7883980">
                <a:moveTo>
                  <a:pt x="0" y="0"/>
                </a:moveTo>
                <a:lnTo>
                  <a:pt x="3616775" y="0"/>
                </a:lnTo>
                <a:lnTo>
                  <a:pt x="3616775" y="7883980"/>
                </a:lnTo>
                <a:lnTo>
                  <a:pt x="0" y="7883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12176714" y="-1555083"/>
            <a:ext cx="7015142" cy="5679421"/>
            <a:chOff x="0" y="0"/>
            <a:chExt cx="9353523" cy="75725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19446" cy="6856847"/>
            </a:xfrm>
            <a:custGeom>
              <a:avLst/>
              <a:gdLst/>
              <a:ahLst/>
              <a:cxnLst/>
              <a:rect l="l" t="t" r="r" b="b"/>
              <a:pathLst>
                <a:path w="6819446" h="6856847">
                  <a:moveTo>
                    <a:pt x="0" y="0"/>
                  </a:moveTo>
                  <a:lnTo>
                    <a:pt x="6819446" y="0"/>
                  </a:lnTo>
                  <a:lnTo>
                    <a:pt x="6819446" y="6856847"/>
                  </a:lnTo>
                  <a:lnTo>
                    <a:pt x="0" y="6856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V="1">
              <a:off x="1776098" y="1991407"/>
              <a:ext cx="3267251" cy="5581154"/>
            </a:xfrm>
            <a:custGeom>
              <a:avLst/>
              <a:gdLst/>
              <a:ahLst/>
              <a:cxnLst/>
              <a:rect l="l" t="t" r="r" b="b"/>
              <a:pathLst>
                <a:path w="3267251" h="5581154">
                  <a:moveTo>
                    <a:pt x="0" y="5581154"/>
                  </a:moveTo>
                  <a:lnTo>
                    <a:pt x="3267251" y="5581154"/>
                  </a:lnTo>
                  <a:lnTo>
                    <a:pt x="3267251" y="0"/>
                  </a:lnTo>
                  <a:lnTo>
                    <a:pt x="0" y="0"/>
                  </a:lnTo>
                  <a:lnTo>
                    <a:pt x="0" y="5581154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474250" y="2308489"/>
              <a:ext cx="3879273" cy="1911423"/>
            </a:xfrm>
            <a:custGeom>
              <a:avLst/>
              <a:gdLst/>
              <a:ahLst/>
              <a:cxnLst/>
              <a:rect l="l" t="t" r="r" b="b"/>
              <a:pathLst>
                <a:path w="3879273" h="1911423">
                  <a:moveTo>
                    <a:pt x="0" y="0"/>
                  </a:moveTo>
                  <a:lnTo>
                    <a:pt x="3879273" y="0"/>
                  </a:lnTo>
                  <a:lnTo>
                    <a:pt x="3879273" y="1911424"/>
                  </a:lnTo>
                  <a:lnTo>
                    <a:pt x="0" y="1911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2982305" y="1492895"/>
            <a:ext cx="11707389" cy="6642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00"/>
              </a:lnSpc>
            </a:pPr>
            <a:r>
              <a:rPr lang="hu-HU" sz="11000" b="1" dirty="0" smtClean="0">
                <a:solidFill>
                  <a:srgbClr val="1800AD"/>
                </a:solidFill>
                <a:latin typeface="Angella White"/>
                <a:ea typeface="Angella White"/>
                <a:cs typeface="Angella White"/>
                <a:sym typeface="Angella White"/>
              </a:rPr>
              <a:t>M</a:t>
            </a:r>
            <a:r>
              <a:rPr lang="en-US" sz="11000" b="1" smtClean="0">
                <a:solidFill>
                  <a:srgbClr val="1800AD"/>
                </a:solidFill>
                <a:latin typeface="Angella White"/>
                <a:ea typeface="Angella White"/>
                <a:cs typeface="Angella White"/>
                <a:sym typeface="Angella White"/>
              </a:rPr>
              <a:t>irigykór</a:t>
            </a:r>
            <a:endParaRPr lang="en-US" sz="11000" b="1" dirty="0">
              <a:solidFill>
                <a:srgbClr val="1800AD"/>
              </a:solidFill>
              <a:latin typeface="Angella White"/>
              <a:ea typeface="Angella White"/>
              <a:cs typeface="Angella White"/>
              <a:sym typeface="Angella White"/>
            </a:endParaRPr>
          </a:p>
          <a:p>
            <a:pPr algn="ctr">
              <a:lnSpc>
                <a:spcPts val="25900"/>
              </a:lnSpc>
            </a:pPr>
            <a:endParaRPr/>
          </a:p>
        </p:txBody>
      </p:sp>
      <p:grpSp>
        <p:nvGrpSpPr>
          <p:cNvPr id="8" name="Group 8"/>
          <p:cNvGrpSpPr/>
          <p:nvPr/>
        </p:nvGrpSpPr>
        <p:grpSpPr>
          <a:xfrm>
            <a:off x="-2798279" y="5674528"/>
            <a:ext cx="8768578" cy="8753056"/>
            <a:chOff x="0" y="0"/>
            <a:chExt cx="11691438" cy="11670742"/>
          </a:xfrm>
        </p:grpSpPr>
        <p:sp>
          <p:nvSpPr>
            <p:cNvPr id="9" name="Freeform 9"/>
            <p:cNvSpPr/>
            <p:nvPr/>
          </p:nvSpPr>
          <p:spPr>
            <a:xfrm rot="-7023068">
              <a:off x="1516426" y="1482334"/>
              <a:ext cx="8658586" cy="8706074"/>
            </a:xfrm>
            <a:custGeom>
              <a:avLst/>
              <a:gdLst/>
              <a:ahLst/>
              <a:cxnLst/>
              <a:rect l="l" t="t" r="r" b="b"/>
              <a:pathLst>
                <a:path w="8658586" h="8706074">
                  <a:moveTo>
                    <a:pt x="0" y="0"/>
                  </a:moveTo>
                  <a:lnTo>
                    <a:pt x="8658586" y="0"/>
                  </a:lnTo>
                  <a:lnTo>
                    <a:pt x="8658586" y="8706074"/>
                  </a:lnTo>
                  <a:lnTo>
                    <a:pt x="0" y="8706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1031629">
              <a:off x="1990850" y="1230761"/>
              <a:ext cx="6267189" cy="2199214"/>
            </a:xfrm>
            <a:custGeom>
              <a:avLst/>
              <a:gdLst/>
              <a:ahLst/>
              <a:cxnLst/>
              <a:rect l="l" t="t" r="r" b="b"/>
              <a:pathLst>
                <a:path w="6267189" h="2199214">
                  <a:moveTo>
                    <a:pt x="0" y="0"/>
                  </a:moveTo>
                  <a:lnTo>
                    <a:pt x="6267189" y="0"/>
                  </a:lnTo>
                  <a:lnTo>
                    <a:pt x="6267189" y="2199213"/>
                  </a:lnTo>
                  <a:lnTo>
                    <a:pt x="0" y="2199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2909932" flipV="1">
              <a:off x="4832926" y="1805987"/>
              <a:ext cx="3267251" cy="5581154"/>
            </a:xfrm>
            <a:custGeom>
              <a:avLst/>
              <a:gdLst/>
              <a:ahLst/>
              <a:cxnLst/>
              <a:rect l="l" t="t" r="r" b="b"/>
              <a:pathLst>
                <a:path w="3267251" h="5581154">
                  <a:moveTo>
                    <a:pt x="0" y="5581154"/>
                  </a:moveTo>
                  <a:lnTo>
                    <a:pt x="3267251" y="5581154"/>
                  </a:lnTo>
                  <a:lnTo>
                    <a:pt x="3267251" y="0"/>
                  </a:lnTo>
                  <a:lnTo>
                    <a:pt x="0" y="0"/>
                  </a:lnTo>
                  <a:lnTo>
                    <a:pt x="0" y="5581154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1363955" flipH="1">
            <a:off x="-1407618" y="-242438"/>
            <a:ext cx="3637262" cy="7928637"/>
          </a:xfrm>
          <a:custGeom>
            <a:avLst/>
            <a:gdLst/>
            <a:ahLst/>
            <a:cxnLst/>
            <a:rect l="l" t="t" r="r" b="b"/>
            <a:pathLst>
              <a:path w="3637262" h="7928637">
                <a:moveTo>
                  <a:pt x="3637262" y="0"/>
                </a:moveTo>
                <a:lnTo>
                  <a:pt x="0" y="0"/>
                </a:lnTo>
                <a:lnTo>
                  <a:pt x="0" y="7928637"/>
                </a:lnTo>
                <a:lnTo>
                  <a:pt x="3637262" y="7928637"/>
                </a:lnTo>
                <a:lnTo>
                  <a:pt x="3637262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970300" y="7038342"/>
            <a:ext cx="6937464" cy="2705112"/>
          </a:xfrm>
          <a:custGeom>
            <a:avLst/>
            <a:gdLst/>
            <a:ahLst/>
            <a:cxnLst/>
            <a:rect l="l" t="t" r="r" b="b"/>
            <a:pathLst>
              <a:path w="6937464" h="2705112">
                <a:moveTo>
                  <a:pt x="0" y="0"/>
                </a:moveTo>
                <a:lnTo>
                  <a:pt x="6937464" y="0"/>
                </a:lnTo>
                <a:lnTo>
                  <a:pt x="6937464" y="2705112"/>
                </a:lnTo>
                <a:lnTo>
                  <a:pt x="0" y="270511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4316" y="2214542"/>
            <a:ext cx="16230600" cy="7486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A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beteget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mielőbb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penicillin-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kezelésben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kell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részesíteni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mellyel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megelőzhető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septikaemia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és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az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áttétele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képződése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is.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Ez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természetesen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az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állatorvos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feladata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>
              <a:lnSpc>
                <a:spcPts val="4900"/>
              </a:lnSpc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2. A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beteg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állatot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azonnal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pihenőbe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kell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állítani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és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lehetőleg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társaitól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el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kell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különíteni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>
              <a:lnSpc>
                <a:spcPts val="4900"/>
              </a:lnSpc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3.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Sürgősen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meg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kell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nyitni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hullámzó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tapintatú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tályogokat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és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üregüket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fertőtlenítő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oldattal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kell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öblíteni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>
              <a:lnSpc>
                <a:spcPts val="4900"/>
              </a:lnSpc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4.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Nagyon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ügyelni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kell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arra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hogy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kiürülő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genny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ne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kerüljön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az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alomra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és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hogy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beteg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állat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állását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gyógyulás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után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alaposan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fertőtlenítsük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>
              <a:lnSpc>
                <a:spcPts val="4900"/>
              </a:lnSpc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5. A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beteget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jól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szellőztetett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pormentes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mérsékelten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meleg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istállóban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jó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időben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pedig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–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lehetőség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szerint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–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szabadban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kell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elhelyezni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endParaRPr sz="3200"/>
          </a:p>
        </p:txBody>
      </p:sp>
      <p:sp>
        <p:nvSpPr>
          <p:cNvPr id="3" name="TextBox 3"/>
          <p:cNvSpPr txBox="1"/>
          <p:nvPr/>
        </p:nvSpPr>
        <p:spPr>
          <a:xfrm>
            <a:off x="1213500" y="766823"/>
            <a:ext cx="16230600" cy="2550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10"/>
              </a:lnSpc>
            </a:pPr>
            <a:r>
              <a:rPr lang="en-US" sz="8100">
                <a:solidFill>
                  <a:srgbClr val="1800AD"/>
                </a:solidFill>
                <a:latin typeface="Angella White"/>
                <a:ea typeface="Angella White"/>
                <a:cs typeface="Angella White"/>
                <a:sym typeface="Angella White"/>
              </a:rPr>
              <a:t>GYÓGYKEZELÉS – MEGELŐZÉS</a:t>
            </a:r>
          </a:p>
          <a:p>
            <a:pPr marL="0" lvl="0" indent="0" algn="ctr">
              <a:lnSpc>
                <a:spcPts val="10560"/>
              </a:lnSpc>
            </a:pPr>
            <a:endParaRPr/>
          </a:p>
        </p:txBody>
      </p:sp>
      <p:sp>
        <p:nvSpPr>
          <p:cNvPr id="4" name="Freeform 2"/>
          <p:cNvSpPr/>
          <p:nvPr/>
        </p:nvSpPr>
        <p:spPr>
          <a:xfrm>
            <a:off x="15722262" y="5715004"/>
            <a:ext cx="2565738" cy="4026328"/>
          </a:xfrm>
          <a:custGeom>
            <a:avLst/>
            <a:gdLst/>
            <a:ahLst/>
            <a:cxnLst/>
            <a:rect l="l" t="t" r="r" b="b"/>
            <a:pathLst>
              <a:path w="3616776" h="7883980">
                <a:moveTo>
                  <a:pt x="0" y="0"/>
                </a:moveTo>
                <a:lnTo>
                  <a:pt x="3616775" y="0"/>
                </a:lnTo>
                <a:lnTo>
                  <a:pt x="3616775" y="7883980"/>
                </a:lnTo>
                <a:lnTo>
                  <a:pt x="0" y="7883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5754" y="714344"/>
            <a:ext cx="16230600" cy="864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6.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Ízletes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könnyen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rágható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és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nyelhető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„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tartalmas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”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takarmánnyal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kell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beteget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ellátni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Súlyosabb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nyelési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nehézségek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esetén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lisztes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vagy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korpás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ivóssal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vagy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orrszondán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kell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mesterségesen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táplálni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A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félrenyelés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elkerülésére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lehetőleg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földről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etetni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és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itatni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>
              <a:lnSpc>
                <a:spcPts val="4900"/>
              </a:lnSpc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7. A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beteg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csikókkal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együtt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tartott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lovakat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4-5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napig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célszerű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megelőzési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célból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ugyancsak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penicillines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kezelésben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részesíteni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>
              <a:lnSpc>
                <a:spcPts val="4900"/>
              </a:lnSpc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8. A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bántalom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megelőzését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is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szolgálja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hogy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az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előbbiekben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leírt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hajlamosító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körülményeket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megszüntessük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>
              <a:lnSpc>
                <a:spcPts val="4900"/>
              </a:lnSpc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9.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Nagyon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fontos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hogy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amint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betegség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tüneteit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észleljük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azonnal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hívjunk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állatorvost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aki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gyógyszeres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kezeléseket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és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szükséges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sebészeti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beavatkozásokat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elvégzi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>
              <a:lnSpc>
                <a:spcPts val="4900"/>
              </a:lnSpc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10. A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bántalom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behurcolásának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megelőzését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szolgálja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ha a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lehetőség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szerint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elkerüljük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lovak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keverését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illetőleg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idegen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lovak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beállítását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marL="0" lvl="0" indent="0" algn="ctr">
              <a:lnSpc>
                <a:spcPts val="4900"/>
              </a:lnSpc>
              <a:spcBef>
                <a:spcPct val="0"/>
              </a:spcBef>
            </a:pPr>
            <a:endParaRPr/>
          </a:p>
        </p:txBody>
      </p:sp>
      <p:sp>
        <p:nvSpPr>
          <p:cNvPr id="3" name="Freeform 2"/>
          <p:cNvSpPr/>
          <p:nvPr/>
        </p:nvSpPr>
        <p:spPr>
          <a:xfrm>
            <a:off x="15007882" y="5429252"/>
            <a:ext cx="3280118" cy="4454956"/>
          </a:xfrm>
          <a:custGeom>
            <a:avLst/>
            <a:gdLst/>
            <a:ahLst/>
            <a:cxnLst/>
            <a:rect l="l" t="t" r="r" b="b"/>
            <a:pathLst>
              <a:path w="3616776" h="7883980">
                <a:moveTo>
                  <a:pt x="0" y="0"/>
                </a:moveTo>
                <a:lnTo>
                  <a:pt x="3616775" y="0"/>
                </a:lnTo>
                <a:lnTo>
                  <a:pt x="3616775" y="7883980"/>
                </a:lnTo>
                <a:lnTo>
                  <a:pt x="0" y="7883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3"/>
          <p:cNvGrpSpPr/>
          <p:nvPr/>
        </p:nvGrpSpPr>
        <p:grpSpPr>
          <a:xfrm rot="-10800000">
            <a:off x="14358910" y="500030"/>
            <a:ext cx="3929090" cy="1838394"/>
            <a:chOff x="0" y="0"/>
            <a:chExt cx="9353523" cy="7572561"/>
          </a:xfrm>
        </p:grpSpPr>
        <p:sp>
          <p:nvSpPr>
            <p:cNvPr id="5" name="Freeform 4"/>
            <p:cNvSpPr/>
            <p:nvPr/>
          </p:nvSpPr>
          <p:spPr>
            <a:xfrm>
              <a:off x="0" y="0"/>
              <a:ext cx="6819446" cy="6856847"/>
            </a:xfrm>
            <a:custGeom>
              <a:avLst/>
              <a:gdLst/>
              <a:ahLst/>
              <a:cxnLst/>
              <a:rect l="l" t="t" r="r" b="b"/>
              <a:pathLst>
                <a:path w="6819446" h="6856847">
                  <a:moveTo>
                    <a:pt x="0" y="0"/>
                  </a:moveTo>
                  <a:lnTo>
                    <a:pt x="6819446" y="0"/>
                  </a:lnTo>
                  <a:lnTo>
                    <a:pt x="6819446" y="6856847"/>
                  </a:lnTo>
                  <a:lnTo>
                    <a:pt x="0" y="6856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5"/>
            <p:cNvSpPr/>
            <p:nvPr/>
          </p:nvSpPr>
          <p:spPr>
            <a:xfrm flipV="1">
              <a:off x="1776098" y="1991407"/>
              <a:ext cx="3267251" cy="5581154"/>
            </a:xfrm>
            <a:custGeom>
              <a:avLst/>
              <a:gdLst/>
              <a:ahLst/>
              <a:cxnLst/>
              <a:rect l="l" t="t" r="r" b="b"/>
              <a:pathLst>
                <a:path w="3267251" h="5581154">
                  <a:moveTo>
                    <a:pt x="0" y="5581154"/>
                  </a:moveTo>
                  <a:lnTo>
                    <a:pt x="3267251" y="5581154"/>
                  </a:lnTo>
                  <a:lnTo>
                    <a:pt x="3267251" y="0"/>
                  </a:lnTo>
                  <a:lnTo>
                    <a:pt x="0" y="0"/>
                  </a:lnTo>
                  <a:lnTo>
                    <a:pt x="0" y="5581154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6"/>
            <p:cNvSpPr/>
            <p:nvPr/>
          </p:nvSpPr>
          <p:spPr>
            <a:xfrm>
              <a:off x="5474250" y="2308489"/>
              <a:ext cx="3879273" cy="1911423"/>
            </a:xfrm>
            <a:custGeom>
              <a:avLst/>
              <a:gdLst/>
              <a:ahLst/>
              <a:cxnLst/>
              <a:rect l="l" t="t" r="r" b="b"/>
              <a:pathLst>
                <a:path w="3879273" h="1911423">
                  <a:moveTo>
                    <a:pt x="0" y="0"/>
                  </a:moveTo>
                  <a:lnTo>
                    <a:pt x="3879273" y="0"/>
                  </a:lnTo>
                  <a:lnTo>
                    <a:pt x="3879273" y="1911424"/>
                  </a:lnTo>
                  <a:lnTo>
                    <a:pt x="0" y="1911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3100" y="1510979"/>
            <a:ext cx="16446200" cy="7312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0"/>
              </a:lnSpc>
            </a:pPr>
            <a:r>
              <a:rPr lang="en-US" sz="58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Elég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gyakori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betegségről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van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szó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az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esetleges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szövődmények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súlyos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veszteséget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okoznak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a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gyógykezelés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költséges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de a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bántalom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elhullást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is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okozhat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ctr">
              <a:lnSpc>
                <a:spcPts val="6380"/>
              </a:lnSpc>
            </a:pP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fertőzés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lehetőségének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kiiktatásával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és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megfelelő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tartási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takarmányozási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és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higiéniai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körülmények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biztosításával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baj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jórészt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megelőzhető</a:t>
            </a:r>
            <a:r>
              <a:rPr lang="en-US" sz="5800" b="1" dirty="0">
                <a:solidFill>
                  <a:schemeClr val="accent6">
                    <a:lumMod val="5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</a:p>
          <a:p>
            <a:pPr marL="0" lvl="0" indent="0" algn="ctr">
              <a:lnSpc>
                <a:spcPts val="6380"/>
              </a:lnSpc>
            </a:pPr>
            <a:endParaRPr/>
          </a:p>
        </p:txBody>
      </p:sp>
      <p:sp>
        <p:nvSpPr>
          <p:cNvPr id="3" name="Freeform 2"/>
          <p:cNvSpPr/>
          <p:nvPr/>
        </p:nvSpPr>
        <p:spPr>
          <a:xfrm>
            <a:off x="14671224" y="2071666"/>
            <a:ext cx="3616776" cy="7883980"/>
          </a:xfrm>
          <a:custGeom>
            <a:avLst/>
            <a:gdLst/>
            <a:ahLst/>
            <a:cxnLst/>
            <a:rect l="l" t="t" r="r" b="b"/>
            <a:pathLst>
              <a:path w="3616776" h="7883980">
                <a:moveTo>
                  <a:pt x="0" y="0"/>
                </a:moveTo>
                <a:lnTo>
                  <a:pt x="3616775" y="0"/>
                </a:lnTo>
                <a:lnTo>
                  <a:pt x="3616775" y="7883980"/>
                </a:lnTo>
                <a:lnTo>
                  <a:pt x="0" y="7883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260600"/>
            <a:ext cx="16230600" cy="802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500" b="1" dirty="0" err="1">
                <a:solidFill>
                  <a:srgbClr val="1800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mirigykór</a:t>
            </a:r>
            <a:r>
              <a:rPr lang="en-US" sz="3500" b="1" dirty="0">
                <a:solidFill>
                  <a:srgbClr val="1800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fiatal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lovak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felső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légúti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nyálkahártyáinak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valamint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fej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és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torok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nyirokcsomóinak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gennyes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gyulladásával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esetleg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szeptikémiával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vérfertőzés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népiesen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„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vérmérgezés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”)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járó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heveny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fertőző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betegsége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mely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világszerte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előfordul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ctr">
              <a:lnSpc>
                <a:spcPts val="4900"/>
              </a:lnSpc>
            </a:pP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betegséget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egy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gömb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alakú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Gram-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pozitív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Streptococcu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equi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subsp.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equi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vagy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ritkán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S.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equi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subsp.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zooepidemicus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nevű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baktérium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okozza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A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lovak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között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mindenekelőtt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fiatal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½-2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éves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állatok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legfogékonyabbak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ctr">
              <a:lnSpc>
                <a:spcPts val="4900"/>
              </a:lnSpc>
            </a:pP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kórokozót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egy-egy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állományba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rendszerint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tünetmentes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a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betegségen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korábban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átesett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lovakkal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hurcolják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be.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Nagyon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fontos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ugyanis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tudni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hogy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betegségen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átesett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állatok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baktériumhordozók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maradnak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ami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komoly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fertőzési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forrást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jelent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marL="0" lvl="0" indent="0" algn="ctr">
              <a:lnSpc>
                <a:spcPts val="4900"/>
              </a:lnSpc>
              <a:spcBef>
                <a:spcPct val="0"/>
              </a:spcBef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1398300" y="616933"/>
            <a:ext cx="16230600" cy="2182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0"/>
              </a:lnSpc>
            </a:pPr>
            <a:r>
              <a:rPr lang="en-US" sz="7600">
                <a:solidFill>
                  <a:srgbClr val="1800AD"/>
                </a:solidFill>
                <a:latin typeface="Angella White"/>
                <a:ea typeface="Angella White"/>
                <a:cs typeface="Angella White"/>
                <a:sym typeface="Angella White"/>
              </a:rPr>
              <a:t>MI   OKOZZA?</a:t>
            </a:r>
          </a:p>
          <a:p>
            <a:pPr marL="0" lvl="0" indent="0" algn="ctr">
              <a:lnSpc>
                <a:spcPts val="8360"/>
              </a:lnSpc>
            </a:pPr>
            <a:endParaRPr/>
          </a:p>
        </p:txBody>
      </p:sp>
      <p:grpSp>
        <p:nvGrpSpPr>
          <p:cNvPr id="4" name="Group 3"/>
          <p:cNvGrpSpPr/>
          <p:nvPr/>
        </p:nvGrpSpPr>
        <p:grpSpPr>
          <a:xfrm rot="-10800000">
            <a:off x="14430412" y="0"/>
            <a:ext cx="3611020" cy="1909832"/>
            <a:chOff x="0" y="0"/>
            <a:chExt cx="9353523" cy="7572561"/>
          </a:xfrm>
        </p:grpSpPr>
        <p:sp>
          <p:nvSpPr>
            <p:cNvPr id="5" name="Freeform 4"/>
            <p:cNvSpPr/>
            <p:nvPr/>
          </p:nvSpPr>
          <p:spPr>
            <a:xfrm>
              <a:off x="0" y="0"/>
              <a:ext cx="6819446" cy="6856847"/>
            </a:xfrm>
            <a:custGeom>
              <a:avLst/>
              <a:gdLst/>
              <a:ahLst/>
              <a:cxnLst/>
              <a:rect l="l" t="t" r="r" b="b"/>
              <a:pathLst>
                <a:path w="6819446" h="6856847">
                  <a:moveTo>
                    <a:pt x="0" y="0"/>
                  </a:moveTo>
                  <a:lnTo>
                    <a:pt x="6819446" y="0"/>
                  </a:lnTo>
                  <a:lnTo>
                    <a:pt x="6819446" y="6856847"/>
                  </a:lnTo>
                  <a:lnTo>
                    <a:pt x="0" y="6856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5"/>
            <p:cNvSpPr/>
            <p:nvPr/>
          </p:nvSpPr>
          <p:spPr>
            <a:xfrm flipV="1">
              <a:off x="1776098" y="1991407"/>
              <a:ext cx="3267251" cy="5581154"/>
            </a:xfrm>
            <a:custGeom>
              <a:avLst/>
              <a:gdLst/>
              <a:ahLst/>
              <a:cxnLst/>
              <a:rect l="l" t="t" r="r" b="b"/>
              <a:pathLst>
                <a:path w="3267251" h="5581154">
                  <a:moveTo>
                    <a:pt x="0" y="5581154"/>
                  </a:moveTo>
                  <a:lnTo>
                    <a:pt x="3267251" y="5581154"/>
                  </a:lnTo>
                  <a:lnTo>
                    <a:pt x="3267251" y="0"/>
                  </a:lnTo>
                  <a:lnTo>
                    <a:pt x="0" y="0"/>
                  </a:lnTo>
                  <a:lnTo>
                    <a:pt x="0" y="5581154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6"/>
            <p:cNvSpPr/>
            <p:nvPr/>
          </p:nvSpPr>
          <p:spPr>
            <a:xfrm>
              <a:off x="5474250" y="2308489"/>
              <a:ext cx="3879273" cy="1911423"/>
            </a:xfrm>
            <a:custGeom>
              <a:avLst/>
              <a:gdLst/>
              <a:ahLst/>
              <a:cxnLst/>
              <a:rect l="l" t="t" r="r" b="b"/>
              <a:pathLst>
                <a:path w="3879273" h="1911423">
                  <a:moveTo>
                    <a:pt x="0" y="0"/>
                  </a:moveTo>
                  <a:lnTo>
                    <a:pt x="3879273" y="0"/>
                  </a:lnTo>
                  <a:lnTo>
                    <a:pt x="3879273" y="1911424"/>
                  </a:lnTo>
                  <a:lnTo>
                    <a:pt x="0" y="1911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12"/>
          <p:cNvSpPr/>
          <p:nvPr/>
        </p:nvSpPr>
        <p:spPr>
          <a:xfrm rot="471200" flipH="1">
            <a:off x="-164873" y="89706"/>
            <a:ext cx="1621868" cy="5758505"/>
          </a:xfrm>
          <a:custGeom>
            <a:avLst/>
            <a:gdLst/>
            <a:ahLst/>
            <a:cxnLst/>
            <a:rect l="l" t="t" r="r" b="b"/>
            <a:pathLst>
              <a:path w="3637262" h="7928637">
                <a:moveTo>
                  <a:pt x="3637262" y="0"/>
                </a:moveTo>
                <a:lnTo>
                  <a:pt x="0" y="0"/>
                </a:lnTo>
                <a:lnTo>
                  <a:pt x="0" y="7928637"/>
                </a:lnTo>
                <a:lnTo>
                  <a:pt x="3637262" y="7928637"/>
                </a:lnTo>
                <a:lnTo>
                  <a:pt x="3637262" y="0"/>
                </a:lnTo>
                <a:close/>
              </a:path>
            </a:pathLst>
          </a:custGeom>
          <a:blipFill>
            <a:blip r:embed="rId10">
              <a:alphaModFix amt="7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303823"/>
            <a:ext cx="16230600" cy="6659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1. A fertőzés terjedhet aerogen (légúti) úton, amikor a beteg állatokból a köhögéskor levegőbe jutott váladékcseppek az egészséges állatok orr-, garatüregének a nyálkahártyájára kerülnek.</a:t>
            </a:r>
          </a:p>
          <a:p>
            <a:pPr algn="ctr">
              <a:lnSpc>
                <a:spcPts val="5180"/>
              </a:lnSpc>
            </a:pPr>
            <a:r>
              <a:rPr lang="en-US" sz="37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2. Az orrváladékkal szennyezett takarmány és ivóvíz felvétele útján.</a:t>
            </a:r>
          </a:p>
          <a:p>
            <a:pPr algn="ctr">
              <a:lnSpc>
                <a:spcPts val="5180"/>
              </a:lnSpc>
            </a:pPr>
            <a:r>
              <a:rPr lang="en-US" sz="37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3. A baktériumok sérüléseken át is bekerülhetnek a szervezetbe.</a:t>
            </a:r>
          </a:p>
          <a:p>
            <a:pPr algn="ctr">
              <a:lnSpc>
                <a:spcPts val="5180"/>
              </a:lnSpc>
            </a:pPr>
            <a:r>
              <a:rPr lang="en-US" sz="37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4. Nem egyszer az gondozószemélyzet közvetíti a fertőzést.</a:t>
            </a:r>
          </a:p>
          <a:p>
            <a:pPr algn="ctr">
              <a:lnSpc>
                <a:spcPts val="5180"/>
              </a:lnSpc>
            </a:pPr>
            <a:r>
              <a:rPr lang="en-US" sz="37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5. A betegséget a különféle ragályfogó tárgyak is közvetíthetik.</a:t>
            </a:r>
          </a:p>
          <a:p>
            <a:pPr algn="ctr">
              <a:lnSpc>
                <a:spcPts val="5180"/>
              </a:lnSpc>
            </a:pPr>
            <a:r>
              <a:rPr lang="en-US" sz="37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6. Egy-egy állományba a kórokozót leggyakrabban tünetmentes, a betegségen korábban átesett, baktériumhordozó lovakkal cipelik be.</a:t>
            </a:r>
          </a:p>
          <a:p>
            <a:pPr marL="0" lvl="0" indent="0" algn="ctr">
              <a:lnSpc>
                <a:spcPts val="6159"/>
              </a:lnSpc>
              <a:spcBef>
                <a:spcPct val="0"/>
              </a:spcBef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1028700" y="437227"/>
            <a:ext cx="16230600" cy="2470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>
                <a:solidFill>
                  <a:srgbClr val="1800AD"/>
                </a:solidFill>
                <a:latin typeface="Angella White"/>
                <a:ea typeface="Angella White"/>
                <a:cs typeface="Angella White"/>
                <a:sym typeface="Angella White"/>
              </a:rPr>
              <a:t>A  FERTŐZÉS   MÓDJA</a:t>
            </a:r>
          </a:p>
          <a:p>
            <a:pPr marL="0" lvl="0" indent="0" algn="ctr">
              <a:lnSpc>
                <a:spcPts val="10560"/>
              </a:lnSpc>
            </a:pPr>
            <a:endParaRPr/>
          </a:p>
        </p:txBody>
      </p:sp>
      <p:sp>
        <p:nvSpPr>
          <p:cNvPr id="4" name="Freeform 12"/>
          <p:cNvSpPr/>
          <p:nvPr/>
        </p:nvSpPr>
        <p:spPr>
          <a:xfrm rot="1363955" flipH="1">
            <a:off x="-38164" y="-391034"/>
            <a:ext cx="3637262" cy="7928637"/>
          </a:xfrm>
          <a:custGeom>
            <a:avLst/>
            <a:gdLst/>
            <a:ahLst/>
            <a:cxnLst/>
            <a:rect l="l" t="t" r="r" b="b"/>
            <a:pathLst>
              <a:path w="3637262" h="7928637">
                <a:moveTo>
                  <a:pt x="3637262" y="0"/>
                </a:moveTo>
                <a:lnTo>
                  <a:pt x="0" y="0"/>
                </a:lnTo>
                <a:lnTo>
                  <a:pt x="0" y="7928637"/>
                </a:lnTo>
                <a:lnTo>
                  <a:pt x="3637262" y="7928637"/>
                </a:lnTo>
                <a:lnTo>
                  <a:pt x="3637262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92711" y="448310"/>
            <a:ext cx="10247637" cy="9314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kórokozó baktéri</a:t>
            </a:r>
            <a:r>
              <a:rPr lang="en-US" sz="38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um a </a:t>
            </a: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38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orok és az orrür</a:t>
            </a: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38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8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nyálkahártyájának genn</a:t>
            </a: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</a:t>
            </a:r>
            <a:r>
              <a:rPr lang="en-US" sz="38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 gyulladását </a:t>
            </a: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en-US" sz="38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kozza, majd onnan bej</a:t>
            </a: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</a:t>
            </a:r>
            <a:r>
              <a:rPr lang="en-US" sz="38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 a fej és a nyak nyi</a:t>
            </a: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US" sz="38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okcsomóiba,</a:t>
            </a: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8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aminek következtében azok elgennye</a:t>
            </a: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</a:t>
            </a:r>
            <a:r>
              <a:rPr lang="en-US" sz="38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dnek, be</a:t>
            </a: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en-US" sz="38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lvad</a:t>
            </a: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-US" sz="38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ak és esténként ki is faka</a:t>
            </a: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lang="en-US" sz="38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nak.</a:t>
            </a:r>
          </a:p>
          <a:p>
            <a:pPr marL="0" lvl="0" indent="0" algn="ctr">
              <a:lnSpc>
                <a:spcPts val="5320"/>
              </a:lnSpc>
              <a:spcBef>
                <a:spcPct val="0"/>
              </a:spcBef>
            </a:pPr>
            <a:r>
              <a:rPr lang="en-US" sz="38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Az</a:t>
            </a: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8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ese</a:t>
            </a: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38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ek egy részében sze</a:t>
            </a: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en-US" sz="38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38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kémia is kialakul, amely érzékeny </a:t>
            </a: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38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sikókban</a:t>
            </a: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8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már elhulláshoz vezethet. Másk</a:t>
            </a: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 </a:t>
            </a:r>
            <a:r>
              <a:rPr lang="en-US" sz="38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vérárammal szétszóródott kórokozó áttételeket képez, különösen gyakran a bélfodr</a:t>
            </a: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38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nyirokcsomókban, a tü</a:t>
            </a: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lang="en-US" sz="38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őb</a:t>
            </a: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38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 és </a:t>
            </a: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-US" sz="38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 ízületekben. A betegség kialakulásához hajlamosító hatásokra is szükség van!</a:t>
            </a:r>
          </a:p>
        </p:txBody>
      </p:sp>
      <p:sp>
        <p:nvSpPr>
          <p:cNvPr id="3" name="Freeform 3"/>
          <p:cNvSpPr/>
          <p:nvPr/>
        </p:nvSpPr>
        <p:spPr>
          <a:xfrm>
            <a:off x="857192" y="4714872"/>
            <a:ext cx="5629451" cy="4222088"/>
          </a:xfrm>
          <a:custGeom>
            <a:avLst/>
            <a:gdLst/>
            <a:ahLst/>
            <a:cxnLst/>
            <a:rect l="l" t="t" r="r" b="b"/>
            <a:pathLst>
              <a:path w="5629451" h="4222088">
                <a:moveTo>
                  <a:pt x="0" y="0"/>
                </a:moveTo>
                <a:lnTo>
                  <a:pt x="5629451" y="0"/>
                </a:lnTo>
                <a:lnTo>
                  <a:pt x="5629451" y="4222088"/>
                </a:lnTo>
                <a:lnTo>
                  <a:pt x="0" y="42220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00134" y="1928790"/>
            <a:ext cx="5227232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b="1" dirty="0">
                <a:solidFill>
                  <a:srgbClr val="1800AD"/>
                </a:solidFill>
                <a:latin typeface="Open Sans"/>
                <a:ea typeface="Open Sans"/>
                <a:cs typeface="Open Sans"/>
                <a:sym typeface="Open Sans"/>
              </a:rPr>
              <a:t>KÓRFEJLŐDÉS</a:t>
            </a:r>
          </a:p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Freeform 12"/>
          <p:cNvSpPr/>
          <p:nvPr/>
        </p:nvSpPr>
        <p:spPr>
          <a:xfrm rot="1363955" flipH="1">
            <a:off x="99879" y="-140098"/>
            <a:ext cx="2671660" cy="5860850"/>
          </a:xfrm>
          <a:custGeom>
            <a:avLst/>
            <a:gdLst/>
            <a:ahLst/>
            <a:cxnLst/>
            <a:rect l="l" t="t" r="r" b="b"/>
            <a:pathLst>
              <a:path w="3637262" h="7928637">
                <a:moveTo>
                  <a:pt x="3637262" y="0"/>
                </a:moveTo>
                <a:lnTo>
                  <a:pt x="0" y="0"/>
                </a:lnTo>
                <a:lnTo>
                  <a:pt x="0" y="7928637"/>
                </a:lnTo>
                <a:lnTo>
                  <a:pt x="3637262" y="7928637"/>
                </a:lnTo>
                <a:lnTo>
                  <a:pt x="3637262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32488"/>
            <a:ext cx="16230600" cy="6416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1.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Megázás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megfázás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nedves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huzatos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istállóban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való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tartás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ctr">
              <a:lnSpc>
                <a:spcPts val="5599"/>
              </a:lnSpc>
            </a:pP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2. A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poros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ammóniás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levegőjű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istálló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ctr">
              <a:lnSpc>
                <a:spcPts val="5599"/>
              </a:lnSpc>
            </a:pP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3. A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zsúfoltan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rossz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higiéniás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viszonyok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között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tartott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csikókban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bántalom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olykor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jelentős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veszteségeket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okoz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ctr">
              <a:lnSpc>
                <a:spcPts val="5599"/>
              </a:lnSpc>
            </a:pP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4. A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hiányos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takarmányozás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vagy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penészes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takarmány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etetése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ctr">
              <a:lnSpc>
                <a:spcPts val="5599"/>
              </a:lnSpc>
            </a:pP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5.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Mindennemű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megerőltetés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fárasztó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hajtás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vagy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egyéb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természetes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ellenálló-képességet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csökkentő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körülmény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6. Minden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olyan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vírusfertőzés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(influenza, herpes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és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egyéb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vírusok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),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melyek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torok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vagy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felső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légutak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hámját</a:t>
            </a: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károsítják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26388"/>
            <a:ext cx="16230600" cy="1953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80"/>
              </a:lnSpc>
            </a:pPr>
            <a:r>
              <a:rPr lang="en-US" sz="6800">
                <a:solidFill>
                  <a:srgbClr val="1800AD"/>
                </a:solidFill>
                <a:latin typeface="Angella White"/>
                <a:ea typeface="Angella White"/>
                <a:cs typeface="Angella White"/>
                <a:sym typeface="Angella White"/>
              </a:rPr>
              <a:t>MELYEK A BETEGSÉG KIALAKULÁSÁT ELŐSEGÍTŐ HAJLAMOSÍTÓ HATÁSOK?</a:t>
            </a:r>
          </a:p>
        </p:txBody>
      </p:sp>
      <p:grpSp>
        <p:nvGrpSpPr>
          <p:cNvPr id="4" name="Group 3"/>
          <p:cNvGrpSpPr/>
          <p:nvPr/>
        </p:nvGrpSpPr>
        <p:grpSpPr>
          <a:xfrm rot="-10800000">
            <a:off x="14676980" y="1714476"/>
            <a:ext cx="3611020" cy="1909832"/>
            <a:chOff x="0" y="0"/>
            <a:chExt cx="9353523" cy="7572561"/>
          </a:xfrm>
        </p:grpSpPr>
        <p:sp>
          <p:nvSpPr>
            <p:cNvPr id="5" name="Freeform 4"/>
            <p:cNvSpPr/>
            <p:nvPr/>
          </p:nvSpPr>
          <p:spPr>
            <a:xfrm>
              <a:off x="0" y="0"/>
              <a:ext cx="6819446" cy="6856847"/>
            </a:xfrm>
            <a:custGeom>
              <a:avLst/>
              <a:gdLst/>
              <a:ahLst/>
              <a:cxnLst/>
              <a:rect l="l" t="t" r="r" b="b"/>
              <a:pathLst>
                <a:path w="6819446" h="6856847">
                  <a:moveTo>
                    <a:pt x="0" y="0"/>
                  </a:moveTo>
                  <a:lnTo>
                    <a:pt x="6819446" y="0"/>
                  </a:lnTo>
                  <a:lnTo>
                    <a:pt x="6819446" y="6856847"/>
                  </a:lnTo>
                  <a:lnTo>
                    <a:pt x="0" y="6856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5"/>
            <p:cNvSpPr/>
            <p:nvPr/>
          </p:nvSpPr>
          <p:spPr>
            <a:xfrm flipV="1">
              <a:off x="1776098" y="1991407"/>
              <a:ext cx="3267251" cy="5581154"/>
            </a:xfrm>
            <a:custGeom>
              <a:avLst/>
              <a:gdLst/>
              <a:ahLst/>
              <a:cxnLst/>
              <a:rect l="l" t="t" r="r" b="b"/>
              <a:pathLst>
                <a:path w="3267251" h="5581154">
                  <a:moveTo>
                    <a:pt x="0" y="5581154"/>
                  </a:moveTo>
                  <a:lnTo>
                    <a:pt x="3267251" y="5581154"/>
                  </a:lnTo>
                  <a:lnTo>
                    <a:pt x="3267251" y="0"/>
                  </a:lnTo>
                  <a:lnTo>
                    <a:pt x="0" y="0"/>
                  </a:lnTo>
                  <a:lnTo>
                    <a:pt x="0" y="5581154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6"/>
            <p:cNvSpPr/>
            <p:nvPr/>
          </p:nvSpPr>
          <p:spPr>
            <a:xfrm>
              <a:off x="5474250" y="2308489"/>
              <a:ext cx="3879273" cy="1911423"/>
            </a:xfrm>
            <a:custGeom>
              <a:avLst/>
              <a:gdLst/>
              <a:ahLst/>
              <a:cxnLst/>
              <a:rect l="l" t="t" r="r" b="b"/>
              <a:pathLst>
                <a:path w="3879273" h="1911423">
                  <a:moveTo>
                    <a:pt x="0" y="0"/>
                  </a:moveTo>
                  <a:lnTo>
                    <a:pt x="3879273" y="0"/>
                  </a:lnTo>
                  <a:lnTo>
                    <a:pt x="3879273" y="1911424"/>
                  </a:lnTo>
                  <a:lnTo>
                    <a:pt x="0" y="1911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7"/>
          <p:cNvGrpSpPr/>
          <p:nvPr/>
        </p:nvGrpSpPr>
        <p:grpSpPr>
          <a:xfrm rot="-10800000">
            <a:off x="-500130" y="8377168"/>
            <a:ext cx="3611020" cy="1909832"/>
            <a:chOff x="0" y="0"/>
            <a:chExt cx="9353523" cy="7572561"/>
          </a:xfrm>
        </p:grpSpPr>
        <p:sp>
          <p:nvSpPr>
            <p:cNvPr id="9" name="Freeform 8"/>
            <p:cNvSpPr/>
            <p:nvPr/>
          </p:nvSpPr>
          <p:spPr>
            <a:xfrm>
              <a:off x="0" y="0"/>
              <a:ext cx="6819446" cy="6856847"/>
            </a:xfrm>
            <a:custGeom>
              <a:avLst/>
              <a:gdLst/>
              <a:ahLst/>
              <a:cxnLst/>
              <a:rect l="l" t="t" r="r" b="b"/>
              <a:pathLst>
                <a:path w="6819446" h="6856847">
                  <a:moveTo>
                    <a:pt x="0" y="0"/>
                  </a:moveTo>
                  <a:lnTo>
                    <a:pt x="6819446" y="0"/>
                  </a:lnTo>
                  <a:lnTo>
                    <a:pt x="6819446" y="6856847"/>
                  </a:lnTo>
                  <a:lnTo>
                    <a:pt x="0" y="6856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9"/>
            <p:cNvSpPr/>
            <p:nvPr/>
          </p:nvSpPr>
          <p:spPr>
            <a:xfrm flipV="1">
              <a:off x="1776098" y="1991407"/>
              <a:ext cx="3267251" cy="5581154"/>
            </a:xfrm>
            <a:custGeom>
              <a:avLst/>
              <a:gdLst/>
              <a:ahLst/>
              <a:cxnLst/>
              <a:rect l="l" t="t" r="r" b="b"/>
              <a:pathLst>
                <a:path w="3267251" h="5581154">
                  <a:moveTo>
                    <a:pt x="0" y="5581154"/>
                  </a:moveTo>
                  <a:lnTo>
                    <a:pt x="3267251" y="5581154"/>
                  </a:lnTo>
                  <a:lnTo>
                    <a:pt x="3267251" y="0"/>
                  </a:lnTo>
                  <a:lnTo>
                    <a:pt x="0" y="0"/>
                  </a:lnTo>
                  <a:lnTo>
                    <a:pt x="0" y="5581154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0"/>
            <p:cNvSpPr/>
            <p:nvPr/>
          </p:nvSpPr>
          <p:spPr>
            <a:xfrm>
              <a:off x="5474250" y="2308489"/>
              <a:ext cx="3879273" cy="1911423"/>
            </a:xfrm>
            <a:custGeom>
              <a:avLst/>
              <a:gdLst/>
              <a:ahLst/>
              <a:cxnLst/>
              <a:rect l="l" t="t" r="r" b="b"/>
              <a:pathLst>
                <a:path w="3879273" h="1911423">
                  <a:moveTo>
                    <a:pt x="0" y="0"/>
                  </a:moveTo>
                  <a:lnTo>
                    <a:pt x="3879273" y="0"/>
                  </a:lnTo>
                  <a:lnTo>
                    <a:pt x="3879273" y="1911424"/>
                  </a:lnTo>
                  <a:lnTo>
                    <a:pt x="0" y="1911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927200"/>
            <a:ext cx="16230600" cy="702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Rendszerint a 3-7 napos lappangási idő után a csikók étvágytalanok, eleinte savós, majd gennyessé váló orrfolyásuk van. Az orr és a torok nyálkahártyája, valamint a kötőhártya gyulladásos, rajta apró göbök jelennek meg, amelyek feltörnek és kimaródások keletkeznek.</a:t>
            </a:r>
          </a:p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torok és a parotis (fültő alatti nyálmirigy) gyulladása miatt a betegek köhögnek, a takarmányt nehezen nyelik le, esetleg félre is nyelik, aminek akár végletes kimenetelű üszkös tüdőgyulladás lehet a következménye.</a:t>
            </a:r>
          </a:p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1336700" y="331164"/>
            <a:ext cx="16230600" cy="2251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>
                <a:solidFill>
                  <a:srgbClr val="1800AD"/>
                </a:solidFill>
                <a:latin typeface="Angella White"/>
                <a:ea typeface="Angella White"/>
                <a:cs typeface="Angella White"/>
                <a:sym typeface="Angella White"/>
              </a:rPr>
              <a:t>MILYEN TÜNETEK MUTATKOZNAK?</a:t>
            </a:r>
          </a:p>
          <a:p>
            <a:pPr marL="0" lvl="0" indent="0" algn="ctr">
              <a:lnSpc>
                <a:spcPts val="10560"/>
              </a:lnSpc>
            </a:pPr>
            <a:endParaRPr/>
          </a:p>
        </p:txBody>
      </p:sp>
      <p:grpSp>
        <p:nvGrpSpPr>
          <p:cNvPr id="4" name="Group 3"/>
          <p:cNvGrpSpPr/>
          <p:nvPr/>
        </p:nvGrpSpPr>
        <p:grpSpPr>
          <a:xfrm rot="-10800000">
            <a:off x="357126" y="7215202"/>
            <a:ext cx="3929090" cy="2767088"/>
            <a:chOff x="0" y="0"/>
            <a:chExt cx="9353523" cy="7572561"/>
          </a:xfrm>
        </p:grpSpPr>
        <p:sp>
          <p:nvSpPr>
            <p:cNvPr id="5" name="Freeform 4"/>
            <p:cNvSpPr/>
            <p:nvPr/>
          </p:nvSpPr>
          <p:spPr>
            <a:xfrm>
              <a:off x="0" y="0"/>
              <a:ext cx="6819446" cy="6856847"/>
            </a:xfrm>
            <a:custGeom>
              <a:avLst/>
              <a:gdLst/>
              <a:ahLst/>
              <a:cxnLst/>
              <a:rect l="l" t="t" r="r" b="b"/>
              <a:pathLst>
                <a:path w="6819446" h="6856847">
                  <a:moveTo>
                    <a:pt x="0" y="0"/>
                  </a:moveTo>
                  <a:lnTo>
                    <a:pt x="6819446" y="0"/>
                  </a:lnTo>
                  <a:lnTo>
                    <a:pt x="6819446" y="6856847"/>
                  </a:lnTo>
                  <a:lnTo>
                    <a:pt x="0" y="6856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5"/>
            <p:cNvSpPr/>
            <p:nvPr/>
          </p:nvSpPr>
          <p:spPr>
            <a:xfrm flipV="1">
              <a:off x="1776098" y="1991407"/>
              <a:ext cx="3267251" cy="5581154"/>
            </a:xfrm>
            <a:custGeom>
              <a:avLst/>
              <a:gdLst/>
              <a:ahLst/>
              <a:cxnLst/>
              <a:rect l="l" t="t" r="r" b="b"/>
              <a:pathLst>
                <a:path w="3267251" h="5581154">
                  <a:moveTo>
                    <a:pt x="0" y="5581154"/>
                  </a:moveTo>
                  <a:lnTo>
                    <a:pt x="3267251" y="5581154"/>
                  </a:lnTo>
                  <a:lnTo>
                    <a:pt x="3267251" y="0"/>
                  </a:lnTo>
                  <a:lnTo>
                    <a:pt x="0" y="0"/>
                  </a:lnTo>
                  <a:lnTo>
                    <a:pt x="0" y="5581154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6"/>
            <p:cNvSpPr/>
            <p:nvPr/>
          </p:nvSpPr>
          <p:spPr>
            <a:xfrm>
              <a:off x="5474250" y="2308489"/>
              <a:ext cx="3879273" cy="1911423"/>
            </a:xfrm>
            <a:custGeom>
              <a:avLst/>
              <a:gdLst/>
              <a:ahLst/>
              <a:cxnLst/>
              <a:rect l="l" t="t" r="r" b="b"/>
              <a:pathLst>
                <a:path w="3879273" h="1911423">
                  <a:moveTo>
                    <a:pt x="0" y="0"/>
                  </a:moveTo>
                  <a:lnTo>
                    <a:pt x="3879273" y="0"/>
                  </a:lnTo>
                  <a:lnTo>
                    <a:pt x="3879273" y="1911424"/>
                  </a:lnTo>
                  <a:lnTo>
                    <a:pt x="0" y="1911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12"/>
          <p:cNvSpPr/>
          <p:nvPr/>
        </p:nvSpPr>
        <p:spPr>
          <a:xfrm rot="1363955" flipH="1">
            <a:off x="15101858" y="5003438"/>
            <a:ext cx="2671660" cy="5860850"/>
          </a:xfrm>
          <a:custGeom>
            <a:avLst/>
            <a:gdLst/>
            <a:ahLst/>
            <a:cxnLst/>
            <a:rect l="l" t="t" r="r" b="b"/>
            <a:pathLst>
              <a:path w="3637262" h="7928637">
                <a:moveTo>
                  <a:pt x="3637262" y="0"/>
                </a:moveTo>
                <a:lnTo>
                  <a:pt x="0" y="0"/>
                </a:lnTo>
                <a:lnTo>
                  <a:pt x="0" y="7928637"/>
                </a:lnTo>
                <a:lnTo>
                  <a:pt x="3637262" y="7928637"/>
                </a:lnTo>
                <a:lnTo>
                  <a:pt x="3637262" y="0"/>
                </a:lnTo>
                <a:close/>
              </a:path>
            </a:pathLst>
          </a:custGeom>
          <a:blipFill>
            <a:blip r:embed="rId10">
              <a:alphaModFix amt="7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75100" y="889000"/>
            <a:ext cx="16230600" cy="843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megfelelő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testtájéki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nyirokcsomók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duzzanata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miatt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torok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és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fültő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megduzzad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már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akár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2-3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napon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belül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majd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hullámzó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tapintata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nyirokcsomók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beolvadására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tályog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képződésére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utal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tályogok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szerencsés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esetben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torok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felé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vagy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bőrön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át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sipolyjárat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útján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feltörnek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és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kiürülnek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Máskor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azonban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akadályozzák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nyelést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és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légzést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a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betegek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hörögnek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és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köhögnek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</a:p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Megfelelő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beavatkozás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hiányában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az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állat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megfulladhat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sepsisben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vérfertőzés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pusztul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el,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vagy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áttétek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miatt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utóbántalmak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alakulnak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ki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amelyek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az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állatok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elértéktelenedéséhez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vezetnek</a:t>
            </a:r>
            <a:r>
              <a:rPr lang="en-US" sz="3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3" name="Freeform 12"/>
          <p:cNvSpPr/>
          <p:nvPr/>
        </p:nvSpPr>
        <p:spPr>
          <a:xfrm flipH="1">
            <a:off x="314193" y="4137584"/>
            <a:ext cx="2671660" cy="5860850"/>
          </a:xfrm>
          <a:custGeom>
            <a:avLst/>
            <a:gdLst/>
            <a:ahLst/>
            <a:cxnLst/>
            <a:rect l="l" t="t" r="r" b="b"/>
            <a:pathLst>
              <a:path w="3637262" h="7928637">
                <a:moveTo>
                  <a:pt x="3637262" y="0"/>
                </a:moveTo>
                <a:lnTo>
                  <a:pt x="0" y="0"/>
                </a:lnTo>
                <a:lnTo>
                  <a:pt x="0" y="7928637"/>
                </a:lnTo>
                <a:lnTo>
                  <a:pt x="3637262" y="7928637"/>
                </a:lnTo>
                <a:lnTo>
                  <a:pt x="3637262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41425"/>
            <a:ext cx="16230600" cy="772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Az aspirált (légutakba jutott) genny miatt gennyes tüdőgyulladás alakulhat ki.</a:t>
            </a:r>
          </a:p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bélfodri nyirokcsomóban keletkezett tályogok akadályozzák a belek mozgását, ezért kólikás tünetek okozhatnak, feltörésük pedig gennyes hashártyagyulladás kialakulásához vezet. A mirigykór következtében gyakran gennyes ízületgyulladás fejlődik ki.</a:t>
            </a:r>
          </a:p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szemben allergiás alapon a szivárványhártya, sárgatest és az érhártya együttes gyulladása alakulhat ki, mindez pedig az állat elértéktelenedéséhez vezet.</a:t>
            </a:r>
          </a:p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endParaRPr/>
          </a:p>
        </p:txBody>
      </p:sp>
      <p:sp>
        <p:nvSpPr>
          <p:cNvPr id="3" name="Freeform 12"/>
          <p:cNvSpPr/>
          <p:nvPr/>
        </p:nvSpPr>
        <p:spPr>
          <a:xfrm rot="1363955" flipH="1">
            <a:off x="99879" y="-140098"/>
            <a:ext cx="2671660" cy="5860850"/>
          </a:xfrm>
          <a:custGeom>
            <a:avLst/>
            <a:gdLst/>
            <a:ahLst/>
            <a:cxnLst/>
            <a:rect l="l" t="t" r="r" b="b"/>
            <a:pathLst>
              <a:path w="3637262" h="7928637">
                <a:moveTo>
                  <a:pt x="3637262" y="0"/>
                </a:moveTo>
                <a:lnTo>
                  <a:pt x="0" y="0"/>
                </a:lnTo>
                <a:lnTo>
                  <a:pt x="0" y="7928637"/>
                </a:lnTo>
                <a:lnTo>
                  <a:pt x="3637262" y="7928637"/>
                </a:lnTo>
                <a:lnTo>
                  <a:pt x="3637262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2"/>
          <p:cNvSpPr/>
          <p:nvPr/>
        </p:nvSpPr>
        <p:spPr>
          <a:xfrm>
            <a:off x="16002048" y="6286508"/>
            <a:ext cx="1994234" cy="3669138"/>
          </a:xfrm>
          <a:custGeom>
            <a:avLst/>
            <a:gdLst/>
            <a:ahLst/>
            <a:cxnLst/>
            <a:rect l="l" t="t" r="r" b="b"/>
            <a:pathLst>
              <a:path w="3616776" h="7883980">
                <a:moveTo>
                  <a:pt x="0" y="0"/>
                </a:moveTo>
                <a:lnTo>
                  <a:pt x="3616775" y="0"/>
                </a:lnTo>
                <a:lnTo>
                  <a:pt x="3616775" y="7883980"/>
                </a:lnTo>
                <a:lnTo>
                  <a:pt x="0" y="7883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946</Words>
  <Application>Microsoft Office PowerPoint</Application>
  <PresentationFormat>Custom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Angella White</vt:lpstr>
      <vt:lpstr>Calibri</vt:lpstr>
      <vt:lpstr>Open Sans Bold</vt:lpstr>
      <vt:lpstr>Open Sans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lovak mirigykórja</dc:title>
  <dc:creator>User</dc:creator>
  <cp:lastModifiedBy>User</cp:lastModifiedBy>
  <cp:revision>4</cp:revision>
  <dcterms:created xsi:type="dcterms:W3CDTF">2006-08-16T00:00:00Z</dcterms:created>
  <dcterms:modified xsi:type="dcterms:W3CDTF">2026-04-13T11:06:15Z</dcterms:modified>
  <dc:identifier>DAHGqBT8QS8</dc:identifier>
</cp:coreProperties>
</file>