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9B33A27-DE2F-4D04-946D-F1B934B0833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0A49891-D001-412E-B2A1-CA70A3F5CB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857496"/>
            <a:ext cx="8077200" cy="1499616"/>
          </a:xfrm>
        </p:spPr>
        <p:txBody>
          <a:bodyPr/>
          <a:lstStyle/>
          <a:p>
            <a:r>
              <a:rPr lang="hu-HU" sz="9600" b="1" dirty="0" smtClean="0">
                <a:solidFill>
                  <a:schemeClr val="tx1"/>
                </a:solidFill>
              </a:rPr>
              <a:t>SZONDÁZÁS</a:t>
            </a:r>
            <a:endParaRPr lang="en-US" sz="96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714876" y="214290"/>
            <a:ext cx="4227532" cy="1643026"/>
          </a:xfrm>
          <a:custGeom>
            <a:avLst/>
            <a:gdLst/>
            <a:ahLst/>
            <a:cxnLst/>
            <a:rect l="l" t="t" r="r" b="b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SZONDÁZÁS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43050"/>
            <a:ext cx="8472518" cy="4625609"/>
          </a:xfrm>
        </p:spPr>
        <p:txBody>
          <a:bodyPr>
            <a:normAutofit/>
          </a:bodyPr>
          <a:lstStyle/>
          <a:p>
            <a:r>
              <a:rPr lang="hu-HU" sz="2400" dirty="0" smtClean="0"/>
              <a:t>A szonda gumival borított acél spirálból készül, melynek használatával biztonságosan kivezethető a különböző okokból felgyülemlett gáz a szarvasmarha bendőjéből.</a:t>
            </a:r>
            <a:endParaRPr lang="en-US" sz="2400" dirty="0" smtClean="0"/>
          </a:p>
          <a:p>
            <a:r>
              <a:rPr lang="hu-HU" sz="2400" dirty="0" smtClean="0"/>
              <a:t>A bendőfelfúvódás (</a:t>
            </a:r>
            <a:r>
              <a:rPr lang="hu-HU" sz="2400" dirty="0" smtClean="0"/>
              <a:t>Tympania ruminis</a:t>
            </a:r>
            <a:r>
              <a:rPr lang="hu-HU" sz="2400" dirty="0" smtClean="0"/>
              <a:t>) </a:t>
            </a:r>
            <a:r>
              <a:rPr lang="hu-HU" sz="2400" dirty="0" smtClean="0"/>
              <a:t> kezelésére </a:t>
            </a:r>
            <a:r>
              <a:rPr lang="hu-HU" sz="2400" dirty="0" smtClean="0"/>
              <a:t>készült bendő szonda, vagy ún. bárzsing szonda, a szarvasmarhák számára van méretezve.</a:t>
            </a:r>
            <a:endParaRPr lang="en-US" sz="2400" dirty="0"/>
          </a:p>
        </p:txBody>
      </p:sp>
      <p:pic>
        <p:nvPicPr>
          <p:cNvPr id="4" name="Picture 3" descr="Pósa Attila fényképe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43372" y="4000504"/>
            <a:ext cx="4357718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5101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felfúvódás okai és kezelése: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A szarvasmarha felfúvódását elsősorban takarmányozási gondok okozzák. A leggyakoribb ilyen rendellenességek:</a:t>
            </a:r>
            <a:endParaRPr lang="en-US" dirty="0" smtClean="0"/>
          </a:p>
          <a:p>
            <a:pPr lvl="0"/>
            <a:r>
              <a:rPr lang="hu-HU" dirty="0" smtClean="0"/>
              <a:t>ha lassú átmenet nélkül térünk át a száraz takarmány etetéséről a zöldtakarmányra,</a:t>
            </a:r>
            <a:endParaRPr lang="en-US" dirty="0" smtClean="0"/>
          </a:p>
          <a:p>
            <a:pPr lvl="0"/>
            <a:r>
              <a:rPr lang="hu-HU" dirty="0" smtClean="0"/>
              <a:t>ha a szarvasmarhák mohón esznek, vagy túl sok zöldet adnak nekik egyszerre.</a:t>
            </a:r>
            <a:endParaRPr lang="en-US" dirty="0" smtClean="0"/>
          </a:p>
          <a:p>
            <a:r>
              <a:rPr lang="hu-HU" dirty="0" smtClean="0"/>
              <a:t>Ilyen esetekben a szarvasmarhák emésztése nem tud alkalmazkodni a hirtelen változáshoz, és a mikroflóra túlságosan heves erjedést indít meg az előgyomrokban. Ez az erjedés akár olyan mértékű is lehet, hogy olyan sok gáz szabadul fel, amennyi böfögés útján nem tud távozni az állatból.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hu-HU" dirty="0" smtClean="0"/>
              <a:t>Fontos megjegyezni, hogy a felfúvódás különféle mérgezés tünete is lehet. Például pipacs, foltos bürök, őszi kikerics, ciántermelő növények stb. legelését követően.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hu-HU" sz="7200" dirty="0" smtClean="0"/>
              <a:t>A túlzott mennyiségben vagy átmenet nélkül etetett abraktakarmány (különösen finomra őrölve) szintén okozhat felfúvódást, ugyanis a könnyen fermentálódó szénhidrátokból sok gáz képződik, miközben a bendőtartalom savas irányba eltolódik, következésképpen csökkennek a bendőmozgások. Szintén felfúvódhat az állat a nehezen fermentálódó durva, rostban gazdag, például az egész kukoricacsőből készült dara etetésének következményeként is.</a:t>
            </a:r>
            <a:endParaRPr lang="en-US" sz="7200" dirty="0" smtClean="0"/>
          </a:p>
          <a:p>
            <a:pPr algn="just">
              <a:buNone/>
            </a:pPr>
            <a:endParaRPr lang="en-US" sz="7200" dirty="0" smtClean="0"/>
          </a:p>
          <a:p>
            <a:pPr algn="just"/>
            <a:r>
              <a:rPr lang="hu-HU" sz="7200" i="1" dirty="0" smtClean="0"/>
              <a:t>A szarvasmarhák felfúvódás kezelésének a lényege a bendőgázok mielőbbi eltávolítása</a:t>
            </a:r>
            <a:r>
              <a:rPr lang="hu-HU" sz="7200" dirty="0" smtClean="0"/>
              <a:t>. Fontos, hogy az állatorvos megérkezéséig is számos lépéssel segíthetünk az állaton. Először is az állat elejét magasabbra kell állítani. Ezt megtehetjük úgy, hogy a szarvasmarhát az elejével a jászolba állíttatjuk, vagy farával árokba léptetjük, esetleg lassan hegynek felfelé hajtjuk. A szarvasmarha ilyen elhelyezkedése esetén a cardia, azaz a gyomorszáj magasabbra kerül, és esetleg eléri a bendő felső részében összegyűlt gázréteget.</a:t>
            </a:r>
            <a:endParaRPr lang="en-US" sz="7200" dirty="0" smtClean="0"/>
          </a:p>
          <a:p>
            <a:pPr algn="just">
              <a:buNone/>
            </a:pPr>
            <a:endParaRPr lang="en-US" sz="7200" dirty="0" smtClean="0"/>
          </a:p>
          <a:p>
            <a:pPr algn="just"/>
            <a:r>
              <a:rPr lang="hu-HU" sz="7200" dirty="0" smtClean="0"/>
              <a:t>A bendőgázok kivezetésére a legbiztonságosabb megoldás a bendő szonda bevezetése. Fontos, hogy a bendő szonda bevezetésekor ügyeljünk arra, hogy </a:t>
            </a:r>
            <a:r>
              <a:rPr lang="hu-HU" sz="7200" i="1" dirty="0" smtClean="0"/>
              <a:t>a gumicsövet csak a gyomorszájigvezessük be</a:t>
            </a:r>
            <a:r>
              <a:rPr lang="hu-HU" sz="7200" dirty="0" smtClean="0"/>
              <a:t>, mert ha a szonda vége a bendőben levő takarmány pépbe süllyed, azonnal eltömődik. Ha a szarvasmarha felfúvódás olyan súlyos, hogy már rövid időn belül az állat fulladása is bekövetkezhet, vagy a bendő szonda levezetésére nincs lehetőségünk, akkor az állat trokárral történő szúrcsapolása az egyetlen megoldás.</a:t>
            </a:r>
            <a:endParaRPr lang="en-US" sz="7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ESZKÖZÖK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571612"/>
            <a:ext cx="8229600" cy="4625609"/>
          </a:xfrm>
        </p:spPr>
        <p:txBody>
          <a:bodyPr/>
          <a:lstStyle/>
          <a:p>
            <a:r>
              <a:rPr lang="hu-HU" b="1" dirty="0" smtClean="0"/>
              <a:t>Technikai adatok</a:t>
            </a:r>
            <a:endParaRPr lang="en-US" dirty="0" smtClean="0"/>
          </a:p>
          <a:p>
            <a:pPr lvl="0"/>
            <a:r>
              <a:rPr lang="hu-HU" dirty="0" smtClean="0"/>
              <a:t>hosszúsága: 150 cm</a:t>
            </a:r>
            <a:endParaRPr lang="en-US" dirty="0" smtClean="0"/>
          </a:p>
          <a:p>
            <a:pPr lvl="0"/>
            <a:r>
              <a:rPr lang="hu-HU" dirty="0" smtClean="0"/>
              <a:t>átmérője: 17 mm</a:t>
            </a:r>
            <a:endParaRPr lang="en-US" dirty="0" smtClean="0"/>
          </a:p>
          <a:p>
            <a:pPr lvl="0"/>
            <a:r>
              <a:rPr lang="hu-HU" dirty="0" smtClean="0"/>
              <a:t>súlya: 1,01 kg</a:t>
            </a:r>
            <a:endParaRPr lang="en-US" dirty="0" smtClean="0"/>
          </a:p>
          <a:p>
            <a:pPr lvl="0"/>
            <a:r>
              <a:rPr lang="hu-HU" dirty="0" smtClean="0"/>
              <a:t>anyaga: gumival borított acél spirál</a:t>
            </a:r>
            <a:endParaRPr lang="en-US" dirty="0"/>
          </a:p>
        </p:txBody>
      </p:sp>
      <p:pic>
        <p:nvPicPr>
          <p:cNvPr id="4" name="Kép 1" descr="C:\Users\Zsolt\Desktop\szonda.jp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500826" y="714356"/>
            <a:ext cx="2372650" cy="266486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572000" y="500042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B</a:t>
            </a:r>
            <a:r>
              <a:rPr lang="hu-HU" dirty="0" smtClean="0">
                <a:solidFill>
                  <a:schemeClr val="bg1"/>
                </a:solidFill>
              </a:rPr>
              <a:t>ENDŐSZÖNDA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Kép 7" descr="nyelőcső intubálás, a gyomor és a bendő - szól állatgyógyászati"/>
          <p:cNvPicPr/>
          <p:nvPr/>
        </p:nvPicPr>
        <p:blipFill rotWithShape="1"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r="56815" b="29394"/>
          <a:stretch/>
        </p:blipFill>
        <p:spPr bwMode="auto">
          <a:xfrm>
            <a:off x="6643702" y="3643314"/>
            <a:ext cx="2005600" cy="20266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357950" y="592933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SZÁJTERPESZTŐK</a:t>
            </a:r>
            <a:endParaRPr lang="en-US" dirty="0"/>
          </a:p>
        </p:txBody>
      </p:sp>
      <p:pic>
        <p:nvPicPr>
          <p:cNvPr id="8" name="Kép 2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00100" y="4500570"/>
            <a:ext cx="2643206" cy="1714512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Thygesen f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gyomorszonda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Thygesen f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gyomorszonda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Thygesen f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gyomorszonda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Thygesen f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gyomorszonda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6000768"/>
            <a:ext cx="5072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THYGESEN FÉLE GYOMORSZONDA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hu-HU" sz="3400" dirty="0" smtClean="0"/>
              <a:t>A heveny, gázos felfúvódáskor alkalmazott szondázás sokszor életmentő lehet. A nagy állatok számára készülő gyomorszondák 2-2,5 méter hosszúak, 30 milliméter átmérőjűek, általában vászonbetétes gumicsövek vagy nem túl kemény műanyag csövek. Gyomorszonda egyébként házilag is készíthető egyszerű kerti öntözőcsőből, de a cső végét le kell gömbölyíteni, és a külsejét simára kell csiszolni.</a:t>
            </a:r>
            <a:br>
              <a:rPr lang="hu-HU" sz="3400" dirty="0" smtClean="0"/>
            </a:br>
            <a:r>
              <a:rPr lang="hu-HU" sz="3400" dirty="0" smtClean="0"/>
              <a:t>Szondázáskor a szarvasmarha elejét lehetőleg magasabbra kell állítani. Egy segédkező a szarvainál fogva rögzíti, még jobb, ha orrkarikával fékezi az állatot. Szájterpesztővel, ha az nincs kéznél, az alábbi módszerek valamelyikével nyitjuk ki a száját. Az előzetesen síkossá tett szondát (első harmadát glicerinnel, zsírral, olajjal vagy vazelinnel bekenjük) bal kezünkkel körülbelül 20, jobb kezünkkel pedig 40 centiméterre a végétől megmarkoljuk, majd a szájba vezetjük. Bal kezünkkel csak irányítjuk a szondát, míg jobb kezünkkel a kemény szájpadlás középvonalában vezetve a torokjáratba toljuk. Az így kiváltott nyelési reflex hatására – amelyet jobb kezünkön egy gyönge rándítás formájában érzünk is – a szonda azonnal a nyelőcsőbe kerül. Amint a szondát lassan, a nyelőcső rugalmas ellenállását épphogy meghaladva kíméletesen toljuk lefelé, látható a bal torkolati barázda duzzanata. Ha a szonda esetleg megakad, 10-20 centiméterre visszahúzzuk, csak ezután toljuk tovább. Természetesen gyakorlott gazdával is előfordul, hogy a szonda a légcsőbe jut. Ilyenkor az állat fejét kissé leszegjük, és a bevezetést újra megkíséreljük. Különös gondossággal kell eljárnunk akkor, ha nemcsak a bendőgázokat akarjuk kiengedni, hanem habromboló anyagot is be akarunk juttatni a szondán át, mert annak légcsőbe kerülése végzetes lehet.</a:t>
            </a:r>
            <a:endParaRPr lang="en-US" sz="3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szarvasmarha szájának kinyitása szájterpesztő nélkül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Erre több módszer is alkalmas. A segítő, az állatot szarvánál fogva megtartja, majd egyik kezével felülről az orrába nyúlva, felemeli annak fejét. Ekkor, ha a marha nyelvét megfogjuk, és oldalt meg lefelé húzzuk, az állat a száját kitátja. A másik módszer szerint alulról fogjuk át az állat állkapcsát, középső ujjunkat a szájba dugjuk a nyelv fölé, mutatóujjunkat pedig egyenesen nekitámasztjuk a kemény szájpadlásnak. Ilyenkor az állat a száját reflexszerűen kitátja. Harmadik módszer, amikor a szarvasmarha marokra fogott nyelvének hegyét a szájpadlás felé irányítjuk.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Orr-nyelőcső </a:t>
            </a:r>
            <a:r>
              <a:rPr lang="hu-HU" dirty="0" smtClean="0"/>
              <a:t>szonda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Az orr-nyelőcső szondát a lovaknál alkalmazzuk. Levezetése sok esetben életmentő lehet, de nehéz, sok gyakorlást igénylő feladat. A lónak orrlyukanként három orrjárata van, ezek közül csak az alsón vezethető le a szonda. Ha a másik kettő valamelyikébe toljuk, súlyos sérülést, a ló elvérzéséhez vezető csillapíthatatlan vérzést okozunk. Ha az orrjáratokon sikerül mégis túljutni, gyakorlat és kellő technika nélkül 90%-ban a nyelőcső helyett a légcsőbe kerül a szonda, ami a kisebb hörgők roncsolásához, tüdővérzéshez, vizes mosáskor félrenyeléses tüdőgyulladáshoz vezethet. Orr-nyelőcsőszondát kizárólag állatorvos vezethet le az állatnak.</a:t>
            </a:r>
            <a:endParaRPr lang="en-US" sz="2000" dirty="0" smtClean="0"/>
          </a:p>
          <a:p>
            <a:endParaRPr lang="en-US" dirty="0"/>
          </a:p>
        </p:txBody>
      </p:sp>
      <p:pic>
        <p:nvPicPr>
          <p:cNvPr id="4" name="Kép 3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500694" y="4572008"/>
            <a:ext cx="3066415" cy="2030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</TotalTime>
  <Words>365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Slide 1</vt:lpstr>
      <vt:lpstr>SZONDÁZÁS</vt:lpstr>
      <vt:lpstr>A felfúvódás okai és kezelése: </vt:lpstr>
      <vt:lpstr>Slide 4</vt:lpstr>
      <vt:lpstr>ESZKÖZÖK</vt:lpstr>
      <vt:lpstr>Slide 6</vt:lpstr>
      <vt:lpstr>A szarvasmarha szájának kinyitása szájterpesztő nélkül </vt:lpstr>
      <vt:lpstr>Orr-nyelőcső szonda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2026-04-12T12:51:29Z</dcterms:created>
  <dcterms:modified xsi:type="dcterms:W3CDTF">2026-04-12T13:10:03Z</dcterms:modified>
</cp:coreProperties>
</file>