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DE706-24CE-44AC-9E2B-E9400E411AFB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58AD8-2879-40D4-B1E2-D385437FAB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58AD8-2879-40D4-B1E2-D385437FAB5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061-9629-43FF-8F2A-CE78BA6035B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8BAB-EC44-4BA8-9E62-39EFD35B7F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/>
          <a:lstStyle/>
          <a:p>
            <a:r>
              <a:rPr lang="hu-HU" b="1" dirty="0">
                <a:solidFill>
                  <a:srgbClr val="FFFF00"/>
                </a:solidFill>
              </a:rPr>
              <a:t>A juhok ápolása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786446" y="5500702"/>
            <a:ext cx="3157672" cy="1104610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hu-HU" sz="3000" dirty="0" smtClean="0"/>
              <a:t>Az </a:t>
            </a:r>
            <a:r>
              <a:rPr lang="hu-HU" sz="3000" dirty="0"/>
              <a:t>anyajuh rendszerint segítség nélkül tud elleni. Az elletőjuhász (letisztitott és fertőtlenített kézzel) az ellés elhúzódása esetén a lábak megjelenése után enyhe húzással, legfeljebb a fej beigazításával segíthet. </a:t>
            </a:r>
            <a:endParaRPr lang="en-US" sz="3000" dirty="0" smtClean="0"/>
          </a:p>
          <a:p>
            <a:pPr algn="just">
              <a:buNone/>
            </a:pPr>
            <a:r>
              <a:rPr lang="en-US" sz="3000" dirty="0"/>
              <a:t> </a:t>
            </a:r>
            <a:r>
              <a:rPr lang="en-US" sz="3000" dirty="0" smtClean="0"/>
              <a:t>   </a:t>
            </a:r>
            <a:r>
              <a:rPr lang="hu-HU" sz="3000" dirty="0" smtClean="0"/>
              <a:t>Az </a:t>
            </a:r>
            <a:r>
              <a:rPr lang="hu-HU" sz="3000" dirty="0"/>
              <a:t>újszülött bárány számára létfontosságú, hogy rövid idő alatt elegendő föcstejet szopjon. 35-65 napos korban elválaszthatók a bárányok, amikor már 0,4 kg tápot megesznek</a:t>
            </a:r>
            <a:r>
              <a:rPr lang="hu-HU" sz="3000" dirty="0" smtClean="0"/>
              <a:t>.</a:t>
            </a:r>
            <a:endParaRPr lang="en-US" sz="3000" dirty="0" smtClean="0"/>
          </a:p>
          <a:p>
            <a:pPr algn="just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hu-HU" sz="3000" dirty="0" smtClean="0"/>
              <a:t> </a:t>
            </a:r>
            <a:r>
              <a:rPr lang="hu-HU" sz="3000" dirty="0"/>
              <a:t>Fontos,hogy </a:t>
            </a:r>
            <a:r>
              <a:rPr lang="hu-HU" sz="3000" b="1" dirty="0"/>
              <a:t>a juhokat hajnatól késő estig legeltessék, akkor gazdaságos.</a:t>
            </a:r>
            <a:endParaRPr lang="en-US" sz="3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Juhnyírás , gyapjúértékesítés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juhászatokban a legnagyobb szakértelmet és legtöbb gyakorlatot igénylő speciális munka a nyírás. A juhokat </a:t>
            </a:r>
            <a:r>
              <a:rPr lang="hu-HU" b="1" dirty="0"/>
              <a:t>évente egyszer, tavasszal nyírják</a:t>
            </a:r>
            <a:r>
              <a:rPr lang="hu-HU" dirty="0"/>
              <a:t>, legkedvezőbb időszak erre a május. A túl késői nyíráskor a gyapjú zsírosabb lesz, az állatok már sokat szenvednek a hőségtől. A juhokat nyírás előtt elő kell készíteni, ami a koncolásból áll, ami a végbél környéki bélsártól összekoncosodott gyapjútincsek levágásából áll, valamint a bunda felületéről a bogáncsok eltávolításából.</a:t>
            </a:r>
            <a:endParaRPr lang="en-US" dirty="0"/>
          </a:p>
          <a:p>
            <a:r>
              <a:rPr lang="hu-HU" dirty="0"/>
              <a:t>Nyírni lehet földön ülve, padon, a juhokat leszíjazva és asztalon, lábukat kalodába fogva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040188" cy="639762"/>
          </a:xfrm>
        </p:spPr>
        <p:txBody>
          <a:bodyPr/>
          <a:lstStyle/>
          <a:p>
            <a:r>
              <a:rPr lang="hu-HU" dirty="0" smtClean="0"/>
              <a:t>Kézi nyirás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6381" y="1643050"/>
            <a:ext cx="3071834" cy="639762"/>
          </a:xfrm>
        </p:spPr>
        <p:txBody>
          <a:bodyPr/>
          <a:lstStyle/>
          <a:p>
            <a:pPr algn="r"/>
            <a:r>
              <a:rPr lang="hu-HU" dirty="0" smtClean="0"/>
              <a:t>Gépi nyirás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040188" cy="2733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357429"/>
            <a:ext cx="3143272" cy="390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801004" cy="796908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>A jó nyíró: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525963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nem </a:t>
            </a:r>
            <a:r>
              <a:rPr lang="hu-HU" b="1" dirty="0"/>
              <a:t>töri az </a:t>
            </a:r>
            <a:r>
              <a:rPr lang="hu-HU" b="1" dirty="0" smtClean="0"/>
              <a:t>állatot,</a:t>
            </a:r>
            <a:endParaRPr lang="en-US" b="1" dirty="0" smtClean="0"/>
          </a:p>
          <a:p>
            <a:r>
              <a:rPr lang="hu-HU" b="1" dirty="0" smtClean="0"/>
              <a:t>azzal </a:t>
            </a:r>
            <a:r>
              <a:rPr lang="hu-HU" b="1" dirty="0"/>
              <a:t>harmonikusan együtt </a:t>
            </a:r>
            <a:r>
              <a:rPr lang="hu-HU" b="1" dirty="0" smtClean="0"/>
              <a:t>mozog,</a:t>
            </a:r>
            <a:endParaRPr lang="en-US" b="1" dirty="0" smtClean="0"/>
          </a:p>
          <a:p>
            <a:r>
              <a:rPr lang="hu-HU" b="1" dirty="0" smtClean="0"/>
              <a:t>határozott</a:t>
            </a:r>
            <a:r>
              <a:rPr lang="hu-HU" b="1" dirty="0"/>
              <a:t>, de nem durva fogást </a:t>
            </a:r>
            <a:r>
              <a:rPr lang="hu-HU" b="1" dirty="0" smtClean="0"/>
              <a:t>alkalmaz,</a:t>
            </a:r>
            <a:endParaRPr lang="en-US" b="1" dirty="0" smtClean="0"/>
          </a:p>
          <a:p>
            <a:r>
              <a:rPr lang="hu-HU" b="1" dirty="0" smtClean="0"/>
              <a:t>a </a:t>
            </a:r>
            <a:r>
              <a:rPr lang="hu-HU" b="1" dirty="0"/>
              <a:t>juhokon egyenletesen 2-3 mm  magas gyapjútarlót </a:t>
            </a:r>
            <a:r>
              <a:rPr lang="hu-HU" b="1" dirty="0" smtClean="0"/>
              <a:t>hagy,</a:t>
            </a:r>
            <a:endParaRPr lang="en-US" b="1" dirty="0" smtClean="0"/>
          </a:p>
          <a:p>
            <a:r>
              <a:rPr lang="hu-HU" b="1" dirty="0" smtClean="0"/>
              <a:t>a </a:t>
            </a:r>
            <a:r>
              <a:rPr lang="hu-HU" b="1" dirty="0"/>
              <a:t>gyapjút nem darabolja, </a:t>
            </a:r>
            <a:r>
              <a:rPr lang="hu-HU" b="1" dirty="0" smtClean="0"/>
              <a:t>zecskázza,</a:t>
            </a:r>
            <a:endParaRPr lang="en-US" b="1" dirty="0" smtClean="0"/>
          </a:p>
          <a:p>
            <a:r>
              <a:rPr lang="hu-HU" b="1" dirty="0" smtClean="0"/>
              <a:t>a </a:t>
            </a:r>
            <a:r>
              <a:rPr lang="hu-HU" b="1" dirty="0"/>
              <a:t>bőrt nem sérti </a:t>
            </a:r>
            <a:r>
              <a:rPr lang="hu-HU" b="1" dirty="0" smtClean="0"/>
              <a:t>meg,</a:t>
            </a:r>
            <a:endParaRPr lang="en-US" b="1" dirty="0" smtClean="0"/>
          </a:p>
          <a:p>
            <a:r>
              <a:rPr lang="hu-HU" b="1" dirty="0" smtClean="0"/>
              <a:t>a </a:t>
            </a:r>
            <a:r>
              <a:rPr lang="hu-HU" b="1" dirty="0"/>
              <a:t>munka végén a gyapjú egy darabban omlik le a juhról.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hu-HU" dirty="0" smtClean="0"/>
              <a:t>Néhány </a:t>
            </a:r>
            <a:r>
              <a:rPr lang="hu-HU" dirty="0"/>
              <a:t>napi szellőztetés után a gyapjú víztartalma 16%- nál kevesebb lesz, ekkor bezsákolható.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Farokkurtítás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8715436" cy="4525963"/>
          </a:xfrm>
        </p:spPr>
        <p:txBody>
          <a:bodyPr>
            <a:normAutofit/>
          </a:bodyPr>
          <a:lstStyle/>
          <a:p>
            <a:r>
              <a:rPr lang="hu-HU" sz="2000" dirty="0"/>
              <a:t>A tenyészetre szánt bárányok farkát </a:t>
            </a:r>
            <a:r>
              <a:rPr lang="hu-HU" sz="2000" b="1" dirty="0"/>
              <a:t>3 napos kor után</a:t>
            </a:r>
            <a:r>
              <a:rPr lang="hu-HU" sz="2000" dirty="0"/>
              <a:t>, 2-4 hetes korukig kurtítják. Esztétikai előnyén túl </a:t>
            </a:r>
            <a:r>
              <a:rPr lang="hu-HU" sz="2000" b="1" dirty="0"/>
              <a:t>könnyíti a párzást, hasmenés esetén kevésbé szennyeződik</a:t>
            </a:r>
            <a:r>
              <a:rPr lang="hu-HU" sz="2000" dirty="0"/>
              <a:t> a bunda. </a:t>
            </a:r>
            <a:endParaRPr lang="en-US" sz="2000" dirty="0"/>
          </a:p>
          <a:p>
            <a:r>
              <a:rPr lang="hu-HU" sz="2000" dirty="0"/>
              <a:t>A csonkolás végezhető </a:t>
            </a:r>
            <a:r>
              <a:rPr lang="hu-HU" sz="2000" b="1" dirty="0"/>
              <a:t>késsel, csonkolófogóval és gumigyűrűvel</a:t>
            </a:r>
            <a:r>
              <a:rPr lang="hu-HU" sz="2000" dirty="0"/>
              <a:t> úgy, hogy </a:t>
            </a:r>
            <a:r>
              <a:rPr lang="hu-HU" sz="2000" b="1" dirty="0"/>
              <a:t>2-3 farokcsigolya marad</a:t>
            </a:r>
            <a:r>
              <a:rPr lang="hu-HU" sz="2000" dirty="0"/>
              <a:t>. A gumigyűrűvel két csigolya között szorítják el a farkat, e farokvég pár nap múlva leesik. Az </a:t>
            </a:r>
            <a:r>
              <a:rPr lang="hu-HU" sz="2000" b="1" dirty="0"/>
              <a:t>egyedi megjelölést is minél előbb</a:t>
            </a:r>
            <a:r>
              <a:rPr lang="hu-HU" sz="2000" dirty="0"/>
              <a:t> végezzük el (krotália, tetoválás).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43248"/>
            <a:ext cx="40862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Juhok féregtelenítése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juhokat külső és belső parazitáktól féregteleníteni kell. </a:t>
            </a:r>
            <a:r>
              <a:rPr lang="hu-HU" b="1" dirty="0"/>
              <a:t>Évente kétszer kapnak kezelést galandféreg és májmétely ellen</a:t>
            </a:r>
            <a:r>
              <a:rPr lang="hu-HU" dirty="0"/>
              <a:t>. Rühösség elleni kezelést az állomány szintén kétszer kap. Július 15 körül, 10 nap utáni ismétléssel.</a:t>
            </a:r>
            <a:endParaRPr lang="en-US" dirty="0"/>
          </a:p>
          <a:p>
            <a:pPr algn="just"/>
            <a:r>
              <a:rPr lang="hu-HU" dirty="0"/>
              <a:t>Nyírás után 3 héttel a juhokat fürdetni kell. Ehhez permetező fürösztőgépeket használnak vagy</a:t>
            </a:r>
            <a:r>
              <a:rPr lang="hu-HU" b="1" dirty="0"/>
              <a:t>fürösztőmedencében </a:t>
            </a:r>
            <a:r>
              <a:rPr lang="hu-HU" dirty="0"/>
              <a:t>végzik. A fürdővíz 20ºC- os legyen amibe belekeverjük a </a:t>
            </a:r>
            <a:r>
              <a:rPr lang="hu-HU" b="1" dirty="0"/>
              <a:t>paraziták elleni szert.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Csülökápolás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8686800" cy="4525963"/>
          </a:xfrm>
        </p:spPr>
        <p:txBody>
          <a:bodyPr/>
          <a:lstStyle/>
          <a:p>
            <a:r>
              <a:rPr lang="hu-HU" dirty="0"/>
              <a:t>Az állatok lábvégeit kezelni kell</a:t>
            </a:r>
            <a:r>
              <a:rPr lang="hu-HU" b="1" dirty="0"/>
              <a:t>, a lenőtt szarut el kell távolítani</a:t>
            </a:r>
            <a:r>
              <a:rPr lang="hu-HU" dirty="0"/>
              <a:t>. Ehhez </a:t>
            </a:r>
            <a:r>
              <a:rPr lang="hu-HU" b="1" dirty="0"/>
              <a:t>metszőollót és kést </a:t>
            </a:r>
            <a:r>
              <a:rPr lang="hu-HU" dirty="0"/>
              <a:t>használhatunk. Az állatot kézbe fogjuk vagy kalodába tesszük. A csülkein sérült, beteg állatok ápolást igényelnek. Ki kell vágni a gennyes szöveteket a lábvégen, antibiotikumot kell rászórni és szátítókenőccsel bekenni.A kezelés több hétig is eltarthat.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2143140" cy="312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69186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Lábvégek fürösztéses fertőtlenítése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8329642" cy="4525963"/>
          </a:xfrm>
        </p:spPr>
        <p:txBody>
          <a:bodyPr>
            <a:normAutofit/>
          </a:bodyPr>
          <a:lstStyle/>
          <a:p>
            <a:r>
              <a:rPr lang="hu-HU" dirty="0"/>
              <a:t>A hodálykapuk előtt, teljes szélességben legalább 1m hosszú és 10cm mély betonteknő legyen. A fertőtlenítéshez használhatunk </a:t>
            </a:r>
            <a:r>
              <a:rPr lang="hu-HU" b="1" dirty="0"/>
              <a:t>1%- os rézgálic- vagy formalinoldatot</a:t>
            </a:r>
            <a:r>
              <a:rPr lang="hu-HU" dirty="0"/>
              <a:t>, amivel megtöltjük a betonteknőt.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User\Desktop\b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96404"/>
            <a:ext cx="3849701" cy="249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482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 juhok ápolása </vt:lpstr>
      <vt:lpstr>Slide 2</vt:lpstr>
      <vt:lpstr>Juhnyírás , gyapjúértékesítés </vt:lpstr>
      <vt:lpstr>Slide 4</vt:lpstr>
      <vt:lpstr>A jó nyíró: </vt:lpstr>
      <vt:lpstr>Farokkurtítás </vt:lpstr>
      <vt:lpstr>Juhok féregtelenítése </vt:lpstr>
      <vt:lpstr>Csülökápolás </vt:lpstr>
      <vt:lpstr>Lábvégek fürösztéses fertőtlenítése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juhok ápolása</dc:title>
  <dc:creator>User</dc:creator>
  <cp:lastModifiedBy>User</cp:lastModifiedBy>
  <cp:revision>5</cp:revision>
  <dcterms:created xsi:type="dcterms:W3CDTF">2026-04-12T11:41:36Z</dcterms:created>
  <dcterms:modified xsi:type="dcterms:W3CDTF">2026-04-12T12:19:25Z</dcterms:modified>
</cp:coreProperties>
</file>