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Open Sans Bold" charset="0"/>
      <p:regular r:id="rId30"/>
    </p:embeddedFont>
    <p:embeddedFont>
      <p:font typeface="Open Sans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8606737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8607834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8609016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10" Type="http://schemas.openxmlformats.org/officeDocument/2006/relationships/hyperlink" Target="https://wordwall.net/hu/resource/108609935" TargetMode="External"/><Relationship Id="rId4" Type="http://schemas.openxmlformats.org/officeDocument/2006/relationships/image" Target="../media/image10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9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555" b="-55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57693" y="-951022"/>
            <a:ext cx="15232374" cy="10922881"/>
          </a:xfrm>
          <a:custGeom>
            <a:avLst/>
            <a:gdLst/>
            <a:ahLst/>
            <a:cxnLst/>
            <a:rect l="l" t="t" r="r" b="b"/>
            <a:pathLst>
              <a:path w="15232374" h="10922881">
                <a:moveTo>
                  <a:pt x="0" y="0"/>
                </a:moveTo>
                <a:lnTo>
                  <a:pt x="15232373" y="0"/>
                </a:lnTo>
                <a:lnTo>
                  <a:pt x="15232373" y="10922881"/>
                </a:lnTo>
                <a:lnTo>
                  <a:pt x="0" y="10922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44828" y="392819"/>
            <a:ext cx="2187754" cy="2057400"/>
          </a:xfrm>
          <a:custGeom>
            <a:avLst/>
            <a:gdLst/>
            <a:ahLst/>
            <a:cxnLst/>
            <a:rect l="l" t="t" r="r" b="b"/>
            <a:pathLst>
              <a:path w="2187754" h="2057400">
                <a:moveTo>
                  <a:pt x="0" y="0"/>
                </a:moveTo>
                <a:lnTo>
                  <a:pt x="2187753" y="0"/>
                </a:lnTo>
                <a:lnTo>
                  <a:pt x="218775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66905" y="5348401"/>
            <a:ext cx="4021095" cy="4335412"/>
          </a:xfrm>
          <a:custGeom>
            <a:avLst/>
            <a:gdLst/>
            <a:ahLst/>
            <a:cxnLst/>
            <a:rect l="l" t="t" r="r" b="b"/>
            <a:pathLst>
              <a:path w="4021095" h="4335412">
                <a:moveTo>
                  <a:pt x="0" y="0"/>
                </a:moveTo>
                <a:lnTo>
                  <a:pt x="4021095" y="0"/>
                </a:lnTo>
                <a:lnTo>
                  <a:pt x="4021095" y="4335412"/>
                </a:lnTo>
                <a:lnTo>
                  <a:pt x="0" y="43354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3113696">
            <a:off x="-58035" y="516948"/>
            <a:ext cx="2764015" cy="2980070"/>
          </a:xfrm>
          <a:custGeom>
            <a:avLst/>
            <a:gdLst/>
            <a:ahLst/>
            <a:cxnLst/>
            <a:rect l="l" t="t" r="r" b="b"/>
            <a:pathLst>
              <a:path w="2764015" h="2980070">
                <a:moveTo>
                  <a:pt x="0" y="0"/>
                </a:moveTo>
                <a:lnTo>
                  <a:pt x="2764014" y="0"/>
                </a:lnTo>
                <a:lnTo>
                  <a:pt x="2764014" y="2980070"/>
                </a:lnTo>
                <a:lnTo>
                  <a:pt x="0" y="298007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57192" y="2285980"/>
            <a:ext cx="16382216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71"/>
              </a:lnSpc>
            </a:pPr>
            <a:r>
              <a:rPr lang="en-US" sz="11265" b="1" dirty="0" err="1" smtClean="0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Gyógyszerformák</a:t>
            </a:r>
            <a:r>
              <a:rPr lang="en-US" sz="11265" b="1" dirty="0" smtClean="0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</a:t>
            </a:r>
            <a:endParaRPr lang="en-US" sz="11265" b="1" dirty="0">
              <a:solidFill>
                <a:srgbClr val="624F47"/>
              </a:solidFill>
              <a:latin typeface="Cakerolli Bold"/>
              <a:ea typeface="Cakerolli Bold"/>
              <a:cs typeface="Cakerolli Bold"/>
              <a:sym typeface="Cakerolli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6659" y="5876279"/>
            <a:ext cx="11561831" cy="4410721"/>
          </a:xfrm>
          <a:custGeom>
            <a:avLst/>
            <a:gdLst/>
            <a:ahLst/>
            <a:cxnLst/>
            <a:rect l="l" t="t" r="r" b="b"/>
            <a:pathLst>
              <a:path w="11561831" h="4410721">
                <a:moveTo>
                  <a:pt x="0" y="0"/>
                </a:moveTo>
                <a:lnTo>
                  <a:pt x="11561831" y="0"/>
                </a:lnTo>
                <a:lnTo>
                  <a:pt x="11561831" y="4410721"/>
                </a:lnTo>
                <a:lnTo>
                  <a:pt x="0" y="44107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674613" y="22633"/>
            <a:ext cx="9327273" cy="216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DRAZSÉK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74392" y="4092825"/>
            <a:ext cx="11784599" cy="4260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szintén tabletták, csak be lettek vonva színesitett és ízesített mázzal. E bevonat elrejti a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kellemetlen ízt vagy szagát a gyógyszernek, valamint megvédi azt a levegő vagy a pára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bomlasztó hatásaitól.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727640" y="20819"/>
            <a:ext cx="9327273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Gyógykúpok (suppositoRIAE)-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74392" y="4092825"/>
            <a:ext cx="11784599" cy="4260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rektumon keresztül használjuk. Szobahőmérsékleten szilárd,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testhő hatására lágyulnak és felszabadítják az aktív összetevőt,amely a végbélben felszívódik és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első körben elkerüli a májat.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4380" y="5716541"/>
            <a:ext cx="3814057" cy="270270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-235009">
            <a:off x="5780667" y="19006"/>
            <a:ext cx="9327273" cy="5273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SZILÁRD GYÓGYSZERFORMÁK ISMÉTLÉS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78388" y="5564461"/>
            <a:ext cx="2840831" cy="216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  <a:spcBef>
                <a:spcPct val="0"/>
              </a:spcBef>
            </a:pPr>
            <a:r>
              <a:rPr lang="en-US" sz="8744" b="1" u="sng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8606737"/>
              </a:rPr>
              <a:t>JÁTÉK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6122458" y="-326422"/>
            <a:ext cx="9327273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LÁGY GyógyszerfoRMÁK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34068" y="2757551"/>
            <a:ext cx="11784599" cy="3545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</a:pPr>
            <a:endParaRPr/>
          </a:p>
          <a:p>
            <a:pPr algn="ctr">
              <a:lnSpc>
                <a:spcPts val="5641"/>
              </a:lnSpc>
            </a:pPr>
            <a:endParaRPr/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lágy gyógyszerformákba tartoznak kenőcsök, a paszták, krémek, zselék és a gyógylekvár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6122458" y="-326422"/>
            <a:ext cx="9327273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KENŐCSÖK (UNguentae)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88332" y="4404106"/>
            <a:ext cx="11784599" cy="1402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az aktív összetevők és a lágy alap elegyítésével készülnek.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6069431" y="-324608"/>
            <a:ext cx="9327273" cy="216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PASZTÁK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92633" y="3425645"/>
            <a:ext cx="11784599" cy="4260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szillárdabb állagúak mint a kenőcsök, amit 25%-nál nagyobb arányban ezek összetevői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mellé bekevert indiferens porokkal lehet elérni.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kenőcsöknél keményebb és jobban tapadó készítmények, amik</a:t>
            </a:r>
            <a:r>
              <a:rPr lang="en-US" sz="4029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 felszívják a váladékot</a:t>
            </a: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ezért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szárítólag </a:t>
            </a: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hatnak.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292633" y="3425645"/>
            <a:ext cx="11784599" cy="5688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lágy gyógyszerformák amik a kenőcsöktől abban külömböznek, hogy alapjukat vízben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emulgált zsíros anyagok képezik. Magas víztartalmuknak köszönhetően </a:t>
            </a:r>
            <a:r>
              <a:rPr lang="en-US" sz="4029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jól hidratálják</a:t>
            </a: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bőrt,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könnyen tapadnak a szőrrel borított testrészekre és </a:t>
            </a:r>
            <a:r>
              <a:rPr lang="en-US" sz="4029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könnyebben fedhetjük vele a váladékozó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sebeket.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81782" y="7694979"/>
            <a:ext cx="3545407" cy="251233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 rot="-235009">
            <a:off x="6069431" y="-324608"/>
            <a:ext cx="9327273" cy="216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KRÉMEK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268556" y="8099604"/>
            <a:ext cx="2571859" cy="1227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6"/>
              </a:lnSpc>
              <a:spcBef>
                <a:spcPct val="0"/>
              </a:spcBef>
            </a:pPr>
            <a:r>
              <a:rPr lang="en-US" sz="4933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8607834"/>
              </a:rPr>
              <a:t>ISMÉTLÉS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6069431" y="-324608"/>
            <a:ext cx="9327273" cy="216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ZSELÉK-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92633" y="3425645"/>
            <a:ext cx="11784599" cy="4260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vízalapú lágy gyógyszerforma amelynek állagát a hozzáadott zselatinizáló szer adja.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Vannak </a:t>
            </a:r>
            <a:r>
              <a:rPr lang="en-US" sz="4029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bőrre és nyálkahártyákra kenhető</a:t>
            </a: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valamint </a:t>
            </a:r>
            <a:r>
              <a:rPr lang="en-US" sz="4029">
                <a:solidFill>
                  <a:srgbClr val="E80000"/>
                </a:solidFill>
                <a:latin typeface="Open Sans"/>
                <a:ea typeface="Open Sans"/>
                <a:cs typeface="Open Sans"/>
                <a:sym typeface="Open Sans"/>
              </a:rPr>
              <a:t>perorálisan adható </a:t>
            </a: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zselék 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 pl.lovaknak szánt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parazitaölő gyógyszerek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6122458" y="-326422"/>
            <a:ext cx="9327273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GYÓGYLEKVÁR- ELECTUARIA-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92633" y="3425645"/>
            <a:ext cx="11784599" cy="3545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nyelv tövére vagy kutyánál az orrtükörre kenve alkalmazzuk,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valamint sertésnél, lónál és nagyon fiatal állatoknál akiknek nem elég fejlett a nyelési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reflexe.Alapját méz, lekvár vagy cukorszirup adja.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6122458" y="-326422"/>
            <a:ext cx="9327273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FOLYÉKONY GYÓGYSZERFORMÁK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92633" y="3425645"/>
            <a:ext cx="11784599" cy="4974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Folyékony gyógyszeralakoknak három fő típusa van.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1.A gyógyszeres oldatok (solutiones medicinales) a hatóanyagok vízben vagy más oldószerben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készült üledékmentes oldatai belső vagy külső alkalmazásra.</a:t>
            </a:r>
          </a:p>
          <a:p>
            <a:pPr algn="ctr">
              <a:lnSpc>
                <a:spcPts val="5641"/>
              </a:lnSpc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674613" y="22633"/>
            <a:ext cx="9327273" cy="216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FELOSZTÁS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74392" y="4121400"/>
            <a:ext cx="11784599" cy="2779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5"/>
              </a:lnSpc>
            </a:pPr>
            <a:endParaRPr/>
          </a:p>
          <a:p>
            <a:pPr algn="ctr">
              <a:lnSpc>
                <a:spcPts val="6205"/>
              </a:lnSpc>
            </a:pPr>
            <a:r>
              <a:rPr lang="en-US" sz="4432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Állagukat tekintve a gyógyszerek lehetnek szilárd, lágy vagy folyékonyak.</a:t>
            </a:r>
          </a:p>
          <a:p>
            <a:pPr algn="ctr">
              <a:lnSpc>
                <a:spcPts val="3265"/>
              </a:lnSpc>
            </a:pPr>
            <a:endParaRPr/>
          </a:p>
          <a:p>
            <a:pPr algn="ctr">
              <a:lnSpc>
                <a:spcPts val="3265"/>
              </a:lnSpc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6122458" y="-326422"/>
            <a:ext cx="9327273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FOLYÉKONY GYÓGYSZERFORMÁK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92633" y="3425645"/>
            <a:ext cx="11784599" cy="8546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Folyékony gyógyszeralakoknak három fő típusa van.</a:t>
            </a:r>
          </a:p>
          <a:p>
            <a:pPr algn="ctr">
              <a:lnSpc>
                <a:spcPts val="5641"/>
              </a:lnSpc>
            </a:pPr>
            <a:endParaRPr/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2.Rázókeverékek vagy szuszpenziók- suspenziones oldatlan port tartalmazó folyékony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készítmények.A szilárd anyag leülepszik a folyadék aljára ezért használat előtt fel kell rázni.</a:t>
            </a:r>
          </a:p>
          <a:p>
            <a:pPr algn="ctr">
              <a:lnSpc>
                <a:spcPts val="5641"/>
              </a:lnSpc>
            </a:pPr>
            <a:endParaRPr/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fázisok kismértékben szétválnának, egyszeri erőteljes összerázásra újra egynemű kell, hogy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legyen.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6122458" y="-326422"/>
            <a:ext cx="9327273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FOLYÉKONY GYÓGYSZERFORMÁK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92633" y="3425645"/>
            <a:ext cx="11784599" cy="640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Folyékony gyógyszeralakoknak három fő típusa van.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3.Emulziók- egymással nem elegyedő fázisokból álló folyékony gyógyszerkészítmény,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amelyikben az egyik fázis a másikban diszpergált ,,olaj a vízben,,. Amennyiben állás közben a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fázisok kismértékben szétválnának, egyszeri erőteljes összerázásra újra egynemű kell, hogy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legyen.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25406" y="8235648"/>
            <a:ext cx="2886330" cy="204530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5998886" y="8618067"/>
            <a:ext cx="1972322" cy="923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6"/>
              </a:lnSpc>
              <a:spcBef>
                <a:spcPct val="0"/>
              </a:spcBef>
            </a:pPr>
            <a:r>
              <a:rPr lang="en-US" sz="3783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8609016"/>
              </a:rPr>
              <a:t>ISMÉTLÉS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677244" y="538270"/>
            <a:ext cx="9327273" cy="2447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2"/>
              </a:lnSpc>
            </a:pPr>
            <a:r>
              <a:rPr lang="en-US" sz="40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PARENTERÁLISAN HASZNÁLATOS OLDATOK-PARENTERALIA</a:t>
            </a:r>
          </a:p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INJEKCÍÓK ÉS INFÚZIÓK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92633" y="3425645"/>
            <a:ext cx="11784599" cy="7117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Az injekcíóra érvényes szabály hogy legyen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1.steril,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2.apirogén( nem szabad lázt okozniuk),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3.izotóniás( élettanihoz hasonló pH és oszmotikus nyomásúnak lenni) és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4.ártalmatlan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Emellett beadásuknál fontos betartani a szigorú aszepszis szabályait, hogy nehogy fertőzést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okozzunk. </a:t>
            </a:r>
          </a:p>
          <a:p>
            <a:pPr algn="ctr">
              <a:lnSpc>
                <a:spcPts val="5641"/>
              </a:lnSpc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6133751" y="946071"/>
            <a:ext cx="9327273" cy="1779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CSAK ÁLLATGYÓGYÁSZATBAN HASZNÁLATOS GYÓGSZERFORMÁK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0407" y="3425645"/>
            <a:ext cx="17535205" cy="4974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Bolusz</a:t>
            </a: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- nagyméretű falat(tabletta) amit kérődzőknél használunk.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Obletta-</a:t>
            </a: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méhtabletta, olyan speciális tabletta, amely a méh váladékával érintkezve habbá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változik így eljutva a méhszarvak legeldugottabb csücskébe is.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Premix-</a:t>
            </a: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magas vitamin és ásványi anyag koncentrátumú készítmény amit takarmánykeverék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előállítására használunk.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34377" y="7394432"/>
            <a:ext cx="4144586" cy="300362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-235009">
            <a:off x="6133751" y="946071"/>
            <a:ext cx="9327273" cy="1779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CSAK ÁLLATGYÓGYÁSZATBAN HASZNÁLATOS GYÓGSZERFORMÁK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80407" y="3454220"/>
            <a:ext cx="17535205" cy="4433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2"/>
              </a:lnSpc>
            </a:pPr>
            <a:r>
              <a:rPr lang="en-US" sz="283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Külsőleg használt koncentrált oldatok</a:t>
            </a:r>
            <a:r>
              <a:rPr lang="en-US" sz="2830" b="1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 spot on csöppek</a:t>
            </a:r>
          </a:p>
          <a:p>
            <a:pPr algn="ctr">
              <a:lnSpc>
                <a:spcPts val="3962"/>
              </a:lnSpc>
            </a:pPr>
            <a:r>
              <a:rPr lang="en-US" sz="2830" b="1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Tőgyinfúziók- </a:t>
            </a:r>
            <a:r>
              <a:rPr lang="en-US" sz="283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steril gyógyszerek amik a tejcsatornába adandók a csecsbimbó nyílásán</a:t>
            </a:r>
          </a:p>
          <a:p>
            <a:pPr algn="ctr">
              <a:lnSpc>
                <a:spcPts val="3962"/>
              </a:lnSpc>
            </a:pPr>
            <a:r>
              <a:rPr lang="en-US" sz="283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keresztül, speciális erre a célra kifejlesztett intramamáris injektor segítségével.</a:t>
            </a:r>
          </a:p>
          <a:p>
            <a:pPr algn="ctr">
              <a:lnSpc>
                <a:spcPts val="3962"/>
              </a:lnSpc>
            </a:pPr>
            <a:r>
              <a:rPr lang="en-US" sz="2830" b="1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Rovarölő nyakörvek, medálok és függők- </a:t>
            </a:r>
            <a:r>
              <a:rPr lang="en-US" sz="283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ektoantiparazitikumot tartalmazó PVC anyag amely</a:t>
            </a:r>
          </a:p>
          <a:p>
            <a:pPr algn="ctr">
              <a:lnSpc>
                <a:spcPts val="3962"/>
              </a:lnSpc>
            </a:pPr>
            <a:r>
              <a:rPr lang="en-US" sz="283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hosszabb időn keresztül(1-6 hónap) párologtatja a parazitariasztó szert. Függőt kérődzőknél</a:t>
            </a:r>
          </a:p>
          <a:p>
            <a:pPr algn="ctr">
              <a:lnSpc>
                <a:spcPts val="3962"/>
              </a:lnSpc>
            </a:pPr>
            <a:r>
              <a:rPr lang="en-US" sz="283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használnak.</a:t>
            </a:r>
          </a:p>
          <a:p>
            <a:pPr algn="ctr">
              <a:lnSpc>
                <a:spcPts val="3962"/>
              </a:lnSpc>
            </a:pPr>
            <a:r>
              <a:rPr lang="en-US" sz="2830" b="1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Füstölő pálca és füstölő papír </a:t>
            </a:r>
            <a:r>
              <a:rPr lang="en-US" sz="283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amit használat ellőt meggyújtunk és</a:t>
            </a:r>
          </a:p>
          <a:p>
            <a:pPr algn="ctr">
              <a:lnSpc>
                <a:spcPts val="3962"/>
              </a:lnSpc>
            </a:pPr>
            <a:r>
              <a:rPr lang="en-US" sz="283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az így keletkező füst öli meg</a:t>
            </a:r>
          </a:p>
          <a:p>
            <a:pPr algn="ctr">
              <a:lnSpc>
                <a:spcPts val="3962"/>
              </a:lnSpc>
            </a:pPr>
            <a:r>
              <a:rPr lang="en-US" sz="283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méhek parazitáit,</a:t>
            </a:r>
            <a:r>
              <a:rPr lang="en-US" sz="2830" b="1">
                <a:solidFill>
                  <a:srgbClr val="E8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impregnált pálcika vagy szalag .</a:t>
            </a:r>
            <a:r>
              <a:rPr lang="en-US" sz="283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050966" y="8325427"/>
            <a:ext cx="2189678" cy="1036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u="sng">
                <a:solidFill>
                  <a:srgbClr val="000000"/>
                </a:solidFill>
                <a:latin typeface="Cakerolli Bold"/>
                <a:ea typeface="Cakerolli Bold"/>
                <a:cs typeface="Cakerolli Bold"/>
                <a:sym typeface="Cakerolli Bold"/>
                <a:hlinkClick r:id="rId10" tooltip="https://wordwall.net/hu/resource/108609935"/>
              </a:rPr>
              <a:t>ISMÉTLÉS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727640" y="20819"/>
            <a:ext cx="9327273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SZILÁRD GYÓGYSZERFORMÁK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74392" y="4092825"/>
            <a:ext cx="11784599" cy="68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Porok, kapszulák,tabletták és kúpok.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727640" y="20819"/>
            <a:ext cx="9327273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POROK,</a:t>
            </a:r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PULVERES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74392" y="4092825"/>
            <a:ext cx="11784599" cy="4260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pulverizálással készülnek vagyis porítva van egy vagy több gyógyhatású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összetevő. Külső, belső használatra vagy külső felhasznású oldatok készítésére vannak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kifejlesztve.</a:t>
            </a:r>
          </a:p>
          <a:p>
            <a:pPr algn="ctr">
              <a:lnSpc>
                <a:spcPts val="5641"/>
              </a:lnSpc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727640" y="20819"/>
            <a:ext cx="9327273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POROK,</a:t>
            </a:r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PULVERES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74392" y="4092825"/>
            <a:ext cx="11784599" cy="5688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Külső felhasználású porok - a bőrre hintve vagy előzőleg feloldva spray formába a bőrre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permetezve használjuk.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belső felhasználású porok- az orvosság fajtájától függően lehetnek osztott vagy osztatlan porok.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727640" y="20819"/>
            <a:ext cx="9327273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POROK,</a:t>
            </a:r>
          </a:p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 PULVERES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74392" y="4092825"/>
            <a:ext cx="11784599" cy="4260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Osztatlan porok aktív hatóanyag összetevője gyenge –pl. aktív szén.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Osztott (dosipulveres) porok erős ható anyagot tartalmaznak, melynek kimérése is nagyobb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pontosságot követel meg.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727640" y="20819"/>
            <a:ext cx="9327273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KAPSZULÁK (CAPSULAE)-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74392" y="4092825"/>
            <a:ext cx="11784599" cy="4974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zselatinból, keményítőből vagy egyébb anyagból készült szilárd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gyógyszerformák. Rossz ízű, kellemetlen szagú gyógyszerek, szájon keresztüli beadására lettek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kifejlesztve. </a:t>
            </a:r>
          </a:p>
          <a:p>
            <a:pPr algn="ctr">
              <a:lnSpc>
                <a:spcPts val="5641"/>
              </a:lnSpc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727640" y="20819"/>
            <a:ext cx="9327273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KAPSZULÁK (CAPSULAE)-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74392" y="4092825"/>
            <a:ext cx="11784599" cy="4974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 Gyomorsavnak ellenáló kapszulákban azok a gyógyszerek juttathatóak a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vékonybelekbe amelyek hányingert, hányást okoznak valamint azok amelyek nem ellenálóak a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gyomor savanyú közegének-pl. egyes penicilinek.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003610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71921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434829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50438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1" y="0"/>
                </a:lnTo>
                <a:lnTo>
                  <a:pt x="42843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3133952" y="6172200"/>
            <a:ext cx="4284390" cy="4114800"/>
          </a:xfrm>
          <a:custGeom>
            <a:avLst/>
            <a:gdLst/>
            <a:ahLst/>
            <a:cxnLst/>
            <a:rect l="l" t="t" r="r" b="b"/>
            <a:pathLst>
              <a:path w="4284390" h="4114800">
                <a:moveTo>
                  <a:pt x="0" y="0"/>
                </a:moveTo>
                <a:lnTo>
                  <a:pt x="4284390" y="0"/>
                </a:lnTo>
                <a:lnTo>
                  <a:pt x="42843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766815">
            <a:off x="2819585" y="943011"/>
            <a:ext cx="12322094" cy="10458377"/>
          </a:xfrm>
          <a:custGeom>
            <a:avLst/>
            <a:gdLst/>
            <a:ahLst/>
            <a:cxnLst/>
            <a:rect l="l" t="t" r="r" b="b"/>
            <a:pathLst>
              <a:path w="12322094" h="10458377">
                <a:moveTo>
                  <a:pt x="0" y="0"/>
                </a:moveTo>
                <a:lnTo>
                  <a:pt x="12322094" y="0"/>
                </a:lnTo>
                <a:lnTo>
                  <a:pt x="12322094" y="10458378"/>
                </a:lnTo>
                <a:lnTo>
                  <a:pt x="0" y="10458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081754" y="-663867"/>
            <a:ext cx="11064051" cy="5232374"/>
          </a:xfrm>
          <a:custGeom>
            <a:avLst/>
            <a:gdLst/>
            <a:ahLst/>
            <a:cxnLst/>
            <a:rect l="l" t="t" r="r" b="b"/>
            <a:pathLst>
              <a:path w="11064051" h="5232374">
                <a:moveTo>
                  <a:pt x="0" y="0"/>
                </a:moveTo>
                <a:lnTo>
                  <a:pt x="11064051" y="0"/>
                </a:lnTo>
                <a:lnTo>
                  <a:pt x="11064051" y="5232374"/>
                </a:lnTo>
                <a:lnTo>
                  <a:pt x="0" y="52323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235009">
            <a:off x="5727640" y="20819"/>
            <a:ext cx="9327273" cy="3721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42"/>
              </a:lnSpc>
            </a:pPr>
            <a:r>
              <a:rPr lang="en-US" sz="8744" b="1">
                <a:solidFill>
                  <a:srgbClr val="624F47"/>
                </a:solidFill>
                <a:latin typeface="Cakerolli Bold"/>
                <a:ea typeface="Cakerolli Bold"/>
                <a:cs typeface="Cakerolli Bold"/>
                <a:sym typeface="Cakerolli Bold"/>
              </a:rPr>
              <a:t>TABLETTA (TABLETTAE)-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74392" y="4092825"/>
            <a:ext cx="11784599" cy="4260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iparilag készült kettő vagy több por állagú hatóanyag összepréselésével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nagy nyomás allat, kör alakú lemez formájúra.Szájon át alkalmazzuk.</a:t>
            </a:r>
          </a:p>
          <a:p>
            <a:pPr algn="ctr">
              <a:lnSpc>
                <a:spcPts val="5641"/>
              </a:lnSpc>
            </a:pPr>
            <a:r>
              <a:rPr lang="en-US" sz="402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 gyomorban szétesnek, minden tabletta egy terápiás dózist tartalmaz a hatóanyagból.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768</Words>
  <Application>Microsoft Office PowerPoint</Application>
  <PresentationFormat>Custom</PresentationFormat>
  <Paragraphs>117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Cakerolli Bold</vt:lpstr>
      <vt:lpstr>Calibri</vt:lpstr>
      <vt:lpstr>Open Sans Bold</vt:lpstr>
      <vt:lpstr>Open Sans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24. Gyógyszerformák</dc:title>
  <dc:creator>User</dc:creator>
  <cp:lastModifiedBy>User</cp:lastModifiedBy>
  <cp:revision>2</cp:revision>
  <dcterms:created xsi:type="dcterms:W3CDTF">2006-08-16T00:00:00Z</dcterms:created>
  <dcterms:modified xsi:type="dcterms:W3CDTF">2026-03-08T13:54:10Z</dcterms:modified>
  <dc:identifier>DAHC4shLll4</dc:identifier>
</cp:coreProperties>
</file>