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3C1F9-F3BB-4C33-92BB-4B9DC6A06C47}" type="datetimeFigureOut">
              <a:rPr lang="en-US" smtClean="0"/>
              <a:pPr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F36A1-7C0A-41AD-AA4C-7075A58488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6000" b="1" dirty="0" smtClean="0"/>
              <a:t>Állatok betegségei</a:t>
            </a:r>
            <a:endParaRPr lang="en-US" sz="6000" b="1" dirty="0"/>
          </a:p>
        </p:txBody>
      </p:sp>
      <p:pic>
        <p:nvPicPr>
          <p:cNvPr id="1027" name="Picture 3" descr="C:\Users\User\Desktop\БОЛЕС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746184"/>
            <a:ext cx="3857622" cy="22117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Freeform 5"/>
          <p:cNvSpPr/>
          <p:nvPr/>
        </p:nvSpPr>
        <p:spPr>
          <a:xfrm>
            <a:off x="4916468" y="0"/>
            <a:ext cx="4227532" cy="1643026"/>
          </a:xfrm>
          <a:custGeom>
            <a:avLst/>
            <a:gdLst/>
            <a:ahLst/>
            <a:cxnLst/>
            <a:rect l="l" t="t" r="r" b="b"/>
            <a:pathLst>
              <a:path w="11561831" h="4410721">
                <a:moveTo>
                  <a:pt x="0" y="0"/>
                </a:moveTo>
                <a:lnTo>
                  <a:pt x="11561831" y="0"/>
                </a:lnTo>
                <a:lnTo>
                  <a:pt x="11561831" y="4410721"/>
                </a:lnTo>
                <a:lnTo>
                  <a:pt x="0" y="44107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Betegség</a:t>
            </a:r>
            <a:r>
              <a:rPr lang="en-US" b="1" dirty="0" smtClean="0"/>
              <a:t> (</a:t>
            </a:r>
            <a:r>
              <a:rPr lang="hu-HU" b="1" dirty="0" smtClean="0"/>
              <a:t>lat</a:t>
            </a:r>
            <a:r>
              <a:rPr lang="en-US" b="1" dirty="0" smtClean="0"/>
              <a:t>. </a:t>
            </a:r>
            <a:r>
              <a:rPr lang="en-US" b="1" dirty="0" err="1" smtClean="0"/>
              <a:t>morbus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A betegséget (latinul morbus) többféleképpen is definiálhatjuk. Az egyik vélemény szerint minden olyan eltérés az egészségi állapottól, amelynek sajátos tünetei vannak, és az egész szervezetet érinti, vagy egyes szervekre korlátozódik. </a:t>
            </a:r>
            <a:endParaRPr lang="hu-HU" dirty="0" smtClean="0"/>
          </a:p>
          <a:p>
            <a:r>
              <a:rPr lang="hu-HU" dirty="0" smtClean="0"/>
              <a:t>Létezik </a:t>
            </a:r>
            <a:r>
              <a:rPr lang="hu-HU" dirty="0" smtClean="0"/>
              <a:t>olyan definíció is, amely szerint a betegség a szervezetben zajló normális, fiziológiai események zavara különféle káros tényezők hatására, illetve a betegség a különböző szövetek, szervek és szerves rendszerek sejtjeinek szerkezetének és működésének zavara.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 smtClean="0"/>
              <a:t>legegyszerűbb és talán legelfogadhatóbb nézet az, hogy a betegség olyan kifejezés, amely a szervezetben zajló összes olyan eseményt jelöli, amely eltér az élet természetes menetétől.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100" b="1" dirty="0" smtClean="0"/>
              <a:t>A betegségeket </a:t>
            </a:r>
            <a:r>
              <a:rPr lang="hu-HU" sz="3100" b="1" dirty="0" smtClean="0">
                <a:solidFill>
                  <a:srgbClr val="FF0000"/>
                </a:solidFill>
              </a:rPr>
              <a:t>örökletes, veleszületett és szerzett </a:t>
            </a:r>
            <a:r>
              <a:rPr lang="hu-HU" sz="3100" b="1" dirty="0" smtClean="0"/>
              <a:t>betegségekre oszthatjuk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hu-HU" sz="2400" dirty="0" smtClean="0"/>
              <a:t>Az </a:t>
            </a:r>
            <a:r>
              <a:rPr lang="hu-HU" sz="2400" b="1" dirty="0" smtClean="0"/>
              <a:t>örökletes betegségek </a:t>
            </a:r>
            <a:r>
              <a:rPr lang="hu-HU" sz="2400" dirty="0" smtClean="0"/>
              <a:t>azok, amelyek szülőktől vagy korábbi ősöktől öröklődnek, és kromoszómákon keresztül terjednek. Ilyen betegségek például a hemofília (anyáról fiúgyermekekre terjed), a hiperkoleszterinémia, a kromoszóma-patológia stb. </a:t>
            </a:r>
            <a:endParaRPr lang="hu-HU" sz="2400" dirty="0" smtClean="0"/>
          </a:p>
          <a:p>
            <a:pPr algn="just"/>
            <a:r>
              <a:rPr lang="hu-HU" sz="2400" dirty="0" smtClean="0"/>
              <a:t>A </a:t>
            </a:r>
            <a:r>
              <a:rPr lang="hu-HU" sz="2400" b="1" dirty="0" smtClean="0"/>
              <a:t>veleszületett betegségek </a:t>
            </a:r>
            <a:r>
              <a:rPr lang="hu-HU" sz="2400" dirty="0" smtClean="0"/>
              <a:t>terhesség alatt, különféle káros tényezők hatására alakulnak ki. Ide tartoznak a veleszületett szívhibák, a veleszületett rendellenességek és torzulások, a veleszületett vérszegénység stb. </a:t>
            </a:r>
            <a:endParaRPr lang="hu-HU" sz="2400" dirty="0" smtClean="0"/>
          </a:p>
          <a:p>
            <a:pPr algn="just"/>
            <a:r>
              <a:rPr lang="hu-HU" sz="2400" dirty="0" smtClean="0"/>
              <a:t>A </a:t>
            </a:r>
            <a:r>
              <a:rPr lang="hu-HU" sz="2400" b="1" dirty="0" smtClean="0"/>
              <a:t>szerzett betegségek </a:t>
            </a:r>
            <a:r>
              <a:rPr lang="hu-HU" sz="2400" dirty="0" smtClean="0"/>
              <a:t>az egyén élete során, a születéstől a halálig alakulnak ki. Kialakulásának okai sokrétűek és változatosak, és sok közülük a mai napig sem ismert. Az ismert okok közé tartoznak a fizikai tényezők (hő, hideg, ionizáló és mágneses sugárzás, mechanikai erők, elektromosság), kémiai tényezők (savak, bázisok, mérgek, nehézfémek, rovarirtók, mosószerek, gyógyszerek), biológiai tényezők (baktériumok, vírusok, paraziták, gombák), a helytelen táplálkozás, a stressz és a pszichológiai élmények, valamint sok más.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Bolesti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nastaju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posledica</a:t>
            </a:r>
            <a:r>
              <a:rPr lang="en-US" dirty="0" smtClean="0"/>
              <a:t> </a:t>
            </a:r>
            <a:r>
              <a:rPr lang="en-US" dirty="0" err="1" smtClean="0"/>
              <a:t>nepravilnog</a:t>
            </a:r>
            <a:r>
              <a:rPr lang="en-US" dirty="0" smtClean="0"/>
              <a:t> </a:t>
            </a:r>
            <a:r>
              <a:rPr lang="en-US" dirty="0" err="1" smtClean="0"/>
              <a:t>uzimanja</a:t>
            </a:r>
            <a:r>
              <a:rPr lang="en-US" dirty="0" smtClean="0"/>
              <a:t> </a:t>
            </a:r>
            <a:r>
              <a:rPr lang="en-US" dirty="0" err="1" smtClean="0"/>
              <a:t>lekova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 smtClean="0"/>
              <a:t>propratnih</a:t>
            </a:r>
            <a:r>
              <a:rPr lang="en-US" dirty="0" smtClean="0"/>
              <a:t>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neželjenih</a:t>
            </a:r>
            <a:r>
              <a:rPr lang="en-US" dirty="0" smtClean="0"/>
              <a:t> </a:t>
            </a:r>
            <a:r>
              <a:rPr lang="en-US" dirty="0" err="1" smtClean="0"/>
              <a:t>dejstava</a:t>
            </a:r>
            <a:r>
              <a:rPr lang="en-US" dirty="0" smtClean="0"/>
              <a:t> </a:t>
            </a:r>
            <a:r>
              <a:rPr lang="en-US" dirty="0" err="1" smtClean="0"/>
              <a:t>nazivaju</a:t>
            </a:r>
            <a:r>
              <a:rPr lang="en-US" dirty="0" smtClean="0"/>
              <a:t> se </a:t>
            </a:r>
            <a:r>
              <a:rPr lang="en-US" dirty="0" err="1" smtClean="0"/>
              <a:t>jatrogene</a:t>
            </a:r>
            <a:r>
              <a:rPr lang="en-US" dirty="0" smtClean="0"/>
              <a:t> </a:t>
            </a:r>
            <a:r>
              <a:rPr lang="en-US" dirty="0" err="1" smtClean="0"/>
              <a:t>bolesti</a:t>
            </a:r>
            <a:r>
              <a:rPr lang="en-US" dirty="0" smtClean="0"/>
              <a:t> (</a:t>
            </a:r>
            <a:r>
              <a:rPr lang="en-US" dirty="0" err="1" smtClean="0"/>
              <a:t>grč</a:t>
            </a:r>
            <a:r>
              <a:rPr lang="en-US" dirty="0" smtClean="0"/>
              <a:t>. </a:t>
            </a:r>
            <a:r>
              <a:rPr lang="en-US" dirty="0" err="1" smtClean="0"/>
              <a:t>iatros</a:t>
            </a:r>
            <a:r>
              <a:rPr lang="en-US" dirty="0" smtClean="0"/>
              <a:t> = </a:t>
            </a:r>
            <a:r>
              <a:rPr lang="en-US" dirty="0" err="1" smtClean="0"/>
              <a:t>lekar</a:t>
            </a:r>
            <a:r>
              <a:rPr lang="en-US" dirty="0" smtClean="0"/>
              <a:t>).</a:t>
            </a:r>
          </a:p>
          <a:p>
            <a:r>
              <a:rPr lang="en-US" dirty="0" smtClean="0"/>
              <a:t> </a:t>
            </a:r>
          </a:p>
          <a:p>
            <a:r>
              <a:rPr lang="en-US" dirty="0" err="1" smtClean="0"/>
              <a:t>Činioci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povezani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nastankom</a:t>
            </a:r>
            <a:r>
              <a:rPr lang="en-US" dirty="0" smtClean="0"/>
              <a:t> </a:t>
            </a:r>
            <a:r>
              <a:rPr lang="en-US" dirty="0" err="1" smtClean="0"/>
              <a:t>nekog</a:t>
            </a:r>
            <a:r>
              <a:rPr lang="en-US" dirty="0" smtClean="0"/>
              <a:t> </a:t>
            </a:r>
            <a:r>
              <a:rPr lang="en-US" dirty="0" err="1" smtClean="0"/>
              <a:t>oboljenja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neposredni</a:t>
            </a:r>
            <a:r>
              <a:rPr lang="en-US" dirty="0" smtClean="0"/>
              <a:t> </a:t>
            </a:r>
            <a:r>
              <a:rPr lang="en-US" dirty="0" err="1" smtClean="0"/>
              <a:t>uzročnici</a:t>
            </a:r>
            <a:r>
              <a:rPr lang="en-US" dirty="0" smtClean="0"/>
              <a:t> </a:t>
            </a:r>
            <a:r>
              <a:rPr lang="en-US" dirty="0" err="1" smtClean="0"/>
              <a:t>bolesti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pozitivnoj</a:t>
            </a:r>
            <a:r>
              <a:rPr lang="en-US" dirty="0" smtClean="0"/>
              <a:t> </a:t>
            </a:r>
            <a:r>
              <a:rPr lang="en-US" dirty="0" err="1" smtClean="0"/>
              <a:t>korelaciji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njenim</a:t>
            </a:r>
            <a:r>
              <a:rPr lang="en-US" dirty="0" smtClean="0"/>
              <a:t> </a:t>
            </a:r>
            <a:r>
              <a:rPr lang="en-US" dirty="0" err="1" smtClean="0"/>
              <a:t>nastankom</a:t>
            </a:r>
            <a:r>
              <a:rPr lang="en-US" dirty="0" smtClean="0"/>
              <a:t>, </a:t>
            </a:r>
            <a:r>
              <a:rPr lang="en-US" dirty="0" err="1" smtClean="0"/>
              <a:t>razvojem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pojavom</a:t>
            </a:r>
            <a:r>
              <a:rPr lang="en-US" dirty="0" smtClean="0"/>
              <a:t> </a:t>
            </a:r>
            <a:r>
              <a:rPr lang="en-US" dirty="0" err="1" smtClean="0"/>
              <a:t>komplikacija</a:t>
            </a:r>
            <a:r>
              <a:rPr lang="en-US" dirty="0" smtClean="0"/>
              <a:t>, </a:t>
            </a:r>
            <a:r>
              <a:rPr lang="en-US" dirty="0" err="1" smtClean="0"/>
              <a:t>nazivaju</a:t>
            </a:r>
            <a:r>
              <a:rPr lang="en-US" dirty="0" smtClean="0"/>
              <a:t> se </a:t>
            </a:r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. </a:t>
            </a:r>
            <a:r>
              <a:rPr lang="en-US" dirty="0" err="1" smtClean="0"/>
              <a:t>Naprimer</a:t>
            </a:r>
            <a:r>
              <a:rPr lang="en-US" dirty="0" smtClean="0"/>
              <a:t>, </a:t>
            </a:r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srčana</a:t>
            </a:r>
            <a:r>
              <a:rPr lang="en-US" dirty="0" smtClean="0"/>
              <a:t> </a:t>
            </a:r>
            <a:r>
              <a:rPr lang="en-US" dirty="0" err="1" smtClean="0"/>
              <a:t>oboljenja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gojaznost</a:t>
            </a:r>
            <a:r>
              <a:rPr lang="en-US" dirty="0" smtClean="0"/>
              <a:t>, </a:t>
            </a:r>
            <a:r>
              <a:rPr lang="en-US" dirty="0" err="1" smtClean="0"/>
              <a:t>povišen</a:t>
            </a:r>
            <a:r>
              <a:rPr lang="en-US" dirty="0" smtClean="0"/>
              <a:t> </a:t>
            </a:r>
            <a:r>
              <a:rPr lang="en-US" dirty="0" err="1" smtClean="0"/>
              <a:t>krvni</a:t>
            </a:r>
            <a:r>
              <a:rPr lang="en-US" dirty="0" smtClean="0"/>
              <a:t> </a:t>
            </a:r>
            <a:r>
              <a:rPr lang="en-US" dirty="0" err="1" smtClean="0"/>
              <a:t>pritisak</a:t>
            </a:r>
            <a:r>
              <a:rPr lang="en-US" dirty="0" smtClean="0"/>
              <a:t>, </a:t>
            </a:r>
            <a:r>
              <a:rPr lang="en-US" dirty="0" err="1" smtClean="0"/>
              <a:t>pušenje</a:t>
            </a:r>
            <a:r>
              <a:rPr lang="en-US" dirty="0" smtClean="0"/>
              <a:t>, </a:t>
            </a:r>
            <a:r>
              <a:rPr lang="en-US" dirty="0" err="1" smtClean="0"/>
              <a:t>stres</a:t>
            </a:r>
            <a:r>
              <a:rPr lang="en-US" dirty="0" smtClean="0"/>
              <a:t>, </a:t>
            </a:r>
            <a:r>
              <a:rPr lang="en-US" dirty="0" err="1" smtClean="0"/>
              <a:t>šećerna</a:t>
            </a:r>
            <a:r>
              <a:rPr lang="en-US" dirty="0" smtClean="0"/>
              <a:t> </a:t>
            </a:r>
            <a:r>
              <a:rPr lang="en-US" dirty="0" err="1" smtClean="0"/>
              <a:t>bolest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dr. </a:t>
            </a:r>
            <a:r>
              <a:rPr lang="en-US" dirty="0" err="1" smtClean="0"/>
              <a:t>Identifikacija</a:t>
            </a:r>
            <a:r>
              <a:rPr lang="en-US" dirty="0" smtClean="0"/>
              <a:t> </a:t>
            </a:r>
            <a:r>
              <a:rPr lang="en-US" dirty="0" err="1" smtClean="0"/>
              <a:t>legitimnih</a:t>
            </a:r>
            <a:r>
              <a:rPr lang="en-US" dirty="0" smtClean="0"/>
              <a:t> </a:t>
            </a:r>
            <a:r>
              <a:rPr lang="en-US" dirty="0" err="1" smtClean="0"/>
              <a:t>faktora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rezultirati</a:t>
            </a:r>
            <a:r>
              <a:rPr lang="en-US" dirty="0" smtClean="0"/>
              <a:t> </a:t>
            </a:r>
            <a:r>
              <a:rPr lang="en-US" dirty="0" err="1" smtClean="0"/>
              <a:t>korisnim</a:t>
            </a:r>
            <a:r>
              <a:rPr lang="en-US" dirty="0" smtClean="0"/>
              <a:t> </a:t>
            </a:r>
            <a:r>
              <a:rPr lang="en-US" dirty="0" err="1" smtClean="0"/>
              <a:t>preventivnim</a:t>
            </a:r>
            <a:r>
              <a:rPr lang="en-US" dirty="0" smtClean="0"/>
              <a:t> </a:t>
            </a:r>
            <a:r>
              <a:rPr lang="en-US" dirty="0" err="1" smtClean="0"/>
              <a:t>merama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motivisanje</a:t>
            </a:r>
            <a:r>
              <a:rPr lang="en-US" dirty="0" smtClean="0"/>
              <a:t> </a:t>
            </a:r>
            <a:r>
              <a:rPr lang="en-US" dirty="0" err="1" smtClean="0"/>
              <a:t>osobe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dobije</a:t>
            </a:r>
            <a:r>
              <a:rPr lang="en-US" dirty="0" smtClean="0"/>
              <a:t> </a:t>
            </a:r>
            <a:r>
              <a:rPr lang="en-US" dirty="0" err="1" smtClean="0"/>
              <a:t>zdravo</a:t>
            </a:r>
            <a:r>
              <a:rPr lang="en-US" dirty="0" smtClean="0"/>
              <a:t> </a:t>
            </a:r>
            <a:r>
              <a:rPr lang="en-US" dirty="0" err="1" smtClean="0"/>
              <a:t>količinu</a:t>
            </a:r>
            <a:r>
              <a:rPr lang="en-US" dirty="0" smtClean="0"/>
              <a:t> </a:t>
            </a:r>
            <a:r>
              <a:rPr lang="en-US" dirty="0" err="1" smtClean="0"/>
              <a:t>fizičke</a:t>
            </a:r>
            <a:r>
              <a:rPr lang="en-US" dirty="0" smtClean="0"/>
              <a:t> </a:t>
            </a:r>
            <a:r>
              <a:rPr lang="en-US" dirty="0" err="1" smtClean="0"/>
              <a:t>vežbe</a:t>
            </a:r>
            <a:r>
              <a:rPr lang="en-US" dirty="0" smtClean="0"/>
              <a:t>.</a:t>
            </a:r>
          </a:p>
          <a:p>
            <a:r>
              <a:rPr lang="en-US" dirty="0" smtClean="0"/>
              <a:t> </a:t>
            </a:r>
          </a:p>
          <a:p>
            <a:r>
              <a:rPr lang="en-US" dirty="0" err="1" smtClean="0"/>
              <a:t>Medicinska</a:t>
            </a:r>
            <a:r>
              <a:rPr lang="en-US" dirty="0" smtClean="0"/>
              <a:t> </a:t>
            </a:r>
            <a:r>
              <a:rPr lang="en-US" dirty="0" err="1" smtClean="0"/>
              <a:t>disciplina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proučava</a:t>
            </a:r>
            <a:r>
              <a:rPr lang="en-US" dirty="0" smtClean="0"/>
              <a:t> </a:t>
            </a:r>
            <a:r>
              <a:rPr lang="en-US" dirty="0" err="1" smtClean="0"/>
              <a:t>uzroke</a:t>
            </a:r>
            <a:r>
              <a:rPr lang="en-US" dirty="0" smtClean="0"/>
              <a:t> </a:t>
            </a:r>
            <a:r>
              <a:rPr lang="en-US" dirty="0" err="1" smtClean="0"/>
              <a:t>bolesti</a:t>
            </a:r>
            <a:r>
              <a:rPr lang="en-US" dirty="0" smtClean="0"/>
              <a:t> </a:t>
            </a:r>
            <a:r>
              <a:rPr lang="en-US" dirty="0" err="1" smtClean="0"/>
              <a:t>naziva</a:t>
            </a:r>
            <a:r>
              <a:rPr lang="en-US" dirty="0" smtClean="0"/>
              <a:t> se </a:t>
            </a:r>
            <a:r>
              <a:rPr lang="en-US" dirty="0" err="1" smtClean="0"/>
              <a:t>etiologija</a:t>
            </a:r>
            <a:r>
              <a:rPr lang="en-US" dirty="0" smtClean="0"/>
              <a:t> (lat. </a:t>
            </a:r>
            <a:r>
              <a:rPr lang="en-US" dirty="0" err="1" smtClean="0"/>
              <a:t>etiologia</a:t>
            </a:r>
            <a:r>
              <a:rPr lang="en-US" dirty="0" smtClean="0"/>
              <a:t>), a </a:t>
            </a:r>
            <a:r>
              <a:rPr lang="en-US" dirty="0" err="1" smtClean="0"/>
              <a:t>mehanizmom</a:t>
            </a:r>
            <a:r>
              <a:rPr lang="en-US" dirty="0" smtClean="0"/>
              <a:t> </a:t>
            </a:r>
            <a:r>
              <a:rPr lang="en-US" dirty="0" err="1" smtClean="0"/>
              <a:t>nastanka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razvojem</a:t>
            </a:r>
            <a:r>
              <a:rPr lang="en-US" dirty="0" smtClean="0"/>
              <a:t> </a:t>
            </a:r>
            <a:r>
              <a:rPr lang="en-US" dirty="0" err="1" smtClean="0"/>
              <a:t>bolesti</a:t>
            </a:r>
            <a:r>
              <a:rPr lang="en-US" dirty="0" smtClean="0"/>
              <a:t> se </a:t>
            </a:r>
            <a:r>
              <a:rPr lang="en-US" dirty="0" err="1" smtClean="0"/>
              <a:t>bavi</a:t>
            </a:r>
            <a:r>
              <a:rPr lang="en-US" dirty="0" smtClean="0"/>
              <a:t> </a:t>
            </a:r>
            <a:r>
              <a:rPr lang="en-US" dirty="0" err="1" smtClean="0"/>
              <a:t>patogeneza</a:t>
            </a:r>
            <a:r>
              <a:rPr lang="en-US" dirty="0" smtClean="0"/>
              <a:t> (lat. pathogenesis).</a:t>
            </a:r>
          </a:p>
          <a:p>
            <a:endParaRPr lang="en-US" dirty="0"/>
          </a:p>
        </p:txBody>
      </p:sp>
      <p:pic>
        <p:nvPicPr>
          <p:cNvPr id="4098" name="Picture 2" descr="C:\Users\User\Desktop\konjuktivitis-kod-psa-1-830x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500312"/>
            <a:ext cx="2881305" cy="19197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70000" lnSpcReduction="20000"/>
          </a:bodyPr>
          <a:lstStyle/>
          <a:p>
            <a:r>
              <a:rPr lang="hu-HU" dirty="0" smtClean="0"/>
              <a:t>A betegség kezdete lehet hirtelen (stroke, akut miokardiális infarktus) vagy fokozatos (malignus daganatok, fogszuvasodás, tuberkulózis).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 smtClean="0"/>
              <a:t>betegségeket akut és krónikus betegségekre osztják. Az akut betegségek hirtelen jelentkeznek és egy bizonyos ideig tartanak, míg a krónikus betegségek kialakulása általában fokozatos, és nem tarthat sokáig (néha egy életen át). E két forma közötti átmenetet a szubakut betegségek jelentik.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 smtClean="0"/>
              <a:t>betegséget szubjektív zavarok vagy tünetek (lat. Symptoma morbi) és jelek (lat. Signum morbi) kísérik. Gyakori a tünetek nem specifikus (általános) és specifikus felosztása. </a:t>
            </a:r>
            <a:endParaRPr lang="hu-HU" dirty="0" smtClean="0"/>
          </a:p>
          <a:p>
            <a:r>
              <a:rPr lang="hu-HU" dirty="0" smtClean="0"/>
              <a:t>Az </a:t>
            </a:r>
            <a:r>
              <a:rPr lang="hu-HU" dirty="0" smtClean="0"/>
              <a:t>előbbiek számos betegségre jellemzőek (fáradtság, láz, fejfájás), míg az utóbbiak csak egy vagy kisebb számú betegségben fordulnak elő. A patognóm tünetek bizonyos betegségekre nagyon specifikusak, és jelenlétük lehetővé teszi a könnyű diagnózist. A betegség jelei közé tartoznak a kiütések, bőrpír, duzzanat, sárgaság, megnagyobbodott mandulák stb. A szindróma (lat. syndroma) különböző tünetek és jelek összességét jelenti, amelyek egyetlen klinikai képként jelennek meg.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betegség kimenetele háromféle lehet </a:t>
            </a:r>
            <a:r>
              <a:rPr lang="en-US" b="1" dirty="0" smtClean="0"/>
              <a:t>: 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Gyógyulás következmények nélkül </a:t>
            </a:r>
            <a:r>
              <a:rPr lang="hu-HU" dirty="0" smtClean="0"/>
              <a:t>(latin sanatio ad integrum), </a:t>
            </a:r>
            <a:endParaRPr lang="hu-HU" dirty="0" smtClean="0"/>
          </a:p>
          <a:p>
            <a:r>
              <a:rPr lang="hu-HU" b="1" dirty="0" smtClean="0"/>
              <a:t>Bizonyos </a:t>
            </a:r>
            <a:r>
              <a:rPr lang="hu-HU" b="1" dirty="0" smtClean="0"/>
              <a:t>változásokkal és következményekkel </a:t>
            </a:r>
            <a:r>
              <a:rPr lang="hu-HU" dirty="0" smtClean="0"/>
              <a:t>járó gyógyulás (latin residua morbi) ill </a:t>
            </a:r>
            <a:endParaRPr lang="hu-HU" dirty="0" smtClean="0"/>
          </a:p>
          <a:p>
            <a:r>
              <a:rPr lang="hu-HU" b="1" dirty="0" smtClean="0"/>
              <a:t>halál</a:t>
            </a:r>
            <a:r>
              <a:rPr lang="hu-HU" dirty="0" smtClean="0"/>
              <a:t> </a:t>
            </a:r>
            <a:r>
              <a:rPr lang="hu-HU" dirty="0" smtClean="0"/>
              <a:t>(latin exitus letalis).</a:t>
            </a:r>
            <a:endParaRPr lang="en-US" dirty="0"/>
          </a:p>
        </p:txBody>
      </p:sp>
      <p:pic>
        <p:nvPicPr>
          <p:cNvPr id="3074" name="Picture 2" descr="C:\Users\User\Desktop\кокош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857760"/>
            <a:ext cx="2943225" cy="1552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Kao </a:t>
            </a:r>
            <a:r>
              <a:rPr lang="en-US" dirty="0" err="1" smtClean="0"/>
              <a:t>rezultat</a:t>
            </a:r>
            <a:r>
              <a:rPr lang="en-US" dirty="0" smtClean="0"/>
              <a:t>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bolesti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javiti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,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teža</a:t>
            </a:r>
            <a:r>
              <a:rPr lang="en-US" dirty="0" smtClean="0"/>
              <a:t> </a:t>
            </a:r>
            <a:r>
              <a:rPr lang="en-US" dirty="0" err="1" smtClean="0"/>
              <a:t>oboljenja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nazivaju</a:t>
            </a:r>
            <a:r>
              <a:rPr lang="en-US" dirty="0" smtClean="0"/>
              <a:t> </a:t>
            </a:r>
            <a:r>
              <a:rPr lang="en-US" dirty="0" err="1" smtClean="0"/>
              <a:t>komplikacija</a:t>
            </a:r>
            <a:r>
              <a:rPr lang="en-US" dirty="0" smtClean="0"/>
              <a:t> (lat. </a:t>
            </a:r>
            <a:r>
              <a:rPr lang="en-US" dirty="0" err="1" smtClean="0"/>
              <a:t>complicatio</a:t>
            </a:r>
            <a:r>
              <a:rPr lang="en-US" dirty="0" smtClean="0"/>
              <a:t>). </a:t>
            </a:r>
          </a:p>
          <a:p>
            <a:r>
              <a:rPr lang="en-US" dirty="0" err="1" smtClean="0"/>
              <a:t>Ponovno</a:t>
            </a:r>
            <a:r>
              <a:rPr lang="en-US" dirty="0" smtClean="0"/>
              <a:t> </a:t>
            </a:r>
            <a:r>
              <a:rPr lang="en-US" dirty="0" err="1" smtClean="0"/>
              <a:t>javljanje</a:t>
            </a:r>
            <a:r>
              <a:rPr lang="en-US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 smtClean="0"/>
              <a:t>bolesti</a:t>
            </a:r>
            <a:r>
              <a:rPr lang="en-US" dirty="0" smtClean="0"/>
              <a:t> se </a:t>
            </a:r>
            <a:r>
              <a:rPr lang="en-US" dirty="0" err="1" smtClean="0"/>
              <a:t>naziva</a:t>
            </a:r>
            <a:r>
              <a:rPr lang="en-US" dirty="0" smtClean="0"/>
              <a:t> </a:t>
            </a:r>
            <a:r>
              <a:rPr lang="en-US" dirty="0" err="1" smtClean="0"/>
              <a:t>recidiv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relaps</a:t>
            </a:r>
            <a:r>
              <a:rPr lang="en-US" dirty="0" smtClean="0"/>
              <a:t> (lat. </a:t>
            </a:r>
            <a:r>
              <a:rPr lang="en-US" dirty="0" err="1" smtClean="0"/>
              <a:t>recidivum</a:t>
            </a:r>
            <a:r>
              <a:rPr lang="en-US" dirty="0" smtClean="0"/>
              <a:t>, </a:t>
            </a:r>
            <a:r>
              <a:rPr lang="en-US" dirty="0" err="1" smtClean="0"/>
              <a:t>relapsus</a:t>
            </a:r>
            <a:r>
              <a:rPr lang="en-US" dirty="0" smtClean="0"/>
              <a:t>). </a:t>
            </a:r>
          </a:p>
          <a:p>
            <a:r>
              <a:rPr lang="en-US" dirty="0" err="1" smtClean="0"/>
              <a:t>Termin</a:t>
            </a:r>
            <a:r>
              <a:rPr lang="en-US" dirty="0" smtClean="0"/>
              <a:t> </a:t>
            </a:r>
            <a:r>
              <a:rPr lang="en-US" dirty="0" err="1" smtClean="0"/>
              <a:t>remisija</a:t>
            </a:r>
            <a:r>
              <a:rPr lang="en-US" dirty="0" smtClean="0"/>
              <a:t> (lat. </a:t>
            </a:r>
            <a:r>
              <a:rPr lang="en-US" dirty="0" err="1" smtClean="0"/>
              <a:t>remissio</a:t>
            </a:r>
            <a:r>
              <a:rPr lang="en-US" dirty="0" smtClean="0"/>
              <a:t>) </a:t>
            </a:r>
            <a:r>
              <a:rPr lang="en-US" dirty="0" err="1" smtClean="0"/>
              <a:t>označava</a:t>
            </a:r>
            <a:r>
              <a:rPr lang="en-US" dirty="0" smtClean="0"/>
              <a:t> </a:t>
            </a:r>
            <a:r>
              <a:rPr lang="en-US" dirty="0" err="1" smtClean="0"/>
              <a:t>prividno</a:t>
            </a:r>
            <a:r>
              <a:rPr lang="en-US" dirty="0" smtClean="0"/>
              <a:t> </a:t>
            </a:r>
            <a:r>
              <a:rPr lang="en-US" dirty="0" err="1" smtClean="0"/>
              <a:t>izlečenje</a:t>
            </a:r>
            <a:r>
              <a:rPr lang="en-US" dirty="0" smtClean="0"/>
              <a:t> </a:t>
            </a:r>
            <a:r>
              <a:rPr lang="en-US" dirty="0" err="1" smtClean="0"/>
              <a:t>bolesti</a:t>
            </a:r>
            <a:r>
              <a:rPr lang="en-US" dirty="0" smtClean="0"/>
              <a:t>, a </a:t>
            </a:r>
            <a:r>
              <a:rPr lang="en-US" dirty="0" err="1" smtClean="0"/>
              <a:t>nepotpuno</a:t>
            </a:r>
            <a:r>
              <a:rPr lang="en-US" dirty="0" smtClean="0"/>
              <a:t> </a:t>
            </a:r>
            <a:r>
              <a:rPr lang="en-US" dirty="0" err="1" smtClean="0"/>
              <a:t>izlečenje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period </a:t>
            </a:r>
            <a:r>
              <a:rPr lang="en-US" dirty="0" err="1" smtClean="0"/>
              <a:t>oporavka</a:t>
            </a:r>
            <a:r>
              <a:rPr lang="en-US" dirty="0" smtClean="0"/>
              <a:t> se </a:t>
            </a:r>
            <a:r>
              <a:rPr lang="en-US" dirty="0" err="1" smtClean="0"/>
              <a:t>zove</a:t>
            </a:r>
            <a:r>
              <a:rPr lang="en-US" dirty="0" smtClean="0"/>
              <a:t> </a:t>
            </a:r>
            <a:r>
              <a:rPr lang="en-US" dirty="0" err="1" smtClean="0"/>
              <a:t>rekonvalescencija</a:t>
            </a:r>
            <a:r>
              <a:rPr lang="en-US" dirty="0" smtClean="0"/>
              <a:t> (lat. </a:t>
            </a:r>
            <a:r>
              <a:rPr lang="en-US" dirty="0" err="1" smtClean="0"/>
              <a:t>reconvalescentio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Rehabilitacija</a:t>
            </a:r>
            <a:r>
              <a:rPr lang="en-US" dirty="0" smtClean="0"/>
              <a:t> (lat. </a:t>
            </a:r>
            <a:r>
              <a:rPr lang="en-US" dirty="0" err="1" smtClean="0"/>
              <a:t>rehabilitatio</a:t>
            </a:r>
            <a:r>
              <a:rPr lang="en-US" dirty="0" smtClean="0"/>
              <a:t>)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otklanjanje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ublažavanje</a:t>
            </a:r>
            <a:r>
              <a:rPr lang="en-US" dirty="0" smtClean="0"/>
              <a:t> </a:t>
            </a:r>
            <a:r>
              <a:rPr lang="en-US" dirty="0" err="1" smtClean="0"/>
              <a:t>izvesnih</a:t>
            </a:r>
            <a:r>
              <a:rPr lang="en-US" dirty="0" smtClean="0"/>
              <a:t> </a:t>
            </a:r>
            <a:r>
              <a:rPr lang="en-US" dirty="0" err="1" smtClean="0"/>
              <a:t>poremećaja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nastaju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rezultat</a:t>
            </a:r>
            <a:r>
              <a:rPr lang="en-US" dirty="0" smtClean="0"/>
              <a:t> </a:t>
            </a:r>
            <a:r>
              <a:rPr lang="en-US" dirty="0" err="1" smtClean="0"/>
              <a:t>bolesti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0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háziállatok betegségei </a:t>
            </a:r>
            <a:r>
              <a:rPr lang="hu-HU" sz="3600" b="1" dirty="0" smtClean="0">
                <a:solidFill>
                  <a:srgbClr val="FF0000"/>
                </a:solidFill>
              </a:rPr>
              <a:t>nem sokban különböznek az emberek betegségeitől</a:t>
            </a:r>
            <a:r>
              <a:rPr lang="hu-HU" dirty="0" smtClean="0"/>
              <a:t>.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715404" cy="4911741"/>
          </a:xfrm>
        </p:spPr>
        <p:txBody>
          <a:bodyPr>
            <a:normAutofit lnSpcReduction="10000"/>
          </a:bodyPr>
          <a:lstStyle/>
          <a:p>
            <a:r>
              <a:rPr lang="hu-HU" sz="1800" dirty="0" smtClean="0"/>
              <a:t>Sokan közülük gyakoriak, és gyakran állatokról emberre terjednek (úgynevezett zoonózisok). Különösen fontosak a fertőző és parazitás betegségek. Elnyomásukat törvény szabályozza, mivel kárt okoznak a gazdaságban és veszélyt jelentenek az emberek egészségére. </a:t>
            </a:r>
            <a:endParaRPr lang="hu-HU" sz="1800" dirty="0" smtClean="0"/>
          </a:p>
          <a:p>
            <a:r>
              <a:rPr lang="hu-HU" sz="1800" dirty="0" smtClean="0"/>
              <a:t>A </a:t>
            </a:r>
            <a:r>
              <a:rPr lang="hu-HU" sz="1800" dirty="0" smtClean="0"/>
              <a:t>lovakat megtámadó betegségek közül a szakagia fontos, és az emésztőszervek különféle rendellenességei (kólika) nagyon gyakoriak. </a:t>
            </a:r>
            <a:endParaRPr lang="hu-HU" sz="1800" dirty="0" smtClean="0"/>
          </a:p>
          <a:p>
            <a:r>
              <a:rPr lang="hu-HU" sz="1800" dirty="0" smtClean="0"/>
              <a:t>A </a:t>
            </a:r>
            <a:r>
              <a:rPr lang="hu-HU" sz="1800" dirty="0" smtClean="0"/>
              <a:t>teheneknél gyakori a tuberkulózis, a brucellózis, a prostretl, a rustling és a piroplazmózis, a hegesztés okozta szervek betegségei (különösen a juhoknál) pedig sok kárt okoznak. </a:t>
            </a:r>
            <a:endParaRPr lang="hu-HU" sz="1800" dirty="0" smtClean="0"/>
          </a:p>
          <a:p>
            <a:r>
              <a:rPr lang="hu-HU" sz="1800" dirty="0" smtClean="0"/>
              <a:t>A </a:t>
            </a:r>
            <a:r>
              <a:rPr lang="hu-HU" sz="1800" dirty="0" smtClean="0"/>
              <a:t>kecskék elsősorban brucellózisban, a juhok pedig himlőben, piroplazmózisban, rühességben és egyes belső szervek parazitás betegségeiben (lebegés) </a:t>
            </a:r>
            <a:r>
              <a:rPr lang="hu-HU" sz="1800" dirty="0" smtClean="0"/>
              <a:t>szenvednek</a:t>
            </a:r>
          </a:p>
          <a:p>
            <a:r>
              <a:rPr lang="hu-HU" sz="1800" dirty="0" smtClean="0"/>
              <a:t>. </a:t>
            </a:r>
            <a:r>
              <a:rPr lang="hu-HU" sz="1800" dirty="0" smtClean="0"/>
              <a:t>A sertések pestist, vörös hasat és brucellózist kapnak. </a:t>
            </a:r>
            <a:endParaRPr lang="hu-HU" sz="1800" dirty="0" smtClean="0"/>
          </a:p>
          <a:p>
            <a:r>
              <a:rPr lang="hu-HU" sz="1800" dirty="0" smtClean="0"/>
              <a:t>A </a:t>
            </a:r>
            <a:r>
              <a:rPr lang="hu-HU" sz="1800" dirty="0" smtClean="0"/>
              <a:t>kutyák és macskák esetében régiónkban a legfontosabb a veszettség, a baromfiaknál pedig a pestis, a kolera és a tífusz. </a:t>
            </a:r>
            <a:endParaRPr lang="hu-HU" sz="1800" dirty="0" smtClean="0"/>
          </a:p>
          <a:p>
            <a:r>
              <a:rPr lang="hu-HU" sz="1800" dirty="0" smtClean="0"/>
              <a:t>A </a:t>
            </a:r>
            <a:r>
              <a:rPr lang="hu-HU" sz="1800" dirty="0" smtClean="0"/>
              <a:t>vadon élő állatok is szenvedhetnek különféle betegségekben: pl. a nyulak tularémiában, a méhek fiasításban stb</a:t>
            </a:r>
            <a:r>
              <a:rPr lang="hu-HU" sz="1800" dirty="0" smtClean="0"/>
              <a:t>.</a:t>
            </a:r>
            <a:r>
              <a:rPr lang="hu-HU" sz="1800" dirty="0" smtClean="0"/>
              <a:t/>
            </a:r>
            <a:br>
              <a:rPr lang="hu-HU" sz="1800" dirty="0" smtClean="0"/>
            </a:br>
            <a:endParaRPr lang="en-US" dirty="0"/>
          </a:p>
        </p:txBody>
      </p:sp>
      <p:pic>
        <p:nvPicPr>
          <p:cNvPr id="2050" name="Picture 2" descr="C:\Users\User\Desktop\2023_07_003-scaled.format-jpeg.max-370x2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73358" y="5357826"/>
            <a:ext cx="2256359" cy="15001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783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Állatok betegségei</vt:lpstr>
      <vt:lpstr>Betegség (lat. morbus)</vt:lpstr>
      <vt:lpstr>A betegségeket örökletes, veleszületett és szerzett betegségekre oszthatjuk </vt:lpstr>
      <vt:lpstr>Slide 4</vt:lpstr>
      <vt:lpstr>Slide 5</vt:lpstr>
      <vt:lpstr>A betegség kimenetele háromféle lehet :  </vt:lpstr>
      <vt:lpstr>Slide 7</vt:lpstr>
      <vt:lpstr>A háziállatok betegségei nem sokban különböznek az emberek betegségeitől.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БОЛЕСТИ ЖИВОТИЊА</dc:title>
  <dc:creator>User</dc:creator>
  <cp:lastModifiedBy>User</cp:lastModifiedBy>
  <cp:revision>7</cp:revision>
  <dcterms:created xsi:type="dcterms:W3CDTF">2026-04-12T13:23:31Z</dcterms:created>
  <dcterms:modified xsi:type="dcterms:W3CDTF">2026-04-12T18:49:04Z</dcterms:modified>
</cp:coreProperties>
</file>