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Poppins Bold" charset="-18"/>
      <p:regular r:id="rId18"/>
    </p:embeddedFont>
    <p:embeddedFont>
      <p:font typeface="Poppins" charset="-18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-81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hyperlink" Target="https://wordwall.net/hu/resource/106142890" TargetMode="External"/><Relationship Id="rId3" Type="http://schemas.openxmlformats.org/officeDocument/2006/relationships/image" Target="../media/image46.svg"/><Relationship Id="rId7" Type="http://schemas.openxmlformats.org/officeDocument/2006/relationships/image" Target="../media/image55.png"/><Relationship Id="rId12" Type="http://schemas.openxmlformats.org/officeDocument/2006/relationships/image" Target="../media/image44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34.png"/><Relationship Id="rId5" Type="http://schemas.openxmlformats.org/officeDocument/2006/relationships/image" Target="../media/image53.jpeg"/><Relationship Id="rId10" Type="http://schemas.openxmlformats.org/officeDocument/2006/relationships/image" Target="../media/image66.svg"/><Relationship Id="rId4" Type="http://schemas.openxmlformats.org/officeDocument/2006/relationships/image" Target="../media/image52.jpe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8.jpeg"/><Relationship Id="rId7" Type="http://schemas.openxmlformats.org/officeDocument/2006/relationships/image" Target="../media/image46.sv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60.jpeg"/><Relationship Id="rId10" Type="http://schemas.openxmlformats.org/officeDocument/2006/relationships/image" Target="../media/image44.svg"/><Relationship Id="rId4" Type="http://schemas.openxmlformats.org/officeDocument/2006/relationships/image" Target="../media/image59.jpe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2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0.svg"/><Relationship Id="rId7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sv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sv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4.png"/><Relationship Id="rId3" Type="http://schemas.openxmlformats.org/officeDocument/2006/relationships/image" Target="../media/image46.svg"/><Relationship Id="rId7" Type="http://schemas.openxmlformats.org/officeDocument/2006/relationships/image" Target="../media/image39.jpeg"/><Relationship Id="rId12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54.sv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6.svg"/><Relationship Id="rId7" Type="http://schemas.openxmlformats.org/officeDocument/2006/relationships/image" Target="../media/image49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10" Type="http://schemas.openxmlformats.org/officeDocument/2006/relationships/image" Target="../media/image59.sv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11" b="-9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600950" y="7063742"/>
            <a:ext cx="3086100" cy="728471"/>
            <a:chOff x="0" y="0"/>
            <a:chExt cx="812800" cy="1918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91861"/>
            </a:xfrm>
            <a:custGeom>
              <a:avLst/>
              <a:gdLst/>
              <a:ahLst/>
              <a:cxnLst/>
              <a:rect l="l" t="t" r="r" b="b"/>
              <a:pathLst>
                <a:path w="812800" h="191861">
                  <a:moveTo>
                    <a:pt x="95930" y="0"/>
                  </a:moveTo>
                  <a:lnTo>
                    <a:pt x="716870" y="0"/>
                  </a:lnTo>
                  <a:cubicBezTo>
                    <a:pt x="769851" y="0"/>
                    <a:pt x="812800" y="42949"/>
                    <a:pt x="812800" y="95930"/>
                  </a:cubicBezTo>
                  <a:lnTo>
                    <a:pt x="812800" y="95930"/>
                  </a:lnTo>
                  <a:cubicBezTo>
                    <a:pt x="812800" y="121373"/>
                    <a:pt x="802693" y="145773"/>
                    <a:pt x="784703" y="163763"/>
                  </a:cubicBezTo>
                  <a:cubicBezTo>
                    <a:pt x="766712" y="181754"/>
                    <a:pt x="742312" y="191861"/>
                    <a:pt x="716870" y="191861"/>
                  </a:cubicBezTo>
                  <a:lnTo>
                    <a:pt x="95930" y="191861"/>
                  </a:lnTo>
                  <a:cubicBezTo>
                    <a:pt x="42949" y="191861"/>
                    <a:pt x="0" y="148911"/>
                    <a:pt x="0" y="95930"/>
                  </a:cubicBezTo>
                  <a:lnTo>
                    <a:pt x="0" y="95930"/>
                  </a:lnTo>
                  <a:cubicBezTo>
                    <a:pt x="0" y="42949"/>
                    <a:pt x="42949" y="0"/>
                    <a:pt x="9593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812800" cy="268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04690" y="9582868"/>
            <a:ext cx="263671" cy="264151"/>
          </a:xfrm>
          <a:custGeom>
            <a:avLst/>
            <a:gdLst/>
            <a:ahLst/>
            <a:cxnLst/>
            <a:rect l="l" t="t" r="r" b="b"/>
            <a:pathLst>
              <a:path w="263671" h="264151">
                <a:moveTo>
                  <a:pt x="0" y="0"/>
                </a:moveTo>
                <a:lnTo>
                  <a:pt x="263670" y="0"/>
                </a:lnTo>
                <a:lnTo>
                  <a:pt x="263670" y="264150"/>
                </a:lnTo>
                <a:lnTo>
                  <a:pt x="0" y="26415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06422" y="-10859678"/>
            <a:ext cx="18647548" cy="24863398"/>
          </a:xfrm>
          <a:custGeom>
            <a:avLst/>
            <a:gdLst/>
            <a:ahLst/>
            <a:cxnLst/>
            <a:rect l="l" t="t" r="r" b="b"/>
            <a:pathLst>
              <a:path w="18647548" h="24863398">
                <a:moveTo>
                  <a:pt x="0" y="0"/>
                </a:moveTo>
                <a:lnTo>
                  <a:pt x="18647548" y="0"/>
                </a:lnTo>
                <a:lnTo>
                  <a:pt x="18647548" y="24863398"/>
                </a:lnTo>
                <a:lnTo>
                  <a:pt x="0" y="248633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1231494"/>
            <a:ext cx="7793234" cy="239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74"/>
              </a:lnSpc>
            </a:pPr>
            <a:r>
              <a:rPr lang="en-US" sz="11981">
                <a:solidFill>
                  <a:srgbClr val="FFFFFF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Lószínek</a:t>
            </a:r>
          </a:p>
        </p:txBody>
      </p:sp>
      <p:sp>
        <p:nvSpPr>
          <p:cNvPr id="9" name="Freeform 9"/>
          <p:cNvSpPr/>
          <p:nvPr/>
        </p:nvSpPr>
        <p:spPr>
          <a:xfrm>
            <a:off x="11434000" y="8724609"/>
            <a:ext cx="6854000" cy="1562391"/>
          </a:xfrm>
          <a:custGeom>
            <a:avLst/>
            <a:gdLst/>
            <a:ahLst/>
            <a:cxnLst/>
            <a:rect l="l" t="t" r="r" b="b"/>
            <a:pathLst>
              <a:path w="6854000" h="1562391">
                <a:moveTo>
                  <a:pt x="0" y="0"/>
                </a:moveTo>
                <a:lnTo>
                  <a:pt x="6854000" y="0"/>
                </a:lnTo>
                <a:lnTo>
                  <a:pt x="6854000" y="1562391"/>
                </a:lnTo>
                <a:lnTo>
                  <a:pt x="0" y="15623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25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560379" y="0"/>
            <a:ext cx="2727621" cy="1848987"/>
          </a:xfrm>
          <a:custGeom>
            <a:avLst/>
            <a:gdLst/>
            <a:ahLst/>
            <a:cxnLst/>
            <a:rect l="l" t="t" r="r" b="b"/>
            <a:pathLst>
              <a:path w="2727621" h="1848987">
                <a:moveTo>
                  <a:pt x="0" y="0"/>
                </a:moveTo>
                <a:lnTo>
                  <a:pt x="2727621" y="0"/>
                </a:lnTo>
                <a:lnTo>
                  <a:pt x="2727621" y="1848987"/>
                </a:lnTo>
                <a:lnTo>
                  <a:pt x="0" y="18489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4635" r="-3056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16839" y="5171758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3"/>
                </a:lnTo>
                <a:lnTo>
                  <a:pt x="0" y="19420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85919" y="5171758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4" y="0"/>
                </a:lnTo>
                <a:lnTo>
                  <a:pt x="194204" y="194203"/>
                </a:lnTo>
                <a:lnTo>
                  <a:pt x="0" y="19420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50865" y="5074656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3"/>
                </a:lnTo>
                <a:lnTo>
                  <a:pt x="0" y="19420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49692" y="5627531"/>
            <a:ext cx="5188616" cy="3955337"/>
          </a:xfrm>
          <a:custGeom>
            <a:avLst/>
            <a:gdLst/>
            <a:ahLst/>
            <a:cxnLst/>
            <a:rect l="l" t="t" r="r" b="b"/>
            <a:pathLst>
              <a:path w="5188616" h="3955337">
                <a:moveTo>
                  <a:pt x="0" y="0"/>
                </a:moveTo>
                <a:lnTo>
                  <a:pt x="5188616" y="0"/>
                </a:lnTo>
                <a:lnTo>
                  <a:pt x="5188616" y="3955337"/>
                </a:lnTo>
                <a:lnTo>
                  <a:pt x="0" y="39553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192545" y="5618868"/>
            <a:ext cx="4096017" cy="3963999"/>
          </a:xfrm>
          <a:custGeom>
            <a:avLst/>
            <a:gdLst/>
            <a:ahLst/>
            <a:cxnLst/>
            <a:rect l="l" t="t" r="r" b="b"/>
            <a:pathLst>
              <a:path w="4096017" h="3963999">
                <a:moveTo>
                  <a:pt x="0" y="0"/>
                </a:moveTo>
                <a:lnTo>
                  <a:pt x="4096016" y="0"/>
                </a:lnTo>
                <a:lnTo>
                  <a:pt x="4096016" y="3964000"/>
                </a:lnTo>
                <a:lnTo>
                  <a:pt x="0" y="3964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307515" y="5661773"/>
            <a:ext cx="4757962" cy="3878189"/>
          </a:xfrm>
          <a:custGeom>
            <a:avLst/>
            <a:gdLst/>
            <a:ahLst/>
            <a:cxnLst/>
            <a:rect l="l" t="t" r="r" b="b"/>
            <a:pathLst>
              <a:path w="4757962" h="3878189">
                <a:moveTo>
                  <a:pt x="0" y="0"/>
                </a:moveTo>
                <a:lnTo>
                  <a:pt x="4757963" y="0"/>
                </a:lnTo>
                <a:lnTo>
                  <a:pt x="4757963" y="3878190"/>
                </a:lnTo>
                <a:lnTo>
                  <a:pt x="0" y="387819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 l="-54865" t="-16542" r="-39986" b="-6274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2316205"/>
            <a:ext cx="5869588" cy="1181255"/>
          </a:xfrm>
          <a:custGeom>
            <a:avLst/>
            <a:gdLst/>
            <a:ahLst/>
            <a:cxnLst/>
            <a:rect l="l" t="t" r="r" b="b"/>
            <a:pathLst>
              <a:path w="5869588" h="1181255">
                <a:moveTo>
                  <a:pt x="0" y="0"/>
                </a:moveTo>
                <a:lnTo>
                  <a:pt x="5869588" y="0"/>
                </a:lnTo>
                <a:lnTo>
                  <a:pt x="5869588" y="1181254"/>
                </a:lnTo>
                <a:lnTo>
                  <a:pt x="0" y="11812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286606" y="2906832"/>
            <a:ext cx="1907895" cy="1516776"/>
          </a:xfrm>
          <a:custGeom>
            <a:avLst/>
            <a:gdLst/>
            <a:ahLst/>
            <a:cxnLst/>
            <a:rect l="l" t="t" r="r" b="b"/>
            <a:pathLst>
              <a:path w="1907895" h="1516776">
                <a:moveTo>
                  <a:pt x="0" y="0"/>
                </a:moveTo>
                <a:lnTo>
                  <a:pt x="1907894" y="0"/>
                </a:lnTo>
                <a:lnTo>
                  <a:pt x="1907894" y="1516776"/>
                </a:lnTo>
                <a:lnTo>
                  <a:pt x="0" y="151677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alphaModFix amt="78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44245" y="1475144"/>
            <a:ext cx="2728489" cy="3109389"/>
          </a:xfrm>
          <a:custGeom>
            <a:avLst/>
            <a:gdLst/>
            <a:ahLst/>
            <a:cxnLst/>
            <a:rect l="l" t="t" r="r" b="b"/>
            <a:pathLst>
              <a:path w="2728489" h="3109389">
                <a:moveTo>
                  <a:pt x="0" y="0"/>
                </a:moveTo>
                <a:lnTo>
                  <a:pt x="2728489" y="0"/>
                </a:lnTo>
                <a:lnTo>
                  <a:pt x="2728489" y="3109389"/>
                </a:lnTo>
                <a:lnTo>
                  <a:pt x="0" y="31093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355951" y="262609"/>
            <a:ext cx="15021918" cy="2053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873"/>
              </a:lnSpc>
            </a:pPr>
            <a:r>
              <a:rPr lang="en-US" sz="11099" b="1">
                <a:solidFill>
                  <a:srgbClr val="000000"/>
                </a:solidFill>
                <a:latin typeface="Agrandir Grand Bold"/>
                <a:ea typeface="Agrandir Grand Bold"/>
                <a:cs typeface="Agrandir Grand Bold"/>
                <a:sym typeface="Agrandir Grand Bold"/>
              </a:rPr>
              <a:t>PÁRDUCTARKA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959443" y="4926024"/>
            <a:ext cx="3115020" cy="42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1"/>
              </a:lnSpc>
            </a:pPr>
            <a:r>
              <a:rPr lang="en-US" sz="2400" b="1" spc="12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PEJPÁRDUCTARKA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50141" y="4844068"/>
            <a:ext cx="3888167" cy="42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1"/>
              </a:lnSpc>
            </a:pPr>
            <a:r>
              <a:rPr lang="en-US" sz="2400" b="1" spc="12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FEKETEPÁRDUCTARKA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073219" y="4900583"/>
            <a:ext cx="3797076" cy="42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1"/>
              </a:lnSpc>
            </a:pPr>
            <a:r>
              <a:rPr lang="en-US" sz="2400" b="1" spc="12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SÁRGAPÁRDUCTARKA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850141" y="2331261"/>
            <a:ext cx="8527728" cy="1984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62"/>
              </a:lnSpc>
            </a:pPr>
            <a:r>
              <a:rPr lang="en-US" sz="3616" spc="195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A testén kisebb színes és fehér foltok, pöttyök vannak.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2291227"/>
            <a:ext cx="5914410" cy="808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4"/>
              </a:lnSpc>
              <a:spcBef>
                <a:spcPct val="0"/>
              </a:spcBef>
            </a:pPr>
            <a:r>
              <a:rPr lang="en-US" sz="4800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13" tooltip="https://wordwall.net/hu/resource/106142890"/>
              </a:rPr>
              <a:t>Ellenőrző kérdések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44063" y="688901"/>
            <a:ext cx="2758587" cy="3723725"/>
          </a:xfrm>
          <a:custGeom>
            <a:avLst/>
            <a:gdLst/>
            <a:ahLst/>
            <a:cxnLst/>
            <a:rect l="l" t="t" r="r" b="b"/>
            <a:pathLst>
              <a:path w="2758587" h="3723725">
                <a:moveTo>
                  <a:pt x="0" y="0"/>
                </a:moveTo>
                <a:lnTo>
                  <a:pt x="2758587" y="0"/>
                </a:lnTo>
                <a:lnTo>
                  <a:pt x="2758587" y="3723725"/>
                </a:lnTo>
                <a:lnTo>
                  <a:pt x="0" y="372372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21966" r="-3654" b="-2423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41531" y="688901"/>
            <a:ext cx="4914492" cy="3723725"/>
          </a:xfrm>
          <a:custGeom>
            <a:avLst/>
            <a:gdLst/>
            <a:ahLst/>
            <a:cxnLst/>
            <a:rect l="l" t="t" r="r" b="b"/>
            <a:pathLst>
              <a:path w="4914492" h="3723725">
                <a:moveTo>
                  <a:pt x="0" y="0"/>
                </a:moveTo>
                <a:lnTo>
                  <a:pt x="4914492" y="0"/>
                </a:lnTo>
                <a:lnTo>
                  <a:pt x="4914492" y="3723725"/>
                </a:lnTo>
                <a:lnTo>
                  <a:pt x="0" y="37237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0" t="-9280" r="-85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48069" y="5775914"/>
            <a:ext cx="5966642" cy="3669719"/>
          </a:xfrm>
          <a:custGeom>
            <a:avLst/>
            <a:gdLst/>
            <a:ahLst/>
            <a:cxnLst/>
            <a:rect l="l" t="t" r="r" b="b"/>
            <a:pathLst>
              <a:path w="5966642" h="3669719">
                <a:moveTo>
                  <a:pt x="0" y="0"/>
                </a:moveTo>
                <a:lnTo>
                  <a:pt x="5966642" y="0"/>
                </a:lnTo>
                <a:lnTo>
                  <a:pt x="5966642" y="3669719"/>
                </a:lnTo>
                <a:lnTo>
                  <a:pt x="0" y="36697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498777" y="5775914"/>
            <a:ext cx="6003873" cy="3669719"/>
          </a:xfrm>
          <a:custGeom>
            <a:avLst/>
            <a:gdLst/>
            <a:ahLst/>
            <a:cxnLst/>
            <a:rect l="l" t="t" r="r" b="b"/>
            <a:pathLst>
              <a:path w="6003873" h="3669719">
                <a:moveTo>
                  <a:pt x="0" y="0"/>
                </a:moveTo>
                <a:lnTo>
                  <a:pt x="6003873" y="0"/>
                </a:lnTo>
                <a:lnTo>
                  <a:pt x="6003873" y="3669719"/>
                </a:lnTo>
                <a:lnTo>
                  <a:pt x="0" y="366971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 l="-372" r="-372" b="-954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622376" y="4867275"/>
            <a:ext cx="4170759" cy="843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1"/>
              </a:lnSpc>
            </a:pPr>
            <a:r>
              <a:rPr lang="en-US" sz="2400" b="1" spc="12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ALMÁZOTT  </a:t>
            </a:r>
          </a:p>
          <a:p>
            <a:pPr algn="ctr">
              <a:lnSpc>
                <a:spcPts val="3361"/>
              </a:lnSpc>
              <a:spcBef>
                <a:spcPct val="0"/>
              </a:spcBef>
            </a:pPr>
            <a:r>
              <a:rPr lang="en-US" sz="2400" spc="12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JÓLTÁPLÁLTSÁGOT MUTAT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035077" y="9483733"/>
            <a:ext cx="7252923" cy="74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  <a:spcBef>
                <a:spcPct val="0"/>
              </a:spcBef>
            </a:pPr>
            <a:r>
              <a:rPr lang="en-US" sz="2100" spc="11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 LÓ SZÍNES SZŐREI KÖZÉ FEHÉR SZÁLAK KEVEREDNEK</a:t>
            </a:r>
          </a:p>
        </p:txBody>
      </p:sp>
      <p:sp>
        <p:nvSpPr>
          <p:cNvPr id="8" name="Freeform 8"/>
          <p:cNvSpPr/>
          <p:nvPr/>
        </p:nvSpPr>
        <p:spPr>
          <a:xfrm rot="8000905">
            <a:off x="650664" y="5446479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3"/>
                </a:lnTo>
                <a:lnTo>
                  <a:pt x="0" y="19420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233677">
            <a:off x="227588" y="9223512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4"/>
                </a:lnTo>
                <a:lnTo>
                  <a:pt x="0" y="19420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847243">
            <a:off x="8665340" y="4973800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3"/>
                </a:lnTo>
                <a:lnTo>
                  <a:pt x="0" y="19420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528388" y="2550764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3"/>
                </a:lnTo>
                <a:lnTo>
                  <a:pt x="0" y="19420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498777" y="9540883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3"/>
                </a:lnTo>
                <a:lnTo>
                  <a:pt x="0" y="19420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158361">
            <a:off x="14750643" y="4600431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3"/>
                </a:lnTo>
                <a:lnTo>
                  <a:pt x="0" y="19420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7954451">
            <a:off x="13412712" y="5404515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3"/>
                </a:lnTo>
                <a:lnTo>
                  <a:pt x="0" y="19420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98975" y="5775914"/>
            <a:ext cx="3068043" cy="3669719"/>
          </a:xfrm>
          <a:custGeom>
            <a:avLst/>
            <a:gdLst/>
            <a:ahLst/>
            <a:cxnLst/>
            <a:rect l="l" t="t" r="r" b="b"/>
            <a:pathLst>
              <a:path w="3068043" h="3669719">
                <a:moveTo>
                  <a:pt x="0" y="0"/>
                </a:moveTo>
                <a:lnTo>
                  <a:pt x="3068044" y="0"/>
                </a:lnTo>
                <a:lnTo>
                  <a:pt x="3068044" y="3669719"/>
                </a:lnTo>
                <a:lnTo>
                  <a:pt x="0" y="36697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4620" t="-24467" b="-19321"/>
            </a:stretch>
          </a:blipFill>
        </p:spPr>
      </p:sp>
      <p:sp>
        <p:nvSpPr>
          <p:cNvPr id="16" name="Freeform 16"/>
          <p:cNvSpPr/>
          <p:nvPr/>
        </p:nvSpPr>
        <p:spPr>
          <a:xfrm rot="-10446324">
            <a:off x="1515383" y="1840151"/>
            <a:ext cx="2728489" cy="3109389"/>
          </a:xfrm>
          <a:custGeom>
            <a:avLst/>
            <a:gdLst/>
            <a:ahLst/>
            <a:cxnLst/>
            <a:rect l="l" t="t" r="r" b="b"/>
            <a:pathLst>
              <a:path w="2728489" h="3109389">
                <a:moveTo>
                  <a:pt x="0" y="0"/>
                </a:moveTo>
                <a:lnTo>
                  <a:pt x="2728489" y="0"/>
                </a:lnTo>
                <a:lnTo>
                  <a:pt x="2728489" y="3109390"/>
                </a:lnTo>
                <a:lnTo>
                  <a:pt x="0" y="31093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49709" y="809625"/>
            <a:ext cx="7640456" cy="1178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42"/>
              </a:lnSpc>
            </a:pPr>
            <a:r>
              <a:rPr lang="en-US" sz="6353" b="1">
                <a:solidFill>
                  <a:srgbClr val="46291C"/>
                </a:solidFill>
                <a:latin typeface="Agrandir Grand Bold"/>
                <a:ea typeface="Agrandir Grand Bold"/>
                <a:cs typeface="Agrandir Grand Bold"/>
                <a:sym typeface="Agrandir Grand Bold"/>
              </a:rPr>
              <a:t>Érdekességek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5255883"/>
            <a:ext cx="2783562" cy="42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1"/>
              </a:lnSpc>
              <a:spcBef>
                <a:spcPct val="0"/>
              </a:spcBef>
            </a:pPr>
            <a:r>
              <a:rPr lang="en-US" sz="2400" b="1" spc="12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PANGARE HATÁS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862895" y="5255883"/>
            <a:ext cx="1275636" cy="42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1"/>
              </a:lnSpc>
              <a:spcBef>
                <a:spcPct val="0"/>
              </a:spcBef>
            </a:pPr>
            <a:r>
              <a:rPr lang="en-US" sz="2400" b="1" spc="12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TŰZÖTT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622376" y="2829911"/>
            <a:ext cx="3003113" cy="42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1"/>
              </a:lnSpc>
              <a:spcBef>
                <a:spcPct val="0"/>
              </a:spcBef>
            </a:pPr>
            <a:r>
              <a:rPr lang="en-US" sz="2400" b="1" spc="12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ZEBRACSÍKOS LÁB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138531" y="4555481"/>
            <a:ext cx="2251948" cy="42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1"/>
              </a:lnSpc>
              <a:spcBef>
                <a:spcPct val="0"/>
              </a:spcBef>
            </a:pPr>
            <a:r>
              <a:rPr lang="en-US" sz="2400" b="1" spc="12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SZÍJJALT HÁT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0" y="9483733"/>
            <a:ext cx="10193841" cy="74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  <a:spcBef>
                <a:spcPct val="0"/>
              </a:spcBef>
            </a:pPr>
            <a:r>
              <a:rPr lang="en-US" sz="2100" spc="11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 PEJ ÉS SÁRGA SZÍNŰ LOVAK HASÁT, LÁGYÉKÁT, POFÁJÁT, VALAMINT A SZEM KÖRÜLI TERÜLETET JELLEGZETESEN VILÁGOSÍTJA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-334237"/>
            <a:ext cx="8833000" cy="217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35"/>
              </a:lnSpc>
            </a:pPr>
            <a:r>
              <a:rPr lang="en-US" sz="10882">
                <a:solidFill>
                  <a:srgbClr val="FFFFFF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Források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44000" y="7563377"/>
            <a:ext cx="8863116" cy="2706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4F4F4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Közreműködött: Sogrik Teréz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F4F4F4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Medgyes Enikő, Gedő Sára, Gyenge Lili, Tamás Kíra, Fehér-Herperger Sára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0598" y="7840310"/>
            <a:ext cx="4196596" cy="141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8"/>
              </a:lnSpc>
            </a:pPr>
            <a:r>
              <a:rPr lang="en-US" sz="3798">
                <a:solidFill>
                  <a:srgbClr val="FFFFFF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Készítette:</a:t>
            </a:r>
          </a:p>
          <a:p>
            <a:pPr algn="l">
              <a:lnSpc>
                <a:spcPts val="5318"/>
              </a:lnSpc>
              <a:spcBef>
                <a:spcPct val="0"/>
              </a:spcBef>
            </a:pPr>
            <a:r>
              <a:rPr lang="en-US" sz="3798">
                <a:solidFill>
                  <a:srgbClr val="FFFFFF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György Tímea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460894"/>
            <a:ext cx="16230600" cy="379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359" lvl="1" indent="-259180" algn="just">
              <a:lnSpc>
                <a:spcPts val="6002"/>
              </a:lnSpc>
              <a:buFont typeface="Arial"/>
              <a:buChar char="•"/>
            </a:pPr>
            <a:r>
              <a:rPr lang="en-US" sz="2400" spc="129">
                <a:solidFill>
                  <a:srgbClr val="FFFFFF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SZÍNEK ÉS LOVAK BODÓ IMRE - NOVOTNI PÉTER - AGROINFORM KIADÓ, 2011</a:t>
            </a:r>
          </a:p>
          <a:p>
            <a:pPr marL="518359" lvl="1" indent="-259180" algn="just">
              <a:lnSpc>
                <a:spcPts val="6002"/>
              </a:lnSpc>
              <a:buFont typeface="Arial"/>
              <a:buChar char="•"/>
            </a:pPr>
            <a:r>
              <a:rPr lang="en-US" sz="2400" spc="129">
                <a:solidFill>
                  <a:srgbClr val="FFFFFF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A LOVAK TENYÉSZTÉSE, TAKARMÁNYOZÁSA ÉS BETEGSÉGEI</a:t>
            </a:r>
          </a:p>
          <a:p>
            <a:pPr algn="just">
              <a:lnSpc>
                <a:spcPts val="6002"/>
              </a:lnSpc>
            </a:pPr>
            <a:r>
              <a:rPr lang="en-US" sz="2400" spc="129">
                <a:solidFill>
                  <a:srgbClr val="FFFFFF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DR. SZAJKÓ ISTVÁN - DR. KERTÉSZNÉ GYŐRFFY ESZTER - DR. MENTES KATALIN, HERMAN OTTÓ INTÉZET BUDAPEST, 2022</a:t>
            </a:r>
          </a:p>
          <a:p>
            <a:pPr algn="just">
              <a:lnSpc>
                <a:spcPts val="6002"/>
              </a:lnSpc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4861"/>
            <a:ext cx="18288000" cy="2679813"/>
            <a:chOff x="0" y="0"/>
            <a:chExt cx="4833058" cy="7082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33058" cy="708207"/>
            </a:xfrm>
            <a:custGeom>
              <a:avLst/>
              <a:gdLst/>
              <a:ahLst/>
              <a:cxnLst/>
              <a:rect l="l" t="t" r="r" b="b"/>
              <a:pathLst>
                <a:path w="4833058" h="708207">
                  <a:moveTo>
                    <a:pt x="0" y="0"/>
                  </a:moveTo>
                  <a:lnTo>
                    <a:pt x="4833058" y="0"/>
                  </a:lnTo>
                  <a:lnTo>
                    <a:pt x="4833058" y="708207"/>
                  </a:lnTo>
                  <a:lnTo>
                    <a:pt x="0" y="708207"/>
                  </a:lnTo>
                  <a:close/>
                </a:path>
              </a:pathLst>
            </a:custGeom>
            <a:blipFill>
              <a:blip r:embed="rId2" cstate="print"/>
              <a:stretch>
                <a:fillRect t="-239360" r="-27795" b="-126134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4247824" y="4304500"/>
            <a:ext cx="2959127" cy="4736948"/>
          </a:xfrm>
          <a:custGeom>
            <a:avLst/>
            <a:gdLst/>
            <a:ahLst/>
            <a:cxnLst/>
            <a:rect l="l" t="t" r="r" b="b"/>
            <a:pathLst>
              <a:path w="2959127" h="4736948">
                <a:moveTo>
                  <a:pt x="0" y="0"/>
                </a:moveTo>
                <a:lnTo>
                  <a:pt x="2959127" y="0"/>
                </a:lnTo>
                <a:lnTo>
                  <a:pt x="2959127" y="4736948"/>
                </a:lnTo>
                <a:lnTo>
                  <a:pt x="0" y="4736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46" r="-334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50772" y="4304500"/>
            <a:ext cx="3027249" cy="4736948"/>
          </a:xfrm>
          <a:custGeom>
            <a:avLst/>
            <a:gdLst/>
            <a:ahLst/>
            <a:cxnLst/>
            <a:rect l="l" t="t" r="r" b="b"/>
            <a:pathLst>
              <a:path w="3027249" h="4736948">
                <a:moveTo>
                  <a:pt x="0" y="0"/>
                </a:moveTo>
                <a:lnTo>
                  <a:pt x="3027249" y="0"/>
                </a:lnTo>
                <a:lnTo>
                  <a:pt x="3027249" y="4736948"/>
                </a:lnTo>
                <a:lnTo>
                  <a:pt x="0" y="473694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 l="-133309" t="-14010" r="-97124" b="-4436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740964" y="4304500"/>
            <a:ext cx="3430506" cy="4736948"/>
          </a:xfrm>
          <a:custGeom>
            <a:avLst/>
            <a:gdLst/>
            <a:ahLst/>
            <a:cxnLst/>
            <a:rect l="l" t="t" r="r" b="b"/>
            <a:pathLst>
              <a:path w="3430506" h="4736948">
                <a:moveTo>
                  <a:pt x="0" y="0"/>
                </a:moveTo>
                <a:lnTo>
                  <a:pt x="3430506" y="0"/>
                </a:lnTo>
                <a:lnTo>
                  <a:pt x="3430506" y="4736948"/>
                </a:lnTo>
                <a:lnTo>
                  <a:pt x="0" y="47369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208" t="-23105" r="-2907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986364" y="6814946"/>
            <a:ext cx="2728489" cy="3109389"/>
          </a:xfrm>
          <a:custGeom>
            <a:avLst/>
            <a:gdLst/>
            <a:ahLst/>
            <a:cxnLst/>
            <a:rect l="l" t="t" r="r" b="b"/>
            <a:pathLst>
              <a:path w="2728489" h="3109389">
                <a:moveTo>
                  <a:pt x="0" y="0"/>
                </a:moveTo>
                <a:lnTo>
                  <a:pt x="2728489" y="0"/>
                </a:lnTo>
                <a:lnTo>
                  <a:pt x="2728489" y="3109389"/>
                </a:lnTo>
                <a:lnTo>
                  <a:pt x="0" y="31093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973540" y="3176779"/>
            <a:ext cx="6025647" cy="3638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096"/>
              </a:lnSpc>
            </a:pPr>
            <a:r>
              <a:rPr lang="en-US" sz="11099" spc="-887">
                <a:solidFill>
                  <a:srgbClr val="514734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Alap lószínek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34418" y="3336223"/>
            <a:ext cx="2690559" cy="56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6"/>
              </a:lnSpc>
            </a:pPr>
            <a:r>
              <a:rPr lang="en-US" sz="3200" spc="-256">
                <a:solidFill>
                  <a:srgbClr val="514734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Fekete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63227" y="3336223"/>
            <a:ext cx="2690559" cy="56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6"/>
              </a:lnSpc>
            </a:pPr>
            <a:r>
              <a:rPr lang="en-US" sz="3200" spc="-256">
                <a:solidFill>
                  <a:srgbClr val="514734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Pej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749581" y="3336223"/>
            <a:ext cx="2690559" cy="56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6"/>
              </a:lnSpc>
            </a:pPr>
            <a:r>
              <a:rPr lang="en-US" sz="3200" spc="-256">
                <a:solidFill>
                  <a:srgbClr val="514734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Sárga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85655" y="5318782"/>
            <a:ext cx="318134" cy="318134"/>
          </a:xfrm>
          <a:custGeom>
            <a:avLst/>
            <a:gdLst/>
            <a:ahLst/>
            <a:cxnLst/>
            <a:rect l="l" t="t" r="r" b="b"/>
            <a:pathLst>
              <a:path w="318134" h="318134">
                <a:moveTo>
                  <a:pt x="0" y="0"/>
                </a:moveTo>
                <a:lnTo>
                  <a:pt x="318134" y="0"/>
                </a:lnTo>
                <a:lnTo>
                  <a:pt x="318134" y="318134"/>
                </a:lnTo>
                <a:lnTo>
                  <a:pt x="0" y="3181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85655" y="6078037"/>
            <a:ext cx="318134" cy="318134"/>
          </a:xfrm>
          <a:custGeom>
            <a:avLst/>
            <a:gdLst/>
            <a:ahLst/>
            <a:cxnLst/>
            <a:rect l="l" t="t" r="r" b="b"/>
            <a:pathLst>
              <a:path w="318134" h="318134">
                <a:moveTo>
                  <a:pt x="0" y="0"/>
                </a:moveTo>
                <a:lnTo>
                  <a:pt x="318134" y="0"/>
                </a:lnTo>
                <a:lnTo>
                  <a:pt x="318134" y="318135"/>
                </a:lnTo>
                <a:lnTo>
                  <a:pt x="0" y="318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85655" y="6898696"/>
            <a:ext cx="318134" cy="318134"/>
          </a:xfrm>
          <a:custGeom>
            <a:avLst/>
            <a:gdLst/>
            <a:ahLst/>
            <a:cxnLst/>
            <a:rect l="l" t="t" r="r" b="b"/>
            <a:pathLst>
              <a:path w="318134" h="318134">
                <a:moveTo>
                  <a:pt x="0" y="0"/>
                </a:moveTo>
                <a:lnTo>
                  <a:pt x="318134" y="0"/>
                </a:lnTo>
                <a:lnTo>
                  <a:pt x="318134" y="318135"/>
                </a:lnTo>
                <a:lnTo>
                  <a:pt x="0" y="318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1361943"/>
            <a:ext cx="5502634" cy="7336845"/>
          </a:xfrm>
          <a:custGeom>
            <a:avLst/>
            <a:gdLst/>
            <a:ahLst/>
            <a:cxnLst/>
            <a:rect l="l" t="t" r="r" b="b"/>
            <a:pathLst>
              <a:path w="5502634" h="7336845">
                <a:moveTo>
                  <a:pt x="0" y="0"/>
                </a:moveTo>
                <a:lnTo>
                  <a:pt x="5502634" y="0"/>
                </a:lnTo>
                <a:lnTo>
                  <a:pt x="5502634" y="7336845"/>
                </a:lnTo>
                <a:lnTo>
                  <a:pt x="0" y="73368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730525" y="614932"/>
            <a:ext cx="10045686" cy="4172926"/>
          </a:xfrm>
          <a:custGeom>
            <a:avLst/>
            <a:gdLst/>
            <a:ahLst/>
            <a:cxnLst/>
            <a:rect l="l" t="t" r="r" b="b"/>
            <a:pathLst>
              <a:path w="10045686" h="4172926">
                <a:moveTo>
                  <a:pt x="0" y="0"/>
                </a:moveTo>
                <a:lnTo>
                  <a:pt x="10045686" y="0"/>
                </a:lnTo>
                <a:lnTo>
                  <a:pt x="10045686" y="4172926"/>
                </a:lnTo>
                <a:lnTo>
                  <a:pt x="0" y="41729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4075" b="-6361"/>
            </a:stretch>
          </a:blipFill>
        </p:spPr>
      </p:sp>
      <p:sp>
        <p:nvSpPr>
          <p:cNvPr id="7" name="Freeform 7"/>
          <p:cNvSpPr/>
          <p:nvPr/>
        </p:nvSpPr>
        <p:spPr>
          <a:xfrm rot="-3856341">
            <a:off x="12502529" y="2510353"/>
            <a:ext cx="1009996" cy="4114800"/>
          </a:xfrm>
          <a:custGeom>
            <a:avLst/>
            <a:gdLst/>
            <a:ahLst/>
            <a:cxnLst/>
            <a:rect l="l" t="t" r="r" b="b"/>
            <a:pathLst>
              <a:path w="1009996" h="4114800">
                <a:moveTo>
                  <a:pt x="0" y="0"/>
                </a:moveTo>
                <a:lnTo>
                  <a:pt x="1009996" y="0"/>
                </a:lnTo>
                <a:lnTo>
                  <a:pt x="10099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700000" flipH="1">
            <a:off x="8347252" y="1191905"/>
            <a:ext cx="2554822" cy="10408533"/>
          </a:xfrm>
          <a:custGeom>
            <a:avLst/>
            <a:gdLst/>
            <a:ahLst/>
            <a:cxnLst/>
            <a:rect l="l" t="t" r="r" b="b"/>
            <a:pathLst>
              <a:path w="2554822" h="10408533">
                <a:moveTo>
                  <a:pt x="2554822" y="0"/>
                </a:moveTo>
                <a:lnTo>
                  <a:pt x="0" y="0"/>
                </a:lnTo>
                <a:lnTo>
                  <a:pt x="0" y="10408533"/>
                </a:lnTo>
                <a:lnTo>
                  <a:pt x="2554822" y="10408533"/>
                </a:lnTo>
                <a:lnTo>
                  <a:pt x="2554822" y="0"/>
                </a:lnTo>
                <a:close/>
              </a:path>
            </a:pathLst>
          </a:custGeom>
          <a:blipFill>
            <a:blip r:embed="rId6">
              <a:alphaModFix amt="43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22897" y="8441613"/>
            <a:ext cx="6007482" cy="1652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55"/>
              </a:lnSpc>
            </a:pPr>
            <a:r>
              <a:rPr lang="en-US" sz="9199" b="1" spc="-735">
                <a:solidFill>
                  <a:srgbClr val="000000"/>
                </a:solidFill>
                <a:latin typeface="Agrandir Grand Bold"/>
                <a:ea typeface="Agrandir Grand Bold"/>
                <a:cs typeface="Agrandir Grand Bold"/>
                <a:sym typeface="Agrandir Grand Bold"/>
              </a:rPr>
              <a:t>Fekete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933251" y="5677669"/>
            <a:ext cx="6293876" cy="3986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73"/>
              </a:lnSpc>
            </a:pPr>
            <a:r>
              <a:rPr lang="en-US" sz="4115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A hosszú-, rövid szőrök és lábvégek kizárólag feketék.</a:t>
            </a:r>
          </a:p>
          <a:p>
            <a:pPr algn="just">
              <a:lnSpc>
                <a:spcPts val="6173"/>
              </a:lnSpc>
            </a:pPr>
            <a:r>
              <a:rPr lang="en-US" sz="4115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Bőre pigmentált.</a:t>
            </a:r>
          </a:p>
          <a:p>
            <a:pPr algn="just">
              <a:lnSpc>
                <a:spcPts val="6173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7556214" y="5008037"/>
            <a:ext cx="3575466" cy="734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37"/>
              </a:lnSpc>
            </a:pPr>
            <a:r>
              <a:rPr lang="en-US" sz="4099" spc="-327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Hollófekete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71458" y="5882012"/>
            <a:ext cx="4106411" cy="734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37"/>
              </a:lnSpc>
            </a:pPr>
            <a:r>
              <a:rPr lang="en-US" sz="4099" spc="-327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Koromfekete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556214" y="6759201"/>
            <a:ext cx="3575466" cy="1343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37"/>
              </a:lnSpc>
            </a:pPr>
            <a:r>
              <a:rPr lang="en-US" sz="4099" spc="-327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Bársony-</a:t>
            </a:r>
          </a:p>
          <a:p>
            <a:pPr marL="0" lvl="0" indent="0" algn="l">
              <a:lnSpc>
                <a:spcPts val="4837"/>
              </a:lnSpc>
            </a:pPr>
            <a:r>
              <a:rPr lang="en-US" sz="4099" spc="-327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fekete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080189" y="4776999"/>
            <a:ext cx="2909292" cy="859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  <a:spcBef>
                <a:spcPct val="0"/>
              </a:spcBef>
            </a:pPr>
            <a:r>
              <a:rPr lang="en-US" sz="4799" spc="-383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Sötétpej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571458" y="8245990"/>
            <a:ext cx="7508731" cy="174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37"/>
              </a:lnSpc>
            </a:pPr>
            <a:r>
              <a:rPr lang="en-US" sz="4099" b="1" spc="-327">
                <a:solidFill>
                  <a:srgbClr val="000000"/>
                </a:solidFill>
                <a:latin typeface="Agrandir Grand Bold"/>
                <a:ea typeface="Agrandir Grand Bold"/>
                <a:cs typeface="Agrandir Grand Bold"/>
                <a:sym typeface="Agrandir Grand Bold"/>
              </a:rPr>
              <a:t>Nyári(g)</a:t>
            </a:r>
          </a:p>
          <a:p>
            <a:pPr algn="l">
              <a:lnSpc>
                <a:spcPts val="4011"/>
              </a:lnSpc>
            </a:pPr>
            <a:r>
              <a:rPr lang="en-US" sz="3399" spc="-271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fekete</a:t>
            </a:r>
          </a:p>
          <a:p>
            <a:pPr marL="0" lvl="0" indent="0" algn="l">
              <a:lnSpc>
                <a:spcPts val="4011"/>
              </a:lnSpc>
            </a:pPr>
            <a:r>
              <a:rPr lang="en-US" sz="3399" spc="-271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 </a:t>
            </a:r>
            <a:r>
              <a:rPr lang="en-US" sz="3399" i="1" spc="-271">
                <a:solidFill>
                  <a:srgbClr val="000000"/>
                </a:solidFill>
                <a:latin typeface="Agrandir Grand Italics"/>
                <a:ea typeface="Agrandir Grand Italics"/>
                <a:cs typeface="Agrandir Grand Italics"/>
                <a:sym typeface="Agrandir Grand Italics"/>
              </a:rPr>
              <a:t>(nyáron sötét pej, télen fekete)</a:t>
            </a:r>
          </a:p>
        </p:txBody>
      </p:sp>
      <p:sp>
        <p:nvSpPr>
          <p:cNvPr id="16" name="Freeform 16"/>
          <p:cNvSpPr/>
          <p:nvPr/>
        </p:nvSpPr>
        <p:spPr>
          <a:xfrm>
            <a:off x="6892329" y="8539721"/>
            <a:ext cx="318134" cy="318134"/>
          </a:xfrm>
          <a:custGeom>
            <a:avLst/>
            <a:gdLst/>
            <a:ahLst/>
            <a:cxnLst/>
            <a:rect l="l" t="t" r="r" b="b"/>
            <a:pathLst>
              <a:path w="318134" h="318134">
                <a:moveTo>
                  <a:pt x="0" y="0"/>
                </a:moveTo>
                <a:lnTo>
                  <a:pt x="318134" y="0"/>
                </a:lnTo>
                <a:lnTo>
                  <a:pt x="318134" y="318134"/>
                </a:lnTo>
                <a:lnTo>
                  <a:pt x="0" y="3181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70833" y="3025445"/>
            <a:ext cx="318134" cy="318134"/>
          </a:xfrm>
          <a:custGeom>
            <a:avLst/>
            <a:gdLst/>
            <a:ahLst/>
            <a:cxnLst/>
            <a:rect l="l" t="t" r="r" b="b"/>
            <a:pathLst>
              <a:path w="318134" h="318134">
                <a:moveTo>
                  <a:pt x="0" y="0"/>
                </a:moveTo>
                <a:lnTo>
                  <a:pt x="318134" y="0"/>
                </a:lnTo>
                <a:lnTo>
                  <a:pt x="318134" y="318134"/>
                </a:lnTo>
                <a:lnTo>
                  <a:pt x="0" y="3181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70833" y="3913195"/>
            <a:ext cx="318134" cy="318134"/>
          </a:xfrm>
          <a:custGeom>
            <a:avLst/>
            <a:gdLst/>
            <a:ahLst/>
            <a:cxnLst/>
            <a:rect l="l" t="t" r="r" b="b"/>
            <a:pathLst>
              <a:path w="318134" h="318134">
                <a:moveTo>
                  <a:pt x="0" y="0"/>
                </a:moveTo>
                <a:lnTo>
                  <a:pt x="318134" y="0"/>
                </a:lnTo>
                <a:lnTo>
                  <a:pt x="318134" y="318135"/>
                </a:lnTo>
                <a:lnTo>
                  <a:pt x="0" y="318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784162" y="9615966"/>
            <a:ext cx="318134" cy="318134"/>
          </a:xfrm>
          <a:custGeom>
            <a:avLst/>
            <a:gdLst/>
            <a:ahLst/>
            <a:cxnLst/>
            <a:rect l="l" t="t" r="r" b="b"/>
            <a:pathLst>
              <a:path w="318134" h="318134">
                <a:moveTo>
                  <a:pt x="0" y="0"/>
                </a:moveTo>
                <a:lnTo>
                  <a:pt x="318134" y="0"/>
                </a:lnTo>
                <a:lnTo>
                  <a:pt x="318134" y="318135"/>
                </a:lnTo>
                <a:lnTo>
                  <a:pt x="0" y="318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750669" y="5233741"/>
            <a:ext cx="318134" cy="318134"/>
          </a:xfrm>
          <a:custGeom>
            <a:avLst/>
            <a:gdLst/>
            <a:ahLst/>
            <a:cxnLst/>
            <a:rect l="l" t="t" r="r" b="b"/>
            <a:pathLst>
              <a:path w="318134" h="318134">
                <a:moveTo>
                  <a:pt x="0" y="0"/>
                </a:moveTo>
                <a:lnTo>
                  <a:pt x="318135" y="0"/>
                </a:lnTo>
                <a:lnTo>
                  <a:pt x="318135" y="318135"/>
                </a:lnTo>
                <a:lnTo>
                  <a:pt x="0" y="318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543573" y="171042"/>
            <a:ext cx="4715727" cy="3536795"/>
          </a:xfrm>
          <a:custGeom>
            <a:avLst/>
            <a:gdLst/>
            <a:ahLst/>
            <a:cxnLst/>
            <a:rect l="l" t="t" r="r" b="b"/>
            <a:pathLst>
              <a:path w="4715727" h="3536795">
                <a:moveTo>
                  <a:pt x="0" y="0"/>
                </a:moveTo>
                <a:lnTo>
                  <a:pt x="4715727" y="0"/>
                </a:lnTo>
                <a:lnTo>
                  <a:pt x="4715727" y="3536795"/>
                </a:lnTo>
                <a:lnTo>
                  <a:pt x="0" y="35367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305685" y="6906032"/>
            <a:ext cx="4970541" cy="3229236"/>
          </a:xfrm>
          <a:custGeom>
            <a:avLst/>
            <a:gdLst/>
            <a:ahLst/>
            <a:cxnLst/>
            <a:rect l="l" t="t" r="r" b="b"/>
            <a:pathLst>
              <a:path w="4970541" h="3229236">
                <a:moveTo>
                  <a:pt x="0" y="0"/>
                </a:moveTo>
                <a:lnTo>
                  <a:pt x="4970541" y="0"/>
                </a:lnTo>
                <a:lnTo>
                  <a:pt x="4970541" y="3229236"/>
                </a:lnTo>
                <a:lnTo>
                  <a:pt x="0" y="32292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430" b="-101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04360" y="419405"/>
            <a:ext cx="4414097" cy="5848349"/>
          </a:xfrm>
          <a:custGeom>
            <a:avLst/>
            <a:gdLst/>
            <a:ahLst/>
            <a:cxnLst/>
            <a:rect l="l" t="t" r="r" b="b"/>
            <a:pathLst>
              <a:path w="4414097" h="5848349">
                <a:moveTo>
                  <a:pt x="0" y="0"/>
                </a:moveTo>
                <a:lnTo>
                  <a:pt x="4414096" y="0"/>
                </a:lnTo>
                <a:lnTo>
                  <a:pt x="4414096" y="5848349"/>
                </a:lnTo>
                <a:lnTo>
                  <a:pt x="0" y="58483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321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04360" y="6404299"/>
            <a:ext cx="4414097" cy="3680741"/>
          </a:xfrm>
          <a:custGeom>
            <a:avLst/>
            <a:gdLst/>
            <a:ahLst/>
            <a:cxnLst/>
            <a:rect l="l" t="t" r="r" b="b"/>
            <a:pathLst>
              <a:path w="4414097" h="3680741">
                <a:moveTo>
                  <a:pt x="0" y="0"/>
                </a:moveTo>
                <a:lnTo>
                  <a:pt x="4414096" y="0"/>
                </a:lnTo>
                <a:lnTo>
                  <a:pt x="4414096" y="3680741"/>
                </a:lnTo>
                <a:lnTo>
                  <a:pt x="0" y="36807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6989" b="-5302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585845" y="1211158"/>
            <a:ext cx="6007482" cy="1275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96"/>
              </a:lnSpc>
            </a:pPr>
            <a:r>
              <a:rPr lang="en-US" sz="7200" b="1" spc="-576">
                <a:solidFill>
                  <a:srgbClr val="C19C64"/>
                </a:solidFill>
                <a:latin typeface="Agrandir Grand Bold"/>
                <a:ea typeface="Agrandir Grand Bold"/>
                <a:cs typeface="Agrandir Grand Bold"/>
                <a:sym typeface="Agrandir Grand Bold"/>
              </a:rPr>
              <a:t>Sárga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591491" y="3891287"/>
            <a:ext cx="6398929" cy="3014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84"/>
              </a:lnSpc>
            </a:pPr>
            <a:r>
              <a:rPr lang="en-US" sz="3122">
                <a:solidFill>
                  <a:srgbClr val="C19C64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Rövid szőre a világostól a sötétbarnáig terjedő valamelyik árnyalat, hosszú szőrei nem feketék. A bőr palaszürke.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462296" y="2760205"/>
            <a:ext cx="3363407" cy="734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37"/>
              </a:lnSpc>
            </a:pPr>
            <a:r>
              <a:rPr lang="en-US" sz="4099" spc="-327">
                <a:solidFill>
                  <a:srgbClr val="C19C64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Májsárga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82313" y="3647956"/>
            <a:ext cx="3715832" cy="734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37"/>
              </a:lnSpc>
            </a:pPr>
            <a:r>
              <a:rPr lang="en-US" sz="4099" spc="-327">
                <a:solidFill>
                  <a:srgbClr val="C19C64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Aranysárga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168002" y="9350726"/>
            <a:ext cx="3779530" cy="734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37"/>
              </a:lnSpc>
            </a:pPr>
            <a:r>
              <a:rPr lang="en-US" sz="4099" spc="-327">
                <a:solidFill>
                  <a:srgbClr val="C19C64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Világossárga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72839" y="4968501"/>
            <a:ext cx="3488570" cy="734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37"/>
              </a:lnSpc>
            </a:pPr>
            <a:r>
              <a:rPr lang="en-US" sz="4099" spc="-327">
                <a:solidFill>
                  <a:srgbClr val="C19C64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Sötétsárga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570970" y="7761222"/>
            <a:ext cx="3469243" cy="734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7"/>
              </a:lnSpc>
              <a:spcBef>
                <a:spcPct val="0"/>
              </a:spcBef>
            </a:pPr>
            <a:r>
              <a:rPr lang="en-US" sz="4099" spc="-327">
                <a:solidFill>
                  <a:srgbClr val="C19C64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Középsárga</a:t>
            </a:r>
          </a:p>
        </p:txBody>
      </p:sp>
      <p:sp>
        <p:nvSpPr>
          <p:cNvPr id="17" name="Freeform 17"/>
          <p:cNvSpPr/>
          <p:nvPr/>
        </p:nvSpPr>
        <p:spPr>
          <a:xfrm>
            <a:off x="8057767" y="8026462"/>
            <a:ext cx="318134" cy="318134"/>
          </a:xfrm>
          <a:custGeom>
            <a:avLst/>
            <a:gdLst/>
            <a:ahLst/>
            <a:cxnLst/>
            <a:rect l="l" t="t" r="r" b="b"/>
            <a:pathLst>
              <a:path w="318134" h="318134">
                <a:moveTo>
                  <a:pt x="0" y="0"/>
                </a:moveTo>
                <a:lnTo>
                  <a:pt x="318135" y="0"/>
                </a:lnTo>
                <a:lnTo>
                  <a:pt x="318135" y="318134"/>
                </a:lnTo>
                <a:lnTo>
                  <a:pt x="0" y="3181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372839" y="333680"/>
            <a:ext cx="5375785" cy="57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93"/>
              </a:lnSpc>
            </a:pPr>
            <a:r>
              <a:rPr lang="en-US" sz="3299" spc="-263">
                <a:solidFill>
                  <a:srgbClr val="C19C64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Mosott sörényű sárga </a:t>
            </a:r>
          </a:p>
        </p:txBody>
      </p:sp>
      <p:sp>
        <p:nvSpPr>
          <p:cNvPr id="19" name="Freeform 19"/>
          <p:cNvSpPr/>
          <p:nvPr/>
        </p:nvSpPr>
        <p:spPr>
          <a:xfrm>
            <a:off x="11929599" y="419405"/>
            <a:ext cx="428748" cy="428748"/>
          </a:xfrm>
          <a:custGeom>
            <a:avLst/>
            <a:gdLst/>
            <a:ahLst/>
            <a:cxnLst/>
            <a:rect l="l" t="t" r="r" b="b"/>
            <a:pathLst>
              <a:path w="428748" h="428748">
                <a:moveTo>
                  <a:pt x="0" y="0"/>
                </a:moveTo>
                <a:lnTo>
                  <a:pt x="428748" y="0"/>
                </a:lnTo>
                <a:lnTo>
                  <a:pt x="428748" y="428748"/>
                </a:lnTo>
                <a:lnTo>
                  <a:pt x="0" y="4287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48566" y="2503169"/>
            <a:ext cx="465074" cy="465074"/>
          </a:xfrm>
          <a:custGeom>
            <a:avLst/>
            <a:gdLst/>
            <a:ahLst/>
            <a:cxnLst/>
            <a:rect l="l" t="t" r="r" b="b"/>
            <a:pathLst>
              <a:path w="465074" h="465074">
                <a:moveTo>
                  <a:pt x="0" y="0"/>
                </a:moveTo>
                <a:lnTo>
                  <a:pt x="465073" y="0"/>
                </a:lnTo>
                <a:lnTo>
                  <a:pt x="465073" y="465074"/>
                </a:lnTo>
                <a:lnTo>
                  <a:pt x="0" y="465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57884" y="8049070"/>
            <a:ext cx="495867" cy="495867"/>
          </a:xfrm>
          <a:custGeom>
            <a:avLst/>
            <a:gdLst/>
            <a:ahLst/>
            <a:cxnLst/>
            <a:rect l="l" t="t" r="r" b="b"/>
            <a:pathLst>
              <a:path w="495867" h="495867">
                <a:moveTo>
                  <a:pt x="0" y="0"/>
                </a:moveTo>
                <a:lnTo>
                  <a:pt x="495867" y="0"/>
                </a:lnTo>
                <a:lnTo>
                  <a:pt x="495867" y="495867"/>
                </a:lnTo>
                <a:lnTo>
                  <a:pt x="0" y="495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731911" y="3171265"/>
            <a:ext cx="453770" cy="453770"/>
          </a:xfrm>
          <a:custGeom>
            <a:avLst/>
            <a:gdLst/>
            <a:ahLst/>
            <a:cxnLst/>
            <a:rect l="l" t="t" r="r" b="b"/>
            <a:pathLst>
              <a:path w="453770" h="453770">
                <a:moveTo>
                  <a:pt x="0" y="0"/>
                </a:moveTo>
                <a:lnTo>
                  <a:pt x="453770" y="0"/>
                </a:lnTo>
                <a:lnTo>
                  <a:pt x="453770" y="453771"/>
                </a:lnTo>
                <a:lnTo>
                  <a:pt x="0" y="4537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090033" y="8020572"/>
            <a:ext cx="493572" cy="493572"/>
          </a:xfrm>
          <a:custGeom>
            <a:avLst/>
            <a:gdLst/>
            <a:ahLst/>
            <a:cxnLst/>
            <a:rect l="l" t="t" r="r" b="b"/>
            <a:pathLst>
              <a:path w="493572" h="493572">
                <a:moveTo>
                  <a:pt x="0" y="0"/>
                </a:moveTo>
                <a:lnTo>
                  <a:pt x="493572" y="0"/>
                </a:lnTo>
                <a:lnTo>
                  <a:pt x="493572" y="493572"/>
                </a:lnTo>
                <a:lnTo>
                  <a:pt x="0" y="4935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013639" y="867832"/>
            <a:ext cx="5245661" cy="3735747"/>
          </a:xfrm>
          <a:custGeom>
            <a:avLst/>
            <a:gdLst/>
            <a:ahLst/>
            <a:cxnLst/>
            <a:rect l="l" t="t" r="r" b="b"/>
            <a:pathLst>
              <a:path w="5245661" h="3735747">
                <a:moveTo>
                  <a:pt x="0" y="0"/>
                </a:moveTo>
                <a:lnTo>
                  <a:pt x="5245661" y="0"/>
                </a:lnTo>
                <a:lnTo>
                  <a:pt x="5245661" y="3735748"/>
                </a:lnTo>
                <a:lnTo>
                  <a:pt x="0" y="37357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338" t="-14103" r="-46059" b="-5481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081602" y="5432700"/>
            <a:ext cx="3851597" cy="4400389"/>
          </a:xfrm>
          <a:custGeom>
            <a:avLst/>
            <a:gdLst/>
            <a:ahLst/>
            <a:cxnLst/>
            <a:rect l="l" t="t" r="r" b="b"/>
            <a:pathLst>
              <a:path w="3851597" h="4400389">
                <a:moveTo>
                  <a:pt x="0" y="0"/>
                </a:moveTo>
                <a:lnTo>
                  <a:pt x="3851597" y="0"/>
                </a:lnTo>
                <a:lnTo>
                  <a:pt x="3851597" y="4400389"/>
                </a:lnTo>
                <a:lnTo>
                  <a:pt x="0" y="44003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4262" r="-1704" b="-931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31631" y="5301314"/>
            <a:ext cx="4892199" cy="4400389"/>
          </a:xfrm>
          <a:custGeom>
            <a:avLst/>
            <a:gdLst/>
            <a:ahLst/>
            <a:cxnLst/>
            <a:rect l="l" t="t" r="r" b="b"/>
            <a:pathLst>
              <a:path w="4892199" h="4400389">
                <a:moveTo>
                  <a:pt x="0" y="0"/>
                </a:moveTo>
                <a:lnTo>
                  <a:pt x="4892199" y="0"/>
                </a:lnTo>
                <a:lnTo>
                  <a:pt x="4892199" y="4400388"/>
                </a:lnTo>
                <a:lnTo>
                  <a:pt x="0" y="44003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5069" r="-4999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31631" y="1145584"/>
            <a:ext cx="4849142" cy="3636856"/>
          </a:xfrm>
          <a:custGeom>
            <a:avLst/>
            <a:gdLst/>
            <a:ahLst/>
            <a:cxnLst/>
            <a:rect l="l" t="t" r="r" b="b"/>
            <a:pathLst>
              <a:path w="4849142" h="3636856">
                <a:moveTo>
                  <a:pt x="0" y="0"/>
                </a:moveTo>
                <a:lnTo>
                  <a:pt x="4849142" y="0"/>
                </a:lnTo>
                <a:lnTo>
                  <a:pt x="4849142" y="3636856"/>
                </a:lnTo>
                <a:lnTo>
                  <a:pt x="0" y="36368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729163" y="373453"/>
            <a:ext cx="2689078" cy="1980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096"/>
              </a:lnSpc>
            </a:pPr>
            <a:r>
              <a:rPr lang="en-US" sz="11099" b="1" spc="-887">
                <a:solidFill>
                  <a:srgbClr val="46291C"/>
                </a:solidFill>
                <a:latin typeface="Agrandir Grand Bold"/>
                <a:ea typeface="Agrandir Grand Bold"/>
                <a:cs typeface="Agrandir Grand Bold"/>
                <a:sym typeface="Agrandir Grand Bold"/>
              </a:rPr>
              <a:t>Pej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34086" y="5101289"/>
            <a:ext cx="6768311" cy="2012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57"/>
              </a:lnSpc>
            </a:pPr>
            <a:r>
              <a:rPr lang="en-US" sz="3438">
                <a:solidFill>
                  <a:srgbClr val="46291C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A hosszú szőrük  és lábvégek feketék, a rövid szőrök barnák.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27683" y="8049070"/>
            <a:ext cx="2690559" cy="465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57"/>
              </a:lnSpc>
            </a:pPr>
            <a:r>
              <a:rPr lang="en-US" sz="3099" spc="-247">
                <a:solidFill>
                  <a:srgbClr val="514734"/>
                </a:solidFill>
                <a:latin typeface="Open Sauce"/>
                <a:ea typeface="Open Sauce"/>
                <a:cs typeface="Open Sauce"/>
                <a:sym typeface="Open Sauce"/>
              </a:rPr>
              <a:t>Világospej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457118" y="8049070"/>
            <a:ext cx="2690559" cy="465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57"/>
              </a:lnSpc>
            </a:pPr>
            <a:r>
              <a:rPr lang="en-US" sz="3099" spc="-247">
                <a:solidFill>
                  <a:srgbClr val="514734"/>
                </a:solidFill>
                <a:latin typeface="Open Sauce"/>
                <a:ea typeface="Open Sauce"/>
                <a:cs typeface="Open Sauce"/>
                <a:sym typeface="Open Sauce"/>
              </a:rPr>
              <a:t>Sötétpej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336819" y="3159962"/>
            <a:ext cx="2690559" cy="465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57"/>
              </a:lnSpc>
            </a:pPr>
            <a:r>
              <a:rPr lang="en-US" sz="3099" spc="-247">
                <a:solidFill>
                  <a:srgbClr val="514734"/>
                </a:solidFill>
                <a:latin typeface="Open Sauce"/>
                <a:ea typeface="Open Sauce"/>
                <a:cs typeface="Open Sauce"/>
                <a:sym typeface="Open Sauce"/>
              </a:rPr>
              <a:t>Gesztenyepej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23629" y="2503169"/>
            <a:ext cx="4124047" cy="465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57"/>
              </a:lnSpc>
            </a:pPr>
            <a:r>
              <a:rPr lang="en-US" sz="3099" spc="-247">
                <a:solidFill>
                  <a:srgbClr val="514734"/>
                </a:solidFill>
                <a:latin typeface="Open Sauce"/>
                <a:ea typeface="Open Sauce"/>
                <a:cs typeface="Open Sauce"/>
                <a:sym typeface="Open Sauce"/>
              </a:rPr>
              <a:t>Pirospej</a:t>
            </a: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36640" y="5132783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3"/>
                </a:lnTo>
                <a:lnTo>
                  <a:pt x="0" y="19420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80370" y="5214739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4" y="0"/>
                </a:lnTo>
                <a:lnTo>
                  <a:pt x="194204" y="194204"/>
                </a:lnTo>
                <a:lnTo>
                  <a:pt x="0" y="1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06620" y="5156613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3"/>
                </a:lnTo>
                <a:lnTo>
                  <a:pt x="0" y="19420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90941" y="5551090"/>
            <a:ext cx="4306119" cy="3432676"/>
          </a:xfrm>
          <a:custGeom>
            <a:avLst/>
            <a:gdLst/>
            <a:ahLst/>
            <a:cxnLst/>
            <a:rect l="l" t="t" r="r" b="b"/>
            <a:pathLst>
              <a:path w="4306119" h="3432676">
                <a:moveTo>
                  <a:pt x="0" y="0"/>
                </a:moveTo>
                <a:lnTo>
                  <a:pt x="4306118" y="0"/>
                </a:lnTo>
                <a:lnTo>
                  <a:pt x="4306118" y="3432677"/>
                </a:lnTo>
                <a:lnTo>
                  <a:pt x="0" y="34326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99" t="-3891" r="-3499" b="-438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53089" y="5551090"/>
            <a:ext cx="4666351" cy="3432676"/>
          </a:xfrm>
          <a:custGeom>
            <a:avLst/>
            <a:gdLst/>
            <a:ahLst/>
            <a:cxnLst/>
            <a:rect l="l" t="t" r="r" b="b"/>
            <a:pathLst>
              <a:path w="4666351" h="3432676">
                <a:moveTo>
                  <a:pt x="0" y="0"/>
                </a:moveTo>
                <a:lnTo>
                  <a:pt x="4666352" y="0"/>
                </a:lnTo>
                <a:lnTo>
                  <a:pt x="4666352" y="3432677"/>
                </a:lnTo>
                <a:lnTo>
                  <a:pt x="0" y="343267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 l="-11286" t="-25518" r="-16604" b="-487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868559" y="5551090"/>
            <a:ext cx="4826279" cy="3460577"/>
          </a:xfrm>
          <a:custGeom>
            <a:avLst/>
            <a:gdLst/>
            <a:ahLst/>
            <a:cxnLst/>
            <a:rect l="l" t="t" r="r" b="b"/>
            <a:pathLst>
              <a:path w="4826279" h="3460577">
                <a:moveTo>
                  <a:pt x="0" y="0"/>
                </a:moveTo>
                <a:lnTo>
                  <a:pt x="4826279" y="0"/>
                </a:lnTo>
                <a:lnTo>
                  <a:pt x="4826279" y="3460577"/>
                </a:lnTo>
                <a:lnTo>
                  <a:pt x="0" y="34605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9178" b="-62649"/>
            </a:stretch>
          </a:blipFill>
        </p:spPr>
      </p:sp>
      <p:sp>
        <p:nvSpPr>
          <p:cNvPr id="8" name="Freeform 8"/>
          <p:cNvSpPr/>
          <p:nvPr/>
        </p:nvSpPr>
        <p:spPr>
          <a:xfrm rot="8990626">
            <a:off x="4266511" y="2844529"/>
            <a:ext cx="1878192" cy="2140390"/>
          </a:xfrm>
          <a:custGeom>
            <a:avLst/>
            <a:gdLst/>
            <a:ahLst/>
            <a:cxnLst/>
            <a:rect l="l" t="t" r="r" b="b"/>
            <a:pathLst>
              <a:path w="1878192" h="2140390">
                <a:moveTo>
                  <a:pt x="0" y="0"/>
                </a:moveTo>
                <a:lnTo>
                  <a:pt x="1878192" y="0"/>
                </a:lnTo>
                <a:lnTo>
                  <a:pt x="1878192" y="2140390"/>
                </a:lnTo>
                <a:lnTo>
                  <a:pt x="0" y="21403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75291" y="958570"/>
            <a:ext cx="5023027" cy="2053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873"/>
              </a:lnSpc>
            </a:pPr>
            <a:r>
              <a:rPr lang="en-US" sz="11099" b="1" spc="-887">
                <a:solidFill>
                  <a:srgbClr val="7B6B55"/>
                </a:solidFill>
                <a:latin typeface="Agrandir Grand Bold"/>
                <a:ea typeface="Agrandir Grand Bold"/>
                <a:cs typeface="Agrandir Grand Bold"/>
                <a:sym typeface="Agrandir Grand Bold"/>
              </a:rPr>
              <a:t>Fakó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973608" y="4826964"/>
            <a:ext cx="3115020" cy="523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1"/>
              </a:lnSpc>
            </a:pPr>
            <a:r>
              <a:rPr lang="en-US" sz="3000" spc="-240">
                <a:solidFill>
                  <a:srgbClr val="7B6B55"/>
                </a:solidFill>
                <a:latin typeface="Open Sauce"/>
                <a:ea typeface="Open Sauce"/>
                <a:cs typeface="Open Sauce"/>
                <a:sym typeface="Open Sauce"/>
              </a:rPr>
              <a:t>Valódi fakó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43555" y="4837519"/>
            <a:ext cx="2374736" cy="523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1"/>
              </a:lnSpc>
            </a:pPr>
            <a:r>
              <a:rPr lang="en-US" sz="3000" spc="-240">
                <a:solidFill>
                  <a:srgbClr val="7B6B55"/>
                </a:solidFill>
                <a:latin typeface="Open Sauce"/>
                <a:ea typeface="Open Sauce"/>
                <a:cs typeface="Open Sauce"/>
                <a:sym typeface="Open Sauce"/>
              </a:rPr>
              <a:t>Egérfakó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093417" y="4826964"/>
            <a:ext cx="2709873" cy="523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1"/>
              </a:lnSpc>
            </a:pPr>
            <a:r>
              <a:rPr lang="en-US" sz="3000" spc="-240">
                <a:solidFill>
                  <a:srgbClr val="7B6B55"/>
                </a:solidFill>
                <a:latin typeface="Open Sauce"/>
                <a:ea typeface="Open Sauce"/>
                <a:cs typeface="Open Sauce"/>
                <a:sym typeface="Open Sauce"/>
              </a:rPr>
              <a:t>Izabellafakó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606329" y="275608"/>
            <a:ext cx="10984811" cy="4438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8740" lvl="1" indent="-444370" algn="l">
              <a:lnSpc>
                <a:spcPts val="5763"/>
              </a:lnSpc>
              <a:buFont typeface="Arial"/>
              <a:buChar char="•"/>
            </a:pPr>
            <a:r>
              <a:rPr lang="en-US" sz="4116">
                <a:solidFill>
                  <a:srgbClr val="7B6B55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Világosabb, a fedőszőrökből a vöröses, melegebb színkomponens hiányzik</a:t>
            </a:r>
          </a:p>
          <a:p>
            <a:pPr marL="888740" lvl="1" indent="-444370" algn="l">
              <a:lnSpc>
                <a:spcPts val="5763"/>
              </a:lnSpc>
              <a:buFont typeface="Arial"/>
              <a:buChar char="•"/>
            </a:pPr>
            <a:r>
              <a:rPr lang="en-US" sz="4116">
                <a:solidFill>
                  <a:srgbClr val="7B6B55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A bőr palaszürke</a:t>
            </a:r>
          </a:p>
          <a:p>
            <a:pPr marL="888740" lvl="1" indent="-444370" algn="l">
              <a:lnSpc>
                <a:spcPts val="5763"/>
              </a:lnSpc>
              <a:buFont typeface="Arial"/>
              <a:buChar char="•"/>
            </a:pPr>
            <a:r>
              <a:rPr lang="en-US" sz="4116">
                <a:solidFill>
                  <a:srgbClr val="7B6B55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A hosszú szőrök feketék és gyakran szíjalt hátúak.</a:t>
            </a:r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05362" y="5083978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4"/>
                </a:lnTo>
                <a:lnTo>
                  <a:pt x="0" y="1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416653" y="5121856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3"/>
                </a:lnTo>
                <a:lnTo>
                  <a:pt x="0" y="19420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37977" y="5083978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4"/>
                </a:lnTo>
                <a:lnTo>
                  <a:pt x="0" y="1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470112" y="5474973"/>
            <a:ext cx="4251371" cy="4393083"/>
          </a:xfrm>
          <a:custGeom>
            <a:avLst/>
            <a:gdLst/>
            <a:ahLst/>
            <a:cxnLst/>
            <a:rect l="l" t="t" r="r" b="b"/>
            <a:pathLst>
              <a:path w="4251371" h="4393083">
                <a:moveTo>
                  <a:pt x="0" y="0"/>
                </a:moveTo>
                <a:lnTo>
                  <a:pt x="4251371" y="0"/>
                </a:lnTo>
                <a:lnTo>
                  <a:pt x="4251371" y="4393083"/>
                </a:lnTo>
                <a:lnTo>
                  <a:pt x="0" y="43930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91093" y="5474973"/>
            <a:ext cx="5389449" cy="4393083"/>
          </a:xfrm>
          <a:custGeom>
            <a:avLst/>
            <a:gdLst/>
            <a:ahLst/>
            <a:cxnLst/>
            <a:rect l="l" t="t" r="r" b="b"/>
            <a:pathLst>
              <a:path w="5389449" h="4393083">
                <a:moveTo>
                  <a:pt x="0" y="0"/>
                </a:moveTo>
                <a:lnTo>
                  <a:pt x="5389450" y="0"/>
                </a:lnTo>
                <a:lnTo>
                  <a:pt x="5389450" y="4393083"/>
                </a:lnTo>
                <a:lnTo>
                  <a:pt x="0" y="43930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436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5474973"/>
            <a:ext cx="5228786" cy="4360476"/>
          </a:xfrm>
          <a:custGeom>
            <a:avLst/>
            <a:gdLst/>
            <a:ahLst/>
            <a:cxnLst/>
            <a:rect l="l" t="t" r="r" b="b"/>
            <a:pathLst>
              <a:path w="5228786" h="4360476">
                <a:moveTo>
                  <a:pt x="0" y="0"/>
                </a:moveTo>
                <a:lnTo>
                  <a:pt x="5228786" y="0"/>
                </a:lnTo>
                <a:lnTo>
                  <a:pt x="5228786" y="4360476"/>
                </a:lnTo>
                <a:lnTo>
                  <a:pt x="0" y="43604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4529" t="-18846" r="-81288" b="-3778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93241" y="2489196"/>
            <a:ext cx="2329152" cy="2654304"/>
          </a:xfrm>
          <a:custGeom>
            <a:avLst/>
            <a:gdLst/>
            <a:ahLst/>
            <a:cxnLst/>
            <a:rect l="l" t="t" r="r" b="b"/>
            <a:pathLst>
              <a:path w="2329152" h="2654304">
                <a:moveTo>
                  <a:pt x="0" y="0"/>
                </a:moveTo>
                <a:lnTo>
                  <a:pt x="2329152" y="0"/>
                </a:lnTo>
                <a:lnTo>
                  <a:pt x="2329152" y="2654304"/>
                </a:lnTo>
                <a:lnTo>
                  <a:pt x="0" y="26543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02761" y="1276660"/>
            <a:ext cx="5718582" cy="2053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873"/>
              </a:lnSpc>
            </a:pPr>
            <a:r>
              <a:rPr lang="en-US" sz="11099" b="1" spc="-887">
                <a:solidFill>
                  <a:srgbClr val="46291C"/>
                </a:solidFill>
                <a:latin typeface="Agrandir Grand Bold"/>
                <a:ea typeface="Agrandir Grand Bold"/>
                <a:cs typeface="Agrandir Grand Bold"/>
                <a:sym typeface="Agrandir Grand Bold"/>
              </a:rPr>
              <a:t>Deres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42465" y="4709765"/>
            <a:ext cx="3115020" cy="53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1"/>
              </a:lnSpc>
            </a:pPr>
            <a:r>
              <a:rPr lang="en-US" sz="3100" b="1" spc="-248">
                <a:solidFill>
                  <a:srgbClr val="514734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pejderes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956632" y="4785222"/>
            <a:ext cx="2374736" cy="53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1"/>
              </a:lnSpc>
            </a:pPr>
            <a:r>
              <a:rPr lang="en-US" sz="3100" b="1" spc="-248">
                <a:solidFill>
                  <a:srgbClr val="514734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vasderes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758894" y="4785222"/>
            <a:ext cx="2201051" cy="530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1"/>
              </a:lnSpc>
            </a:pPr>
            <a:r>
              <a:rPr lang="en-US" sz="3100" b="1" spc="-248">
                <a:solidFill>
                  <a:srgbClr val="514734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sárgaderes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16653" y="241993"/>
            <a:ext cx="9842647" cy="3714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67"/>
              </a:lnSpc>
            </a:pPr>
            <a:r>
              <a:rPr lang="en-US" sz="4119">
                <a:solidFill>
                  <a:srgbClr val="46291C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A fej és a lábvégek sötétebbek a test világosabb színű és a szőrei között vannak fehér szőrök. Életkor előrehaladtával NEM szürkül.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2709146" y="5533112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4"/>
                </a:lnTo>
                <a:lnTo>
                  <a:pt x="0" y="1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005544" y="5492716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3"/>
                </a:lnTo>
                <a:lnTo>
                  <a:pt x="0" y="19420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736197">
            <a:off x="9552064" y="5340130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3"/>
                </a:lnTo>
                <a:lnTo>
                  <a:pt x="0" y="19420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708925" y="5805889"/>
            <a:ext cx="3228872" cy="4198102"/>
          </a:xfrm>
          <a:custGeom>
            <a:avLst/>
            <a:gdLst/>
            <a:ahLst/>
            <a:cxnLst/>
            <a:rect l="l" t="t" r="r" b="b"/>
            <a:pathLst>
              <a:path w="3228872" h="4198102">
                <a:moveTo>
                  <a:pt x="0" y="0"/>
                </a:moveTo>
                <a:lnTo>
                  <a:pt x="3228873" y="0"/>
                </a:lnTo>
                <a:lnTo>
                  <a:pt x="3228873" y="4198101"/>
                </a:lnTo>
                <a:lnTo>
                  <a:pt x="0" y="419810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 l="-15453" t="-15778" r="-21980" b="-25160"/>
            </a:stretch>
          </a:blipFill>
        </p:spPr>
      </p:sp>
      <p:sp>
        <p:nvSpPr>
          <p:cNvPr id="6" name="Freeform 6"/>
          <p:cNvSpPr/>
          <p:nvPr/>
        </p:nvSpPr>
        <p:spPr>
          <a:xfrm rot="8100000">
            <a:off x="15680240" y="5670435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3"/>
                </a:lnTo>
                <a:lnTo>
                  <a:pt x="0" y="19420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73651" y="5842724"/>
            <a:ext cx="3401874" cy="4196999"/>
          </a:xfrm>
          <a:custGeom>
            <a:avLst/>
            <a:gdLst/>
            <a:ahLst/>
            <a:cxnLst/>
            <a:rect l="l" t="t" r="r" b="b"/>
            <a:pathLst>
              <a:path w="3401874" h="4196999">
                <a:moveTo>
                  <a:pt x="0" y="0"/>
                </a:moveTo>
                <a:lnTo>
                  <a:pt x="3401874" y="0"/>
                </a:lnTo>
                <a:lnTo>
                  <a:pt x="3401874" y="4196999"/>
                </a:lnTo>
                <a:lnTo>
                  <a:pt x="0" y="41969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991" t="-10429" r="-5095" b="-1178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469012" y="5842724"/>
            <a:ext cx="4585281" cy="4161266"/>
          </a:xfrm>
          <a:custGeom>
            <a:avLst/>
            <a:gdLst/>
            <a:ahLst/>
            <a:cxnLst/>
            <a:rect l="l" t="t" r="r" b="b"/>
            <a:pathLst>
              <a:path w="4585281" h="4161266">
                <a:moveTo>
                  <a:pt x="0" y="0"/>
                </a:moveTo>
                <a:lnTo>
                  <a:pt x="4585281" y="0"/>
                </a:lnTo>
                <a:lnTo>
                  <a:pt x="4585281" y="4161266"/>
                </a:lnTo>
                <a:lnTo>
                  <a:pt x="0" y="41612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240240" y="5926019"/>
            <a:ext cx="4799559" cy="3955863"/>
          </a:xfrm>
          <a:custGeom>
            <a:avLst/>
            <a:gdLst/>
            <a:ahLst/>
            <a:cxnLst/>
            <a:rect l="l" t="t" r="r" b="b"/>
            <a:pathLst>
              <a:path w="4799559" h="3955863">
                <a:moveTo>
                  <a:pt x="0" y="0"/>
                </a:moveTo>
                <a:lnTo>
                  <a:pt x="4799558" y="0"/>
                </a:lnTo>
                <a:lnTo>
                  <a:pt x="4799558" y="3955863"/>
                </a:lnTo>
                <a:lnTo>
                  <a:pt x="0" y="39558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67" r="-11362" b="-66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28982" y="273708"/>
            <a:ext cx="5228434" cy="3955604"/>
          </a:xfrm>
          <a:custGeom>
            <a:avLst/>
            <a:gdLst/>
            <a:ahLst/>
            <a:cxnLst/>
            <a:rect l="l" t="t" r="r" b="b"/>
            <a:pathLst>
              <a:path w="5228434" h="3955604">
                <a:moveTo>
                  <a:pt x="0" y="0"/>
                </a:moveTo>
                <a:lnTo>
                  <a:pt x="5228434" y="0"/>
                </a:lnTo>
                <a:lnTo>
                  <a:pt x="5228434" y="3955604"/>
                </a:lnTo>
                <a:lnTo>
                  <a:pt x="0" y="39556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0952" t="-4087" r="-21930" b="-1715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004966" y="355927"/>
            <a:ext cx="3139034" cy="3873385"/>
          </a:xfrm>
          <a:custGeom>
            <a:avLst/>
            <a:gdLst/>
            <a:ahLst/>
            <a:cxnLst/>
            <a:rect l="l" t="t" r="r" b="b"/>
            <a:pathLst>
              <a:path w="3139034" h="3873385">
                <a:moveTo>
                  <a:pt x="0" y="0"/>
                </a:moveTo>
                <a:lnTo>
                  <a:pt x="3139034" y="0"/>
                </a:lnTo>
                <a:lnTo>
                  <a:pt x="3139034" y="3873385"/>
                </a:lnTo>
                <a:lnTo>
                  <a:pt x="0" y="38733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84" t="-15241" r="-112217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467147" y="4378722"/>
            <a:ext cx="3189131" cy="431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6"/>
              </a:lnSpc>
            </a:pPr>
            <a:r>
              <a:rPr lang="en-US" sz="2147" b="1" spc="115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ALMÁZOTT SZÜRKE </a:t>
            </a:r>
          </a:p>
        </p:txBody>
      </p:sp>
      <p:sp>
        <p:nvSpPr>
          <p:cNvPr id="13" name="Freeform 13"/>
          <p:cNvSpPr/>
          <p:nvPr/>
        </p:nvSpPr>
        <p:spPr>
          <a:xfrm>
            <a:off x="6226260" y="4300670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0" y="0"/>
                </a:moveTo>
                <a:lnTo>
                  <a:pt x="194203" y="0"/>
                </a:lnTo>
                <a:lnTo>
                  <a:pt x="194203" y="194204"/>
                </a:lnTo>
                <a:lnTo>
                  <a:pt x="0" y="19420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3113606" y="4397772"/>
            <a:ext cx="194203" cy="194203"/>
          </a:xfrm>
          <a:custGeom>
            <a:avLst/>
            <a:gdLst/>
            <a:ahLst/>
            <a:cxnLst/>
            <a:rect l="l" t="t" r="r" b="b"/>
            <a:pathLst>
              <a:path w="194203" h="194203">
                <a:moveTo>
                  <a:pt x="194203" y="0"/>
                </a:moveTo>
                <a:lnTo>
                  <a:pt x="0" y="0"/>
                </a:lnTo>
                <a:lnTo>
                  <a:pt x="0" y="194203"/>
                </a:lnTo>
                <a:lnTo>
                  <a:pt x="194203" y="194203"/>
                </a:lnTo>
                <a:lnTo>
                  <a:pt x="19420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656278" y="4273137"/>
            <a:ext cx="597562" cy="622461"/>
          </a:xfrm>
          <a:custGeom>
            <a:avLst/>
            <a:gdLst/>
            <a:ahLst/>
            <a:cxnLst/>
            <a:rect l="l" t="t" r="r" b="b"/>
            <a:pathLst>
              <a:path w="597562" h="622461">
                <a:moveTo>
                  <a:pt x="0" y="0"/>
                </a:moveTo>
                <a:lnTo>
                  <a:pt x="597562" y="0"/>
                </a:lnTo>
                <a:lnTo>
                  <a:pt x="597562" y="622461"/>
                </a:lnTo>
                <a:lnTo>
                  <a:pt x="0" y="6224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1020852" y="-180975"/>
            <a:ext cx="5818962" cy="1630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99"/>
              </a:lnSpc>
            </a:pPr>
            <a:r>
              <a:rPr lang="en-US" sz="8799" b="1">
                <a:solidFill>
                  <a:srgbClr val="000000"/>
                </a:solidFill>
                <a:latin typeface="Agrandir Grand Bold"/>
                <a:ea typeface="Agrandir Grand Bold"/>
                <a:cs typeface="Agrandir Grand Bold"/>
                <a:sym typeface="Agrandir Grand Bold"/>
              </a:rPr>
              <a:t>Szürke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85689" y="5170476"/>
            <a:ext cx="3115020" cy="481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1"/>
              </a:lnSpc>
            </a:pPr>
            <a:r>
              <a:rPr lang="en-US" sz="2400" b="1" spc="129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SZÜRKE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199747" y="5170476"/>
            <a:ext cx="3140856" cy="481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1"/>
              </a:lnSpc>
            </a:pPr>
            <a:r>
              <a:rPr lang="en-US" sz="2400" b="1" spc="129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(ACÉL)SZÜRKE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014753" y="5190379"/>
            <a:ext cx="3039540" cy="481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1"/>
              </a:lnSpc>
            </a:pPr>
            <a:r>
              <a:rPr lang="en-US" sz="2400" b="1" spc="129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(MÉZ)SZÜRKE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469550" y="5148272"/>
            <a:ext cx="3332325" cy="481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1"/>
              </a:lnSpc>
            </a:pPr>
            <a:r>
              <a:rPr lang="en-US" sz="2400" b="1" spc="129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LEGYESSZÜRKE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000274" y="1219364"/>
            <a:ext cx="6801600" cy="3676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47"/>
              </a:lnSpc>
            </a:pPr>
            <a:r>
              <a:rPr lang="en-US" sz="3391" spc="183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Az első vedlés után alakul ki, fehér és színes szőrök keveréke.</a:t>
            </a:r>
          </a:p>
          <a:p>
            <a:pPr algn="just">
              <a:lnSpc>
                <a:spcPts val="4747"/>
              </a:lnSpc>
            </a:pPr>
            <a:r>
              <a:rPr lang="en-US" sz="3391" spc="183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A kor előrehaladtával több lesz a fehér szín, </a:t>
            </a:r>
            <a:r>
              <a:rPr lang="en-US" sz="3391" spc="183">
                <a:solidFill>
                  <a:srgbClr val="F22B25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folymatosan</a:t>
            </a:r>
            <a:r>
              <a:rPr lang="en-US" sz="3391" spc="183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 szürkül.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415765" y="4390099"/>
            <a:ext cx="3090954" cy="431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6"/>
              </a:lnSpc>
            </a:pPr>
            <a:r>
              <a:rPr lang="en-US" sz="2147" b="1" spc="115">
                <a:solidFill>
                  <a:srgbClr val="F22B25"/>
                </a:solidFill>
                <a:latin typeface="Agrandir Bold"/>
                <a:ea typeface="Agrandir Bold"/>
                <a:cs typeface="Agrandir Bold"/>
                <a:sym typeface="Agrandir Bold"/>
              </a:rPr>
              <a:t>NEM </a:t>
            </a:r>
            <a:r>
              <a:rPr lang="en-US" sz="2147" b="1" spc="115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ALMÁS DERES </a:t>
            </a:r>
          </a:p>
        </p:txBody>
      </p:sp>
      <p:sp>
        <p:nvSpPr>
          <p:cNvPr id="23" name="Freeform 23"/>
          <p:cNvSpPr/>
          <p:nvPr/>
        </p:nvSpPr>
        <p:spPr>
          <a:xfrm rot="-375303" flipH="1">
            <a:off x="9147445" y="2679175"/>
            <a:ext cx="1781650" cy="1781650"/>
          </a:xfrm>
          <a:custGeom>
            <a:avLst/>
            <a:gdLst/>
            <a:ahLst/>
            <a:cxnLst/>
            <a:rect l="l" t="t" r="r" b="b"/>
            <a:pathLst>
              <a:path w="1781650" h="1781650">
                <a:moveTo>
                  <a:pt x="1781651" y="0"/>
                </a:moveTo>
                <a:lnTo>
                  <a:pt x="0" y="0"/>
                </a:lnTo>
                <a:lnTo>
                  <a:pt x="0" y="1781650"/>
                </a:lnTo>
                <a:lnTo>
                  <a:pt x="1781651" y="1781650"/>
                </a:lnTo>
                <a:lnTo>
                  <a:pt x="1781651" y="0"/>
                </a:lnTo>
                <a:close/>
              </a:path>
            </a:pathLst>
          </a:custGeom>
          <a:blipFill>
            <a:blip r:embed="rId12">
              <a:alphaModFix amt="47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2700000">
            <a:off x="5692701" y="2498928"/>
            <a:ext cx="176981" cy="176981"/>
          </a:xfrm>
          <a:custGeom>
            <a:avLst/>
            <a:gdLst/>
            <a:ahLst/>
            <a:cxnLst/>
            <a:rect l="l" t="t" r="r" b="b"/>
            <a:pathLst>
              <a:path w="176981" h="176981">
                <a:moveTo>
                  <a:pt x="0" y="0"/>
                </a:moveTo>
                <a:lnTo>
                  <a:pt x="176980" y="0"/>
                </a:lnTo>
                <a:lnTo>
                  <a:pt x="176980" y="176981"/>
                </a:lnTo>
                <a:lnTo>
                  <a:pt x="0" y="176981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7331716" y="7734468"/>
            <a:ext cx="296030" cy="296030"/>
          </a:xfrm>
          <a:custGeom>
            <a:avLst/>
            <a:gdLst/>
            <a:ahLst/>
            <a:cxnLst/>
            <a:rect l="l" t="t" r="r" b="b"/>
            <a:pathLst>
              <a:path w="296030" h="296030">
                <a:moveTo>
                  <a:pt x="0" y="0"/>
                </a:moveTo>
                <a:lnTo>
                  <a:pt x="296029" y="0"/>
                </a:lnTo>
                <a:lnTo>
                  <a:pt x="296029" y="296030"/>
                </a:lnTo>
                <a:lnTo>
                  <a:pt x="0" y="29603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661193">
            <a:off x="15178933" y="2804032"/>
            <a:ext cx="252684" cy="252684"/>
          </a:xfrm>
          <a:custGeom>
            <a:avLst/>
            <a:gdLst/>
            <a:ahLst/>
            <a:cxnLst/>
            <a:rect l="l" t="t" r="r" b="b"/>
            <a:pathLst>
              <a:path w="252684" h="252684">
                <a:moveTo>
                  <a:pt x="0" y="0"/>
                </a:moveTo>
                <a:lnTo>
                  <a:pt x="252683" y="0"/>
                </a:lnTo>
                <a:lnTo>
                  <a:pt x="252683" y="252684"/>
                </a:lnTo>
                <a:lnTo>
                  <a:pt x="0" y="25268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700000">
            <a:off x="2582970" y="8642190"/>
            <a:ext cx="301517" cy="301517"/>
          </a:xfrm>
          <a:custGeom>
            <a:avLst/>
            <a:gdLst/>
            <a:ahLst/>
            <a:cxnLst/>
            <a:rect l="l" t="t" r="r" b="b"/>
            <a:pathLst>
              <a:path w="301517" h="301517">
                <a:moveTo>
                  <a:pt x="0" y="0"/>
                </a:moveTo>
                <a:lnTo>
                  <a:pt x="301517" y="0"/>
                </a:lnTo>
                <a:lnTo>
                  <a:pt x="301517" y="301516"/>
                </a:lnTo>
                <a:lnTo>
                  <a:pt x="0" y="30151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1128" y="2050195"/>
            <a:ext cx="2765201" cy="6434299"/>
          </a:xfrm>
          <a:custGeom>
            <a:avLst/>
            <a:gdLst/>
            <a:ahLst/>
            <a:cxnLst/>
            <a:rect l="l" t="t" r="r" b="b"/>
            <a:pathLst>
              <a:path w="2765201" h="6434299">
                <a:moveTo>
                  <a:pt x="0" y="0"/>
                </a:moveTo>
                <a:lnTo>
                  <a:pt x="2765201" y="0"/>
                </a:lnTo>
                <a:lnTo>
                  <a:pt x="2765201" y="6434299"/>
                </a:lnTo>
                <a:lnTo>
                  <a:pt x="0" y="64342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5412" t="-64374" r="-174164" b="-5493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198094" y="2291186"/>
            <a:ext cx="3756799" cy="5952317"/>
          </a:xfrm>
          <a:custGeom>
            <a:avLst/>
            <a:gdLst/>
            <a:ahLst/>
            <a:cxnLst/>
            <a:rect l="l" t="t" r="r" b="b"/>
            <a:pathLst>
              <a:path w="3756799" h="5952317">
                <a:moveTo>
                  <a:pt x="0" y="0"/>
                </a:moveTo>
                <a:lnTo>
                  <a:pt x="3756799" y="0"/>
                </a:lnTo>
                <a:lnTo>
                  <a:pt x="3756799" y="5952317"/>
                </a:lnTo>
                <a:lnTo>
                  <a:pt x="0" y="59523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358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36613" y="2794807"/>
            <a:ext cx="3241197" cy="4697387"/>
          </a:xfrm>
          <a:custGeom>
            <a:avLst/>
            <a:gdLst/>
            <a:ahLst/>
            <a:cxnLst/>
            <a:rect l="l" t="t" r="r" b="b"/>
            <a:pathLst>
              <a:path w="3241197" h="4697387">
                <a:moveTo>
                  <a:pt x="0" y="0"/>
                </a:moveTo>
                <a:lnTo>
                  <a:pt x="3241197" y="0"/>
                </a:lnTo>
                <a:lnTo>
                  <a:pt x="3241197" y="4697386"/>
                </a:lnTo>
                <a:lnTo>
                  <a:pt x="0" y="46973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1573" r="-49825" b="-2354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169707" y="6688808"/>
            <a:ext cx="2728489" cy="3109389"/>
          </a:xfrm>
          <a:custGeom>
            <a:avLst/>
            <a:gdLst/>
            <a:ahLst/>
            <a:cxnLst/>
            <a:rect l="l" t="t" r="r" b="b"/>
            <a:pathLst>
              <a:path w="2728489" h="3109389">
                <a:moveTo>
                  <a:pt x="0" y="0"/>
                </a:moveTo>
                <a:lnTo>
                  <a:pt x="2728489" y="0"/>
                </a:lnTo>
                <a:lnTo>
                  <a:pt x="2728489" y="3109390"/>
                </a:lnTo>
                <a:lnTo>
                  <a:pt x="0" y="31093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15827" y="-98651"/>
            <a:ext cx="7001005" cy="2053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873"/>
              </a:lnSpc>
            </a:pPr>
            <a:r>
              <a:rPr lang="en-US" sz="11099" b="1">
                <a:solidFill>
                  <a:srgbClr val="938674"/>
                </a:solidFill>
                <a:latin typeface="Agrandir Grand Bold"/>
                <a:ea typeface="Agrandir Grand Bold"/>
                <a:cs typeface="Agrandir Grand Bold"/>
                <a:sym typeface="Agrandir Grand Bold"/>
              </a:rPr>
              <a:t>Tarka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76780" y="8157778"/>
            <a:ext cx="2464234" cy="542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1"/>
              </a:lnSpc>
            </a:pPr>
            <a:r>
              <a:rPr lang="en-US" sz="3000" b="1" spc="162">
                <a:solidFill>
                  <a:srgbClr val="938674"/>
                </a:solidFill>
                <a:latin typeface="Poppins Bold"/>
                <a:ea typeface="Poppins Bold"/>
                <a:cs typeface="Poppins Bold"/>
                <a:sym typeface="Poppins Bold"/>
              </a:rPr>
              <a:t>PEJTARKA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169707" y="3245807"/>
            <a:ext cx="2948927" cy="542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1"/>
              </a:lnSpc>
            </a:pPr>
            <a:r>
              <a:rPr lang="en-US" sz="3000" b="1" spc="162">
                <a:solidFill>
                  <a:srgbClr val="938674"/>
                </a:solidFill>
                <a:latin typeface="Poppins Bold"/>
                <a:ea typeface="Poppins Bold"/>
                <a:cs typeface="Poppins Bold"/>
                <a:sym typeface="Poppins Bold"/>
              </a:rPr>
              <a:t>FEKETETARKA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33203" y="9015678"/>
            <a:ext cx="2910716" cy="542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1"/>
              </a:lnSpc>
            </a:pPr>
            <a:r>
              <a:rPr lang="en-US" sz="3000" b="1" spc="162">
                <a:solidFill>
                  <a:srgbClr val="938674"/>
                </a:solidFill>
                <a:latin typeface="Poppins Bold"/>
                <a:ea typeface="Poppins Bold"/>
                <a:cs typeface="Poppins Bold"/>
                <a:sym typeface="Poppins Bold"/>
              </a:rPr>
              <a:t>SÁRGATARKA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183100" y="359713"/>
            <a:ext cx="8527728" cy="1346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62"/>
              </a:lnSpc>
            </a:pPr>
            <a:r>
              <a:rPr lang="en-US" sz="3616" spc="195">
                <a:solidFill>
                  <a:srgbClr val="938674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A testén nagyobb színes és fehér foltok vannak.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307</Words>
  <Application>Microsoft Office PowerPoint</Application>
  <PresentationFormat>Custom</PresentationFormat>
  <Paragraphs>79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Agrandir Grand</vt:lpstr>
      <vt:lpstr>Agrandir Grand Bold</vt:lpstr>
      <vt:lpstr>Agrandir Grand Italics</vt:lpstr>
      <vt:lpstr>Open Sauce</vt:lpstr>
      <vt:lpstr>Open Sauce Bold</vt:lpstr>
      <vt:lpstr>Agrandir Bold</vt:lpstr>
      <vt:lpstr>Poppins Bold</vt:lpstr>
      <vt:lpstr>Poppins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69.Lószínek</dc:title>
  <dc:creator>User</dc:creator>
  <cp:lastModifiedBy>User</cp:lastModifiedBy>
  <cp:revision>1</cp:revision>
  <dcterms:created xsi:type="dcterms:W3CDTF">2006-08-16T00:00:00Z</dcterms:created>
  <dcterms:modified xsi:type="dcterms:W3CDTF">2026-01-31T12:58:36Z</dcterms:modified>
  <dc:identifier>DAG_VIYklXo</dc:identifier>
</cp:coreProperties>
</file>