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Default Extension="svg" ContentType="image/sv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</p:sldIdLst>
  <p:sldSz cx="18288000" cy="10287000"/>
  <p:notesSz cx="6858000" cy="9144000"/>
  <p:embeddedFontLst>
    <p:embeddedFont>
      <p:font typeface="Calibri" pitchFamily="34" charset="0"/>
      <p:regular r:id="rId42"/>
      <p:bold r:id="rId43"/>
      <p:italic r:id="rId44"/>
      <p:boldItalic r:id="rId45"/>
    </p:embeddedFont>
    <p:embeddedFont>
      <p:font typeface="Open Sans Bold" charset="0"/>
      <p:regular r:id="rId46"/>
    </p:embeddedFont>
    <p:embeddedFont>
      <p:font typeface="Open Sans" charset="0"/>
      <p:regular r:id="rId4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4622" autoAdjust="0"/>
  </p:normalViewPr>
  <p:slideViewPr>
    <p:cSldViewPr>
      <p:cViewPr varScale="1">
        <p:scale>
          <a:sx n="44" d="100"/>
          <a:sy n="44" d="100"/>
        </p:scale>
        <p:origin x="-87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1.fntdata"/><Relationship Id="rId47" Type="http://schemas.openxmlformats.org/officeDocument/2006/relationships/font" Target="fonts/font6.fntdata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2.fntdata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3.png"/><Relationship Id="rId4" Type="http://schemas.openxmlformats.org/officeDocument/2006/relationships/image" Target="../media/image3.svg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svg"/><Relationship Id="rId5" Type="http://schemas.openxmlformats.org/officeDocument/2006/relationships/image" Target="../media/image9.png"/><Relationship Id="rId4" Type="http://schemas.openxmlformats.org/officeDocument/2006/relationships/image" Target="../media/image10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svg"/><Relationship Id="rId5" Type="http://schemas.openxmlformats.org/officeDocument/2006/relationships/image" Target="../media/image9.png"/><Relationship Id="rId4" Type="http://schemas.openxmlformats.org/officeDocument/2006/relationships/image" Target="../media/image10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svg"/><Relationship Id="rId5" Type="http://schemas.openxmlformats.org/officeDocument/2006/relationships/image" Target="../media/image9.png"/><Relationship Id="rId4" Type="http://schemas.openxmlformats.org/officeDocument/2006/relationships/image" Target="../media/image10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svg"/><Relationship Id="rId5" Type="http://schemas.openxmlformats.org/officeDocument/2006/relationships/image" Target="../media/image9.png"/><Relationship Id="rId4" Type="http://schemas.openxmlformats.org/officeDocument/2006/relationships/image" Target="../media/image10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svg"/><Relationship Id="rId5" Type="http://schemas.openxmlformats.org/officeDocument/2006/relationships/image" Target="../media/image9.png"/><Relationship Id="rId4" Type="http://schemas.openxmlformats.org/officeDocument/2006/relationships/image" Target="../media/image10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svg"/><Relationship Id="rId5" Type="http://schemas.openxmlformats.org/officeDocument/2006/relationships/image" Target="../media/image9.png"/><Relationship Id="rId4" Type="http://schemas.openxmlformats.org/officeDocument/2006/relationships/image" Target="../media/image10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svg"/><Relationship Id="rId5" Type="http://schemas.openxmlformats.org/officeDocument/2006/relationships/image" Target="../media/image9.png"/><Relationship Id="rId4" Type="http://schemas.openxmlformats.org/officeDocument/2006/relationships/image" Target="../media/image10.sv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svg"/><Relationship Id="rId5" Type="http://schemas.openxmlformats.org/officeDocument/2006/relationships/image" Target="../media/image9.png"/><Relationship Id="rId4" Type="http://schemas.openxmlformats.org/officeDocument/2006/relationships/image" Target="../media/image10.sv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svg"/><Relationship Id="rId5" Type="http://schemas.openxmlformats.org/officeDocument/2006/relationships/image" Target="../media/image9.png"/><Relationship Id="rId4" Type="http://schemas.openxmlformats.org/officeDocument/2006/relationships/image" Target="../media/image10.sv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svg"/><Relationship Id="rId5" Type="http://schemas.openxmlformats.org/officeDocument/2006/relationships/image" Target="../media/image9.png"/><Relationship Id="rId4" Type="http://schemas.openxmlformats.org/officeDocument/2006/relationships/image" Target="../media/image10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svg"/><Relationship Id="rId5" Type="http://schemas.openxmlformats.org/officeDocument/2006/relationships/image" Target="../media/image9.png"/><Relationship Id="rId10" Type="http://schemas.openxmlformats.org/officeDocument/2006/relationships/image" Target="../media/image12.png"/><Relationship Id="rId4" Type="http://schemas.openxmlformats.org/officeDocument/2006/relationships/image" Target="../media/image10.svg"/><Relationship Id="rId9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svg"/><Relationship Id="rId5" Type="http://schemas.openxmlformats.org/officeDocument/2006/relationships/image" Target="../media/image9.png"/><Relationship Id="rId10" Type="http://schemas.openxmlformats.org/officeDocument/2006/relationships/hyperlink" Target="https://wordwall.net/hu/resource/107650282" TargetMode="External"/><Relationship Id="rId4" Type="http://schemas.openxmlformats.org/officeDocument/2006/relationships/image" Target="../media/image10.svg"/><Relationship Id="rId9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svg"/><Relationship Id="rId5" Type="http://schemas.openxmlformats.org/officeDocument/2006/relationships/image" Target="../media/image9.png"/><Relationship Id="rId4" Type="http://schemas.openxmlformats.org/officeDocument/2006/relationships/image" Target="../media/image10.svg"/><Relationship Id="rId9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svg"/><Relationship Id="rId5" Type="http://schemas.openxmlformats.org/officeDocument/2006/relationships/image" Target="../media/image9.png"/><Relationship Id="rId4" Type="http://schemas.openxmlformats.org/officeDocument/2006/relationships/image" Target="../media/image10.svg"/><Relationship Id="rId9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svg"/><Relationship Id="rId5" Type="http://schemas.openxmlformats.org/officeDocument/2006/relationships/image" Target="../media/image9.png"/><Relationship Id="rId4" Type="http://schemas.openxmlformats.org/officeDocument/2006/relationships/image" Target="../media/image10.svg"/><Relationship Id="rId9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svg"/><Relationship Id="rId5" Type="http://schemas.openxmlformats.org/officeDocument/2006/relationships/image" Target="../media/image9.png"/><Relationship Id="rId4" Type="http://schemas.openxmlformats.org/officeDocument/2006/relationships/image" Target="../media/image10.sv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svg"/><Relationship Id="rId5" Type="http://schemas.openxmlformats.org/officeDocument/2006/relationships/image" Target="../media/image9.png"/><Relationship Id="rId10" Type="http://schemas.openxmlformats.org/officeDocument/2006/relationships/hyperlink" Target="https://wordwall.net/hu/resource/106785752" TargetMode="External"/><Relationship Id="rId4" Type="http://schemas.openxmlformats.org/officeDocument/2006/relationships/image" Target="../media/image10.svg"/><Relationship Id="rId9" Type="http://schemas.openxmlformats.org/officeDocument/2006/relationships/image" Target="../media/image20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svg"/><Relationship Id="rId5" Type="http://schemas.openxmlformats.org/officeDocument/2006/relationships/image" Target="../media/image9.png"/><Relationship Id="rId10" Type="http://schemas.openxmlformats.org/officeDocument/2006/relationships/hyperlink" Target="https://wordwall.net/hu/resource/106785752" TargetMode="External"/><Relationship Id="rId4" Type="http://schemas.openxmlformats.org/officeDocument/2006/relationships/image" Target="../media/image10.svg"/><Relationship Id="rId9" Type="http://schemas.openxmlformats.org/officeDocument/2006/relationships/image" Target="../media/image21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svg"/><Relationship Id="rId5" Type="http://schemas.openxmlformats.org/officeDocument/2006/relationships/image" Target="../media/image9.png"/><Relationship Id="rId10" Type="http://schemas.openxmlformats.org/officeDocument/2006/relationships/hyperlink" Target="https://wordwall.net/hu/resource/106785752" TargetMode="External"/><Relationship Id="rId4" Type="http://schemas.openxmlformats.org/officeDocument/2006/relationships/image" Target="../media/image10.svg"/><Relationship Id="rId9" Type="http://schemas.openxmlformats.org/officeDocument/2006/relationships/image" Target="../media/image22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svg"/><Relationship Id="rId5" Type="http://schemas.openxmlformats.org/officeDocument/2006/relationships/image" Target="../media/image9.png"/><Relationship Id="rId10" Type="http://schemas.openxmlformats.org/officeDocument/2006/relationships/hyperlink" Target="https://wordwall.net/hu/resource/106785752" TargetMode="External"/><Relationship Id="rId4" Type="http://schemas.openxmlformats.org/officeDocument/2006/relationships/image" Target="../media/image10.svg"/><Relationship Id="rId9" Type="http://schemas.openxmlformats.org/officeDocument/2006/relationships/image" Target="../media/image23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svg"/><Relationship Id="rId5" Type="http://schemas.openxmlformats.org/officeDocument/2006/relationships/image" Target="../media/image9.png"/><Relationship Id="rId10" Type="http://schemas.openxmlformats.org/officeDocument/2006/relationships/hyperlink" Target="https://wordwall.net/hu/resource/106785752" TargetMode="External"/><Relationship Id="rId4" Type="http://schemas.openxmlformats.org/officeDocument/2006/relationships/image" Target="../media/image10.svg"/><Relationship Id="rId9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12" Type="http://schemas.openxmlformats.org/officeDocument/2006/relationships/hyperlink" Target="https://wordwall.net/hu/resource/107271817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svg"/><Relationship Id="rId11" Type="http://schemas.openxmlformats.org/officeDocument/2006/relationships/hyperlink" Target="https://wordwall.net/hu/resource/107270957" TargetMode="External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10.svg"/><Relationship Id="rId9" Type="http://schemas.openxmlformats.org/officeDocument/2006/relationships/image" Target="../media/image13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svg"/><Relationship Id="rId5" Type="http://schemas.openxmlformats.org/officeDocument/2006/relationships/image" Target="../media/image9.png"/><Relationship Id="rId10" Type="http://schemas.openxmlformats.org/officeDocument/2006/relationships/hyperlink" Target="https://wordwall.net/hu/resource/106785752" TargetMode="External"/><Relationship Id="rId4" Type="http://schemas.openxmlformats.org/officeDocument/2006/relationships/image" Target="../media/image10.svg"/><Relationship Id="rId9" Type="http://schemas.openxmlformats.org/officeDocument/2006/relationships/image" Target="../media/image25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svg"/><Relationship Id="rId5" Type="http://schemas.openxmlformats.org/officeDocument/2006/relationships/image" Target="../media/image9.png"/><Relationship Id="rId10" Type="http://schemas.openxmlformats.org/officeDocument/2006/relationships/hyperlink" Target="https://wordwall.net/hu/resource/106785752" TargetMode="External"/><Relationship Id="rId4" Type="http://schemas.openxmlformats.org/officeDocument/2006/relationships/image" Target="../media/image10.svg"/><Relationship Id="rId9" Type="http://schemas.openxmlformats.org/officeDocument/2006/relationships/image" Target="../media/image26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svg"/><Relationship Id="rId5" Type="http://schemas.openxmlformats.org/officeDocument/2006/relationships/image" Target="../media/image9.png"/><Relationship Id="rId10" Type="http://schemas.openxmlformats.org/officeDocument/2006/relationships/hyperlink" Target="https://wordwall.net/hu/resource/106785752" TargetMode="External"/><Relationship Id="rId4" Type="http://schemas.openxmlformats.org/officeDocument/2006/relationships/image" Target="../media/image10.svg"/><Relationship Id="rId9" Type="http://schemas.openxmlformats.org/officeDocument/2006/relationships/image" Target="../media/image27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svg"/><Relationship Id="rId5" Type="http://schemas.openxmlformats.org/officeDocument/2006/relationships/image" Target="../media/image9.png"/><Relationship Id="rId10" Type="http://schemas.openxmlformats.org/officeDocument/2006/relationships/hyperlink" Target="https://wordwall.net/hu/resource/106785752" TargetMode="External"/><Relationship Id="rId4" Type="http://schemas.openxmlformats.org/officeDocument/2006/relationships/image" Target="../media/image10.svg"/><Relationship Id="rId9" Type="http://schemas.openxmlformats.org/officeDocument/2006/relationships/image" Target="../media/image28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svg"/><Relationship Id="rId5" Type="http://schemas.openxmlformats.org/officeDocument/2006/relationships/image" Target="../media/image9.png"/><Relationship Id="rId10" Type="http://schemas.openxmlformats.org/officeDocument/2006/relationships/hyperlink" Target="https://wordwall.net/hu/resource/106785752" TargetMode="External"/><Relationship Id="rId4" Type="http://schemas.openxmlformats.org/officeDocument/2006/relationships/image" Target="../media/image10.svg"/><Relationship Id="rId9" Type="http://schemas.openxmlformats.org/officeDocument/2006/relationships/image" Target="../media/image29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svg"/><Relationship Id="rId5" Type="http://schemas.openxmlformats.org/officeDocument/2006/relationships/image" Target="../media/image9.png"/><Relationship Id="rId10" Type="http://schemas.openxmlformats.org/officeDocument/2006/relationships/hyperlink" Target="https://wordwall.net/hu/resource/106785752" TargetMode="External"/><Relationship Id="rId4" Type="http://schemas.openxmlformats.org/officeDocument/2006/relationships/image" Target="../media/image10.svg"/><Relationship Id="rId9" Type="http://schemas.openxmlformats.org/officeDocument/2006/relationships/image" Target="../media/image30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svg"/><Relationship Id="rId5" Type="http://schemas.openxmlformats.org/officeDocument/2006/relationships/image" Target="../media/image9.png"/><Relationship Id="rId10" Type="http://schemas.openxmlformats.org/officeDocument/2006/relationships/hyperlink" Target="https://wordwall.net/hu/resource/106785752" TargetMode="External"/><Relationship Id="rId4" Type="http://schemas.openxmlformats.org/officeDocument/2006/relationships/image" Target="../media/image10.svg"/><Relationship Id="rId9" Type="http://schemas.openxmlformats.org/officeDocument/2006/relationships/image" Target="../media/image31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svg"/><Relationship Id="rId5" Type="http://schemas.openxmlformats.org/officeDocument/2006/relationships/image" Target="../media/image9.png"/><Relationship Id="rId10" Type="http://schemas.openxmlformats.org/officeDocument/2006/relationships/hyperlink" Target="https://wordwall.net/hu/resource/106785752" TargetMode="External"/><Relationship Id="rId4" Type="http://schemas.openxmlformats.org/officeDocument/2006/relationships/image" Target="../media/image10.svg"/><Relationship Id="rId9" Type="http://schemas.openxmlformats.org/officeDocument/2006/relationships/image" Target="../media/image32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svg"/><Relationship Id="rId5" Type="http://schemas.openxmlformats.org/officeDocument/2006/relationships/image" Target="../media/image9.png"/><Relationship Id="rId4" Type="http://schemas.openxmlformats.org/officeDocument/2006/relationships/image" Target="../media/image10.svg"/><Relationship Id="rId9" Type="http://schemas.openxmlformats.org/officeDocument/2006/relationships/image" Target="../media/image33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svg"/><Relationship Id="rId5" Type="http://schemas.openxmlformats.org/officeDocument/2006/relationships/image" Target="../media/image9.png"/><Relationship Id="rId4" Type="http://schemas.openxmlformats.org/officeDocument/2006/relationships/image" Target="../media/image10.svg"/><Relationship Id="rId9" Type="http://schemas.openxmlformats.org/officeDocument/2006/relationships/image" Target="../media/image3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svg"/><Relationship Id="rId5" Type="http://schemas.openxmlformats.org/officeDocument/2006/relationships/image" Target="../media/image9.png"/><Relationship Id="rId4" Type="http://schemas.openxmlformats.org/officeDocument/2006/relationships/image" Target="../media/image10.sv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svg"/><Relationship Id="rId5" Type="http://schemas.openxmlformats.org/officeDocument/2006/relationships/image" Target="../media/image9.png"/><Relationship Id="rId10" Type="http://schemas.openxmlformats.org/officeDocument/2006/relationships/hyperlink" Target="https://wordwall.net/hu/resource/107651941" TargetMode="External"/><Relationship Id="rId4" Type="http://schemas.openxmlformats.org/officeDocument/2006/relationships/image" Target="../media/image10.svg"/><Relationship Id="rId9" Type="http://schemas.openxmlformats.org/officeDocument/2006/relationships/image" Target="../media/image3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svg"/><Relationship Id="rId5" Type="http://schemas.openxmlformats.org/officeDocument/2006/relationships/image" Target="../media/image9.png"/><Relationship Id="rId4" Type="http://schemas.openxmlformats.org/officeDocument/2006/relationships/image" Target="../media/image10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svg"/><Relationship Id="rId5" Type="http://schemas.openxmlformats.org/officeDocument/2006/relationships/image" Target="../media/image9.png"/><Relationship Id="rId10" Type="http://schemas.openxmlformats.org/officeDocument/2006/relationships/hyperlink" Target="https://wordwall.net/hu/resource/107649826" TargetMode="External"/><Relationship Id="rId4" Type="http://schemas.openxmlformats.org/officeDocument/2006/relationships/image" Target="../media/image10.svg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svg"/><Relationship Id="rId5" Type="http://schemas.openxmlformats.org/officeDocument/2006/relationships/image" Target="../media/image9.png"/><Relationship Id="rId4" Type="http://schemas.openxmlformats.org/officeDocument/2006/relationships/image" Target="../media/image10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svg"/><Relationship Id="rId5" Type="http://schemas.openxmlformats.org/officeDocument/2006/relationships/image" Target="../media/image9.png"/><Relationship Id="rId4" Type="http://schemas.openxmlformats.org/officeDocument/2006/relationships/image" Target="../media/image10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svg"/><Relationship Id="rId5" Type="http://schemas.openxmlformats.org/officeDocument/2006/relationships/image" Target="../media/image9.png"/><Relationship Id="rId4" Type="http://schemas.openxmlformats.org/officeDocument/2006/relationships/image" Target="../media/image1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5555" b="-5555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257693" y="-951022"/>
            <a:ext cx="15232374" cy="10922881"/>
          </a:xfrm>
          <a:custGeom>
            <a:avLst/>
            <a:gdLst/>
            <a:ahLst/>
            <a:cxnLst/>
            <a:rect l="l" t="t" r="r" b="b"/>
            <a:pathLst>
              <a:path w="15232374" h="10922881">
                <a:moveTo>
                  <a:pt x="0" y="0"/>
                </a:moveTo>
                <a:lnTo>
                  <a:pt x="15232373" y="0"/>
                </a:lnTo>
                <a:lnTo>
                  <a:pt x="15232373" y="10922881"/>
                </a:lnTo>
                <a:lnTo>
                  <a:pt x="0" y="1092288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3844828" y="392819"/>
            <a:ext cx="2187754" cy="2057400"/>
          </a:xfrm>
          <a:custGeom>
            <a:avLst/>
            <a:gdLst/>
            <a:ahLst/>
            <a:cxnLst/>
            <a:rect l="l" t="t" r="r" b="b"/>
            <a:pathLst>
              <a:path w="2187754" h="2057400">
                <a:moveTo>
                  <a:pt x="0" y="0"/>
                </a:moveTo>
                <a:lnTo>
                  <a:pt x="2187753" y="0"/>
                </a:lnTo>
                <a:lnTo>
                  <a:pt x="2187753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4266905" y="5348401"/>
            <a:ext cx="4021095" cy="4335412"/>
          </a:xfrm>
          <a:custGeom>
            <a:avLst/>
            <a:gdLst/>
            <a:ahLst/>
            <a:cxnLst/>
            <a:rect l="l" t="t" r="r" b="b"/>
            <a:pathLst>
              <a:path w="4021095" h="4335412">
                <a:moveTo>
                  <a:pt x="0" y="0"/>
                </a:moveTo>
                <a:lnTo>
                  <a:pt x="4021095" y="0"/>
                </a:lnTo>
                <a:lnTo>
                  <a:pt x="4021095" y="4335412"/>
                </a:lnTo>
                <a:lnTo>
                  <a:pt x="0" y="4335412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3113696">
            <a:off x="-58035" y="516948"/>
            <a:ext cx="2764015" cy="2980070"/>
          </a:xfrm>
          <a:custGeom>
            <a:avLst/>
            <a:gdLst/>
            <a:ahLst/>
            <a:cxnLst/>
            <a:rect l="l" t="t" r="r" b="b"/>
            <a:pathLst>
              <a:path w="2764015" h="2980070">
                <a:moveTo>
                  <a:pt x="0" y="0"/>
                </a:moveTo>
                <a:lnTo>
                  <a:pt x="2764014" y="0"/>
                </a:lnTo>
                <a:lnTo>
                  <a:pt x="2764014" y="2980070"/>
                </a:lnTo>
                <a:lnTo>
                  <a:pt x="0" y="2980070"/>
                </a:lnTo>
                <a:lnTo>
                  <a:pt x="0" y="0"/>
                </a:lnTo>
                <a:close/>
              </a:path>
            </a:pathLst>
          </a:custGeom>
          <a:blipFill>
            <a:blip r:embed="rId8" cstate="print"/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166659" y="1089983"/>
            <a:ext cx="16382216" cy="40523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771"/>
              </a:lnSpc>
            </a:pPr>
            <a:r>
              <a:rPr lang="en-US" sz="11265" b="1" dirty="0" err="1" smtClean="0">
                <a:solidFill>
                  <a:srgbClr val="624F47"/>
                </a:solidFill>
                <a:latin typeface="Cakerolli Bold"/>
                <a:ea typeface="Cakerolli Bold"/>
                <a:cs typeface="Cakerolli Bold"/>
                <a:sym typeface="Cakerolli Bold"/>
              </a:rPr>
              <a:t>Kérődzők</a:t>
            </a:r>
            <a:r>
              <a:rPr lang="en-US" sz="11265" b="1" dirty="0" smtClean="0">
                <a:solidFill>
                  <a:srgbClr val="624F47"/>
                </a:solidFill>
                <a:latin typeface="Cakerolli Bold"/>
                <a:ea typeface="Cakerolli Bold"/>
                <a:cs typeface="Cakerolli Bold"/>
                <a:sym typeface="Cakerolli Bold"/>
              </a:rPr>
              <a:t> </a:t>
            </a:r>
            <a:r>
              <a:rPr lang="en-US" sz="11265" b="1" dirty="0" err="1" smtClean="0">
                <a:solidFill>
                  <a:srgbClr val="624F47"/>
                </a:solidFill>
                <a:latin typeface="Cakerolli Bold"/>
                <a:ea typeface="Cakerolli Bold"/>
                <a:cs typeface="Cakerolli Bold"/>
                <a:sym typeface="Cakerolli Bold"/>
              </a:rPr>
              <a:t>emésztőkészüléke</a:t>
            </a:r>
            <a:endParaRPr lang="en-US" sz="11265" b="1" dirty="0">
              <a:solidFill>
                <a:srgbClr val="624F47"/>
              </a:solidFill>
              <a:latin typeface="Cakerolli Bold"/>
              <a:ea typeface="Cakerolli Bold"/>
              <a:cs typeface="Cakerolli Bold"/>
              <a:sym typeface="Cakerolli Bold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166659" y="5876279"/>
            <a:ext cx="11561831" cy="4410721"/>
          </a:xfrm>
          <a:custGeom>
            <a:avLst/>
            <a:gdLst/>
            <a:ahLst/>
            <a:cxnLst/>
            <a:rect l="l" t="t" r="r" b="b"/>
            <a:pathLst>
              <a:path w="11561831" h="4410721">
                <a:moveTo>
                  <a:pt x="0" y="0"/>
                </a:moveTo>
                <a:lnTo>
                  <a:pt x="11561831" y="0"/>
                </a:lnTo>
                <a:lnTo>
                  <a:pt x="11561831" y="4410721"/>
                </a:lnTo>
                <a:lnTo>
                  <a:pt x="0" y="4410721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4003610" y="6172200"/>
            <a:ext cx="4284390" cy="4114800"/>
          </a:xfrm>
          <a:custGeom>
            <a:avLst/>
            <a:gdLst/>
            <a:ahLst/>
            <a:cxnLst/>
            <a:rect l="l" t="t" r="r" b="b"/>
            <a:pathLst>
              <a:path w="4284390" h="4114800">
                <a:moveTo>
                  <a:pt x="0" y="0"/>
                </a:moveTo>
                <a:lnTo>
                  <a:pt x="4284390" y="0"/>
                </a:lnTo>
                <a:lnTo>
                  <a:pt x="428439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9719219" y="6172200"/>
            <a:ext cx="4284390" cy="4114800"/>
          </a:xfrm>
          <a:custGeom>
            <a:avLst/>
            <a:gdLst/>
            <a:ahLst/>
            <a:cxnLst/>
            <a:rect l="l" t="t" r="r" b="b"/>
            <a:pathLst>
              <a:path w="4284390" h="4114800">
                <a:moveTo>
                  <a:pt x="0" y="0"/>
                </a:moveTo>
                <a:lnTo>
                  <a:pt x="4284391" y="0"/>
                </a:lnTo>
                <a:lnTo>
                  <a:pt x="428439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5434829" y="6172200"/>
            <a:ext cx="4284390" cy="4114800"/>
          </a:xfrm>
          <a:custGeom>
            <a:avLst/>
            <a:gdLst/>
            <a:ahLst/>
            <a:cxnLst/>
            <a:rect l="l" t="t" r="r" b="b"/>
            <a:pathLst>
              <a:path w="4284390" h="4114800">
                <a:moveTo>
                  <a:pt x="0" y="0"/>
                </a:moveTo>
                <a:lnTo>
                  <a:pt x="4284390" y="0"/>
                </a:lnTo>
                <a:lnTo>
                  <a:pt x="428439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150438" y="6172200"/>
            <a:ext cx="4284390" cy="4114800"/>
          </a:xfrm>
          <a:custGeom>
            <a:avLst/>
            <a:gdLst/>
            <a:ahLst/>
            <a:cxnLst/>
            <a:rect l="l" t="t" r="r" b="b"/>
            <a:pathLst>
              <a:path w="4284390" h="4114800">
                <a:moveTo>
                  <a:pt x="0" y="0"/>
                </a:moveTo>
                <a:lnTo>
                  <a:pt x="4284391" y="0"/>
                </a:lnTo>
                <a:lnTo>
                  <a:pt x="428439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-3133952" y="6172200"/>
            <a:ext cx="4284390" cy="4114800"/>
          </a:xfrm>
          <a:custGeom>
            <a:avLst/>
            <a:gdLst/>
            <a:ahLst/>
            <a:cxnLst/>
            <a:rect l="l" t="t" r="r" b="b"/>
            <a:pathLst>
              <a:path w="4284390" h="4114800">
                <a:moveTo>
                  <a:pt x="0" y="0"/>
                </a:moveTo>
                <a:lnTo>
                  <a:pt x="4284390" y="0"/>
                </a:lnTo>
                <a:lnTo>
                  <a:pt x="428439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766815">
            <a:off x="2819585" y="943011"/>
            <a:ext cx="12322094" cy="10458377"/>
          </a:xfrm>
          <a:custGeom>
            <a:avLst/>
            <a:gdLst/>
            <a:ahLst/>
            <a:cxnLst/>
            <a:rect l="l" t="t" r="r" b="b"/>
            <a:pathLst>
              <a:path w="12322094" h="10458377">
                <a:moveTo>
                  <a:pt x="0" y="0"/>
                </a:moveTo>
                <a:lnTo>
                  <a:pt x="12322094" y="0"/>
                </a:lnTo>
                <a:lnTo>
                  <a:pt x="12322094" y="10458378"/>
                </a:lnTo>
                <a:lnTo>
                  <a:pt x="0" y="1045837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5081754" y="-663867"/>
            <a:ext cx="11064051" cy="5232374"/>
          </a:xfrm>
          <a:custGeom>
            <a:avLst/>
            <a:gdLst/>
            <a:ahLst/>
            <a:cxnLst/>
            <a:rect l="l" t="t" r="r" b="b"/>
            <a:pathLst>
              <a:path w="11064051" h="5232374">
                <a:moveTo>
                  <a:pt x="0" y="0"/>
                </a:moveTo>
                <a:lnTo>
                  <a:pt x="11064051" y="0"/>
                </a:lnTo>
                <a:lnTo>
                  <a:pt x="11064051" y="5232374"/>
                </a:lnTo>
                <a:lnTo>
                  <a:pt x="0" y="523237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 rot="-235009">
            <a:off x="4904985" y="369907"/>
            <a:ext cx="12637138" cy="28931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582"/>
              </a:lnSpc>
            </a:pPr>
            <a:r>
              <a:rPr lang="en-US" sz="6844" b="1">
                <a:solidFill>
                  <a:srgbClr val="624F47"/>
                </a:solidFill>
                <a:latin typeface="Cakerolli Bold"/>
                <a:ea typeface="Cakerolli Bold"/>
                <a:cs typeface="Cakerolli Bold"/>
                <a:sym typeface="Cakerolli Bold"/>
              </a:rPr>
              <a:t>A BENDŐ</a:t>
            </a:r>
          </a:p>
          <a:p>
            <a:pPr algn="ctr">
              <a:lnSpc>
                <a:spcPts val="9582"/>
              </a:lnSpc>
            </a:pPr>
            <a:r>
              <a:rPr lang="en-US" sz="6844" b="1">
                <a:solidFill>
                  <a:srgbClr val="624F47"/>
                </a:solidFill>
                <a:latin typeface="Cakerolli Bold"/>
                <a:ea typeface="Cakerolli Bold"/>
                <a:cs typeface="Cakerolli Bold"/>
                <a:sym typeface="Cakerolli Bold"/>
              </a:rPr>
              <a:t>PALPÁCÍÓJA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3106385" y="4187507"/>
            <a:ext cx="12412880" cy="46286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62"/>
              </a:lnSpc>
              <a:spcBef>
                <a:spcPct val="0"/>
              </a:spcBef>
            </a:pPr>
            <a:r>
              <a:rPr lang="en-US" sz="4044" b="1">
                <a:solidFill>
                  <a:srgbClr val="624F47"/>
                </a:solidFill>
                <a:latin typeface="Cakerolli Bold"/>
                <a:ea typeface="Cakerolli Bold"/>
                <a:cs typeface="Cakerolli Bold"/>
                <a:sym typeface="Cakerolli Bold"/>
              </a:rPr>
              <a:t> A BENDŐTÁJÉK VISZONT </a:t>
            </a:r>
            <a:r>
              <a:rPr lang="en-US" sz="4044" b="1">
                <a:solidFill>
                  <a:srgbClr val="E80000"/>
                </a:solidFill>
                <a:latin typeface="Cakerolli Bold"/>
                <a:ea typeface="Cakerolli Bold"/>
                <a:cs typeface="Cakerolli Bold"/>
                <a:sym typeface="Cakerolli Bold"/>
              </a:rPr>
              <a:t>PUHA, SŐT HULLÁMZÓ</a:t>
            </a:r>
            <a:r>
              <a:rPr lang="en-US" sz="4044" b="1">
                <a:solidFill>
                  <a:srgbClr val="624F47"/>
                </a:solidFill>
                <a:latin typeface="Cakerolli Bold"/>
                <a:ea typeface="Cakerolli Bold"/>
                <a:cs typeface="Cakerolli Bold"/>
                <a:sym typeface="Cakerolli Bold"/>
              </a:rPr>
              <a:t> TAPINTATÚ IS LEHET A </a:t>
            </a:r>
            <a:r>
              <a:rPr lang="en-US" sz="4044" b="1">
                <a:solidFill>
                  <a:srgbClr val="F2D606"/>
                </a:solidFill>
                <a:latin typeface="Cakerolli Bold"/>
                <a:ea typeface="Cakerolli Bold"/>
                <a:cs typeface="Cakerolli Bold"/>
                <a:sym typeface="Cakerolli Bold"/>
              </a:rPr>
              <a:t>MÉG TEJEN ÉLŐ</a:t>
            </a:r>
            <a:r>
              <a:rPr lang="en-US" sz="4044" b="1">
                <a:solidFill>
                  <a:srgbClr val="624F47"/>
                </a:solidFill>
                <a:latin typeface="Cakerolli Bold"/>
                <a:ea typeface="Cakerolli Bold"/>
                <a:cs typeface="Cakerolli Bold"/>
                <a:sym typeface="Cakerolli Bold"/>
              </a:rPr>
              <a:t> ÁLLATOKÉ, . A BENDŐTÁJÉK </a:t>
            </a:r>
            <a:r>
              <a:rPr lang="en-US" sz="4044" b="1">
                <a:solidFill>
                  <a:srgbClr val="E80000"/>
                </a:solidFill>
                <a:latin typeface="Cakerolli Bold"/>
                <a:ea typeface="Cakerolli Bold"/>
                <a:cs typeface="Cakerolli Bold"/>
                <a:sym typeface="Cakerolli Bold"/>
              </a:rPr>
              <a:t>FÁJDALMASSÁGA</a:t>
            </a:r>
            <a:r>
              <a:rPr lang="en-US" sz="4044" b="1">
                <a:solidFill>
                  <a:srgbClr val="624F47"/>
                </a:solidFill>
                <a:latin typeface="Cakerolli Bold"/>
                <a:ea typeface="Cakerolli Bold"/>
                <a:cs typeface="Cakerolli Bold"/>
                <a:sym typeface="Cakerolli Bold"/>
              </a:rPr>
              <a:t> A </a:t>
            </a:r>
            <a:r>
              <a:rPr lang="en-US" sz="4044" b="1">
                <a:solidFill>
                  <a:srgbClr val="F2D606"/>
                </a:solidFill>
                <a:latin typeface="Cakerolli Bold"/>
                <a:ea typeface="Cakerolli Bold"/>
                <a:cs typeface="Cakerolli Bold"/>
                <a:sym typeface="Cakerolli Bold"/>
              </a:rPr>
              <a:t>BENDŐGYULLADÁSNAK VAGY A HASHÁRTYAGYULLADÁSNAK</a:t>
            </a:r>
            <a:r>
              <a:rPr lang="en-US" sz="4044" b="1">
                <a:solidFill>
                  <a:srgbClr val="624F47"/>
                </a:solidFill>
                <a:latin typeface="Cakerolli Bold"/>
                <a:ea typeface="Cakerolli Bold"/>
                <a:cs typeface="Cakerolli Bold"/>
                <a:sym typeface="Cakerolli Bold"/>
              </a:rPr>
              <a:t> TÜNETE LEHET.</a:t>
            </a:r>
          </a:p>
          <a:p>
            <a:pPr algn="ctr">
              <a:lnSpc>
                <a:spcPts val="12242"/>
              </a:lnSpc>
              <a:spcBef>
                <a:spcPct val="0"/>
              </a:spcBef>
            </a:pP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4003610" y="6172200"/>
            <a:ext cx="4284390" cy="4114800"/>
          </a:xfrm>
          <a:custGeom>
            <a:avLst/>
            <a:gdLst/>
            <a:ahLst/>
            <a:cxnLst/>
            <a:rect l="l" t="t" r="r" b="b"/>
            <a:pathLst>
              <a:path w="4284390" h="4114800">
                <a:moveTo>
                  <a:pt x="0" y="0"/>
                </a:moveTo>
                <a:lnTo>
                  <a:pt x="4284390" y="0"/>
                </a:lnTo>
                <a:lnTo>
                  <a:pt x="428439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9719219" y="6172200"/>
            <a:ext cx="4284390" cy="4114800"/>
          </a:xfrm>
          <a:custGeom>
            <a:avLst/>
            <a:gdLst/>
            <a:ahLst/>
            <a:cxnLst/>
            <a:rect l="l" t="t" r="r" b="b"/>
            <a:pathLst>
              <a:path w="4284390" h="4114800">
                <a:moveTo>
                  <a:pt x="0" y="0"/>
                </a:moveTo>
                <a:lnTo>
                  <a:pt x="4284391" y="0"/>
                </a:lnTo>
                <a:lnTo>
                  <a:pt x="428439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5434829" y="6172200"/>
            <a:ext cx="4284390" cy="4114800"/>
          </a:xfrm>
          <a:custGeom>
            <a:avLst/>
            <a:gdLst/>
            <a:ahLst/>
            <a:cxnLst/>
            <a:rect l="l" t="t" r="r" b="b"/>
            <a:pathLst>
              <a:path w="4284390" h="4114800">
                <a:moveTo>
                  <a:pt x="0" y="0"/>
                </a:moveTo>
                <a:lnTo>
                  <a:pt x="4284390" y="0"/>
                </a:lnTo>
                <a:lnTo>
                  <a:pt x="428439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150438" y="6172200"/>
            <a:ext cx="4284390" cy="4114800"/>
          </a:xfrm>
          <a:custGeom>
            <a:avLst/>
            <a:gdLst/>
            <a:ahLst/>
            <a:cxnLst/>
            <a:rect l="l" t="t" r="r" b="b"/>
            <a:pathLst>
              <a:path w="4284390" h="4114800">
                <a:moveTo>
                  <a:pt x="0" y="0"/>
                </a:moveTo>
                <a:lnTo>
                  <a:pt x="4284391" y="0"/>
                </a:lnTo>
                <a:lnTo>
                  <a:pt x="428439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-3133952" y="6172200"/>
            <a:ext cx="4284390" cy="4114800"/>
          </a:xfrm>
          <a:custGeom>
            <a:avLst/>
            <a:gdLst/>
            <a:ahLst/>
            <a:cxnLst/>
            <a:rect l="l" t="t" r="r" b="b"/>
            <a:pathLst>
              <a:path w="4284390" h="4114800">
                <a:moveTo>
                  <a:pt x="0" y="0"/>
                </a:moveTo>
                <a:lnTo>
                  <a:pt x="4284390" y="0"/>
                </a:lnTo>
                <a:lnTo>
                  <a:pt x="428439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766815">
            <a:off x="2996502" y="-636697"/>
            <a:ext cx="14493126" cy="12301040"/>
          </a:xfrm>
          <a:custGeom>
            <a:avLst/>
            <a:gdLst/>
            <a:ahLst/>
            <a:cxnLst/>
            <a:rect l="l" t="t" r="r" b="b"/>
            <a:pathLst>
              <a:path w="14493126" h="12301040">
                <a:moveTo>
                  <a:pt x="0" y="0"/>
                </a:moveTo>
                <a:lnTo>
                  <a:pt x="14493126" y="0"/>
                </a:lnTo>
                <a:lnTo>
                  <a:pt x="14493126" y="12301041"/>
                </a:lnTo>
                <a:lnTo>
                  <a:pt x="0" y="1230104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5081754" y="-663867"/>
            <a:ext cx="11064051" cy="5232374"/>
          </a:xfrm>
          <a:custGeom>
            <a:avLst/>
            <a:gdLst/>
            <a:ahLst/>
            <a:cxnLst/>
            <a:rect l="l" t="t" r="r" b="b"/>
            <a:pathLst>
              <a:path w="11064051" h="5232374">
                <a:moveTo>
                  <a:pt x="0" y="0"/>
                </a:moveTo>
                <a:lnTo>
                  <a:pt x="11064051" y="0"/>
                </a:lnTo>
                <a:lnTo>
                  <a:pt x="11064051" y="5232374"/>
                </a:lnTo>
                <a:lnTo>
                  <a:pt x="0" y="523237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 rot="-235009">
            <a:off x="4904985" y="369907"/>
            <a:ext cx="12637138" cy="28931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582"/>
              </a:lnSpc>
            </a:pPr>
            <a:r>
              <a:rPr lang="en-US" sz="6844" b="1">
                <a:solidFill>
                  <a:srgbClr val="624F47"/>
                </a:solidFill>
                <a:latin typeface="Cakerolli Bold"/>
                <a:ea typeface="Cakerolli Bold"/>
                <a:cs typeface="Cakerolli Bold"/>
                <a:sym typeface="Cakerolli Bold"/>
              </a:rPr>
              <a:t>A BENDŐ</a:t>
            </a:r>
          </a:p>
          <a:p>
            <a:pPr algn="ctr">
              <a:lnSpc>
                <a:spcPts val="9582"/>
              </a:lnSpc>
            </a:pPr>
            <a:r>
              <a:rPr lang="en-US" sz="6844" b="1">
                <a:solidFill>
                  <a:srgbClr val="624F47"/>
                </a:solidFill>
                <a:latin typeface="Cakerolli Bold"/>
                <a:ea typeface="Cakerolli Bold"/>
                <a:cs typeface="Cakerolli Bold"/>
                <a:sym typeface="Cakerolli Bold"/>
              </a:rPr>
              <a:t>PALPÁCÍÓJA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-157570" y="3955912"/>
            <a:ext cx="18288000" cy="50674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42"/>
              </a:lnSpc>
              <a:spcBef>
                <a:spcPct val="0"/>
              </a:spcBef>
            </a:pPr>
            <a:r>
              <a:rPr lang="en-US" sz="4744" b="1">
                <a:solidFill>
                  <a:srgbClr val="624F47"/>
                </a:solidFill>
                <a:latin typeface="Cakerolli Bold"/>
                <a:ea typeface="Cakerolli Bold"/>
                <a:cs typeface="Cakerolli Bold"/>
                <a:sym typeface="Cakerolli Bold"/>
              </a:rPr>
              <a:t>  A BORJAK ÉS A KIS KÉRŐDZŐK BENDŐJÉT EGYSZERRE KÉT OLDALRÓL TAPINTJUK.</a:t>
            </a:r>
          </a:p>
          <a:p>
            <a:pPr algn="ctr">
              <a:lnSpc>
                <a:spcPts val="12242"/>
              </a:lnSpc>
              <a:spcBef>
                <a:spcPct val="0"/>
              </a:spcBef>
            </a:pPr>
            <a:r>
              <a:rPr lang="en-US" sz="8744" b="1">
                <a:solidFill>
                  <a:srgbClr val="624F47"/>
                </a:solidFill>
                <a:latin typeface="Cakerolli Bold"/>
                <a:ea typeface="Cakerolli Bold"/>
                <a:cs typeface="Cakerolli Bold"/>
                <a:sym typeface="Cakerolli Bold"/>
              </a:rPr>
              <a:t> </a:t>
            </a:r>
          </a:p>
          <a:p>
            <a:pPr algn="ctr">
              <a:lnSpc>
                <a:spcPts val="12242"/>
              </a:lnSpc>
              <a:spcBef>
                <a:spcPct val="0"/>
              </a:spcBef>
            </a:pP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4003610" y="6172200"/>
            <a:ext cx="4284390" cy="4114800"/>
          </a:xfrm>
          <a:custGeom>
            <a:avLst/>
            <a:gdLst/>
            <a:ahLst/>
            <a:cxnLst/>
            <a:rect l="l" t="t" r="r" b="b"/>
            <a:pathLst>
              <a:path w="4284390" h="4114800">
                <a:moveTo>
                  <a:pt x="0" y="0"/>
                </a:moveTo>
                <a:lnTo>
                  <a:pt x="4284390" y="0"/>
                </a:lnTo>
                <a:lnTo>
                  <a:pt x="428439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9719219" y="6172200"/>
            <a:ext cx="4284390" cy="4114800"/>
          </a:xfrm>
          <a:custGeom>
            <a:avLst/>
            <a:gdLst/>
            <a:ahLst/>
            <a:cxnLst/>
            <a:rect l="l" t="t" r="r" b="b"/>
            <a:pathLst>
              <a:path w="4284390" h="4114800">
                <a:moveTo>
                  <a:pt x="0" y="0"/>
                </a:moveTo>
                <a:lnTo>
                  <a:pt x="4284391" y="0"/>
                </a:lnTo>
                <a:lnTo>
                  <a:pt x="428439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5434829" y="6172200"/>
            <a:ext cx="4284390" cy="4114800"/>
          </a:xfrm>
          <a:custGeom>
            <a:avLst/>
            <a:gdLst/>
            <a:ahLst/>
            <a:cxnLst/>
            <a:rect l="l" t="t" r="r" b="b"/>
            <a:pathLst>
              <a:path w="4284390" h="4114800">
                <a:moveTo>
                  <a:pt x="0" y="0"/>
                </a:moveTo>
                <a:lnTo>
                  <a:pt x="4284390" y="0"/>
                </a:lnTo>
                <a:lnTo>
                  <a:pt x="428439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150438" y="6172200"/>
            <a:ext cx="4284390" cy="4114800"/>
          </a:xfrm>
          <a:custGeom>
            <a:avLst/>
            <a:gdLst/>
            <a:ahLst/>
            <a:cxnLst/>
            <a:rect l="l" t="t" r="r" b="b"/>
            <a:pathLst>
              <a:path w="4284390" h="4114800">
                <a:moveTo>
                  <a:pt x="0" y="0"/>
                </a:moveTo>
                <a:lnTo>
                  <a:pt x="4284391" y="0"/>
                </a:lnTo>
                <a:lnTo>
                  <a:pt x="428439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-3133952" y="6172200"/>
            <a:ext cx="4284390" cy="4114800"/>
          </a:xfrm>
          <a:custGeom>
            <a:avLst/>
            <a:gdLst/>
            <a:ahLst/>
            <a:cxnLst/>
            <a:rect l="l" t="t" r="r" b="b"/>
            <a:pathLst>
              <a:path w="4284390" h="4114800">
                <a:moveTo>
                  <a:pt x="0" y="0"/>
                </a:moveTo>
                <a:lnTo>
                  <a:pt x="4284390" y="0"/>
                </a:lnTo>
                <a:lnTo>
                  <a:pt x="428439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766815">
            <a:off x="216229" y="-1992441"/>
            <a:ext cx="18588243" cy="15776771"/>
          </a:xfrm>
          <a:custGeom>
            <a:avLst/>
            <a:gdLst/>
            <a:ahLst/>
            <a:cxnLst/>
            <a:rect l="l" t="t" r="r" b="b"/>
            <a:pathLst>
              <a:path w="18588243" h="15776771">
                <a:moveTo>
                  <a:pt x="0" y="0"/>
                </a:moveTo>
                <a:lnTo>
                  <a:pt x="18588243" y="0"/>
                </a:lnTo>
                <a:lnTo>
                  <a:pt x="18588243" y="15776771"/>
                </a:lnTo>
                <a:lnTo>
                  <a:pt x="0" y="1577677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5081754" y="-663867"/>
            <a:ext cx="11064051" cy="5232374"/>
          </a:xfrm>
          <a:custGeom>
            <a:avLst/>
            <a:gdLst/>
            <a:ahLst/>
            <a:cxnLst/>
            <a:rect l="l" t="t" r="r" b="b"/>
            <a:pathLst>
              <a:path w="11064051" h="5232374">
                <a:moveTo>
                  <a:pt x="0" y="0"/>
                </a:moveTo>
                <a:lnTo>
                  <a:pt x="11064051" y="0"/>
                </a:lnTo>
                <a:lnTo>
                  <a:pt x="11064051" y="5232374"/>
                </a:lnTo>
                <a:lnTo>
                  <a:pt x="0" y="523237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 rot="-235009">
            <a:off x="4904985" y="369907"/>
            <a:ext cx="12637138" cy="28931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582"/>
              </a:lnSpc>
            </a:pPr>
            <a:r>
              <a:rPr lang="en-US" sz="6844" b="1">
                <a:solidFill>
                  <a:srgbClr val="624F47"/>
                </a:solidFill>
                <a:latin typeface="Cakerolli Bold"/>
                <a:ea typeface="Cakerolli Bold"/>
                <a:cs typeface="Cakerolli Bold"/>
                <a:sym typeface="Cakerolli Bold"/>
              </a:rPr>
              <a:t>A BENDŐ</a:t>
            </a:r>
          </a:p>
          <a:p>
            <a:pPr algn="ctr">
              <a:lnSpc>
                <a:spcPts val="9582"/>
              </a:lnSpc>
            </a:pPr>
            <a:r>
              <a:rPr lang="en-US" sz="6844" b="1">
                <a:solidFill>
                  <a:srgbClr val="624F47"/>
                </a:solidFill>
                <a:latin typeface="Cakerolli Bold"/>
                <a:ea typeface="Cakerolli Bold"/>
                <a:cs typeface="Cakerolli Bold"/>
                <a:sym typeface="Cakerolli Bold"/>
              </a:rPr>
              <a:t>KOPOGTATÁSA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0" y="4111307"/>
            <a:ext cx="18288000" cy="68676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42"/>
              </a:lnSpc>
              <a:spcBef>
                <a:spcPct val="0"/>
              </a:spcBef>
            </a:pPr>
            <a:r>
              <a:rPr lang="en-US" sz="4744" b="1">
                <a:solidFill>
                  <a:srgbClr val="624F47"/>
                </a:solidFill>
                <a:latin typeface="Cakerolli Bold"/>
                <a:ea typeface="Cakerolli Bold"/>
                <a:cs typeface="Cakerolli Bold"/>
                <a:sym typeface="Cakerolli Bold"/>
              </a:rPr>
              <a:t>A BENDŐTÁJÉK KOPOGTATÁSI HANGJA A </a:t>
            </a:r>
            <a:r>
              <a:rPr lang="en-US" sz="4744" b="1">
                <a:solidFill>
                  <a:srgbClr val="E80000"/>
                </a:solidFill>
                <a:latin typeface="Cakerolli Bold"/>
                <a:ea typeface="Cakerolli Bold"/>
                <a:cs typeface="Cakerolli Bold"/>
                <a:sym typeface="Cakerolli Bold"/>
              </a:rPr>
              <a:t>BORJAK ÉS A KIS KÉRŐDZŐK</a:t>
            </a:r>
            <a:r>
              <a:rPr lang="en-US" sz="4744" b="1">
                <a:solidFill>
                  <a:srgbClr val="624F47"/>
                </a:solidFill>
                <a:latin typeface="Cakerolli Bold"/>
                <a:ea typeface="Cakerolli Bold"/>
                <a:cs typeface="Cakerolli Bold"/>
                <a:sym typeface="Cakerolli Bold"/>
              </a:rPr>
              <a:t> </a:t>
            </a:r>
            <a:r>
              <a:rPr lang="en-US" sz="4744" b="1">
                <a:solidFill>
                  <a:srgbClr val="E80000"/>
                </a:solidFill>
                <a:latin typeface="Cakerolli Bold"/>
                <a:ea typeface="Cakerolli Bold"/>
                <a:cs typeface="Cakerolli Bold"/>
                <a:sym typeface="Cakerolli Bold"/>
              </a:rPr>
              <a:t>HORPASZÁN ÉS ONNAN LEFELÉ A HAS KÖZEPÉIG ÉLES, LEJJEBB TOMPULT DOBOS.</a:t>
            </a:r>
          </a:p>
          <a:p>
            <a:pPr algn="ctr">
              <a:lnSpc>
                <a:spcPts val="6642"/>
              </a:lnSpc>
              <a:spcBef>
                <a:spcPct val="0"/>
              </a:spcBef>
            </a:pPr>
            <a:r>
              <a:rPr lang="en-US" sz="4744" b="1">
                <a:solidFill>
                  <a:srgbClr val="624F47"/>
                </a:solidFill>
                <a:latin typeface="Cakerolli Bold"/>
                <a:ea typeface="Cakerolli Bold"/>
                <a:cs typeface="Cakerolli Bold"/>
                <a:sym typeface="Cakerolli Bold"/>
              </a:rPr>
              <a:t> A FELNŐTT SZARVASMARHÁKON A HANG </a:t>
            </a:r>
            <a:r>
              <a:rPr lang="en-US" sz="4744" b="1">
                <a:solidFill>
                  <a:srgbClr val="E80000"/>
                </a:solidFill>
                <a:latin typeface="Cakerolli Bold"/>
                <a:ea typeface="Cakerolli Bold"/>
                <a:cs typeface="Cakerolli Bold"/>
                <a:sym typeface="Cakerolli Bold"/>
              </a:rPr>
              <a:t>FÖLÜL A DOBOS ÉS A NEM DOBOS HANG KÖZÖTT </a:t>
            </a:r>
            <a:r>
              <a:rPr lang="en-US" sz="4744" b="1">
                <a:solidFill>
                  <a:srgbClr val="624F47"/>
                </a:solidFill>
                <a:latin typeface="Cakerolli Bold"/>
                <a:ea typeface="Cakerolli Bold"/>
                <a:cs typeface="Cakerolli Bold"/>
                <a:sym typeface="Cakerolli Bold"/>
              </a:rPr>
              <a:t>VÁLTOZHAT ASZERINT, HOGY MENNYI GÁZ VAN A BENDŐTARTALOMBAN ÉS HOGY MILYEN FESZES A BENDŐ ÉS A HASFAL. </a:t>
            </a:r>
          </a:p>
          <a:p>
            <a:pPr algn="ctr">
              <a:lnSpc>
                <a:spcPts val="12242"/>
              </a:lnSpc>
              <a:spcBef>
                <a:spcPct val="0"/>
              </a:spcBef>
            </a:pP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4003610" y="6172200"/>
            <a:ext cx="4284390" cy="4114800"/>
          </a:xfrm>
          <a:custGeom>
            <a:avLst/>
            <a:gdLst/>
            <a:ahLst/>
            <a:cxnLst/>
            <a:rect l="l" t="t" r="r" b="b"/>
            <a:pathLst>
              <a:path w="4284390" h="4114800">
                <a:moveTo>
                  <a:pt x="0" y="0"/>
                </a:moveTo>
                <a:lnTo>
                  <a:pt x="4284390" y="0"/>
                </a:lnTo>
                <a:lnTo>
                  <a:pt x="428439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9719219" y="6172200"/>
            <a:ext cx="4284390" cy="4114800"/>
          </a:xfrm>
          <a:custGeom>
            <a:avLst/>
            <a:gdLst/>
            <a:ahLst/>
            <a:cxnLst/>
            <a:rect l="l" t="t" r="r" b="b"/>
            <a:pathLst>
              <a:path w="4284390" h="4114800">
                <a:moveTo>
                  <a:pt x="0" y="0"/>
                </a:moveTo>
                <a:lnTo>
                  <a:pt x="4284391" y="0"/>
                </a:lnTo>
                <a:lnTo>
                  <a:pt x="428439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5434829" y="6172200"/>
            <a:ext cx="4284390" cy="4114800"/>
          </a:xfrm>
          <a:custGeom>
            <a:avLst/>
            <a:gdLst/>
            <a:ahLst/>
            <a:cxnLst/>
            <a:rect l="l" t="t" r="r" b="b"/>
            <a:pathLst>
              <a:path w="4284390" h="4114800">
                <a:moveTo>
                  <a:pt x="0" y="0"/>
                </a:moveTo>
                <a:lnTo>
                  <a:pt x="4284390" y="0"/>
                </a:lnTo>
                <a:lnTo>
                  <a:pt x="428439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150438" y="6172200"/>
            <a:ext cx="4284390" cy="4114800"/>
          </a:xfrm>
          <a:custGeom>
            <a:avLst/>
            <a:gdLst/>
            <a:ahLst/>
            <a:cxnLst/>
            <a:rect l="l" t="t" r="r" b="b"/>
            <a:pathLst>
              <a:path w="4284390" h="4114800">
                <a:moveTo>
                  <a:pt x="0" y="0"/>
                </a:moveTo>
                <a:lnTo>
                  <a:pt x="4284391" y="0"/>
                </a:lnTo>
                <a:lnTo>
                  <a:pt x="428439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-3133952" y="6172200"/>
            <a:ext cx="4284390" cy="4114800"/>
          </a:xfrm>
          <a:custGeom>
            <a:avLst/>
            <a:gdLst/>
            <a:ahLst/>
            <a:cxnLst/>
            <a:rect l="l" t="t" r="r" b="b"/>
            <a:pathLst>
              <a:path w="4284390" h="4114800">
                <a:moveTo>
                  <a:pt x="0" y="0"/>
                </a:moveTo>
                <a:lnTo>
                  <a:pt x="4284390" y="0"/>
                </a:lnTo>
                <a:lnTo>
                  <a:pt x="428439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766815">
            <a:off x="2819585" y="943011"/>
            <a:ext cx="12322094" cy="10458377"/>
          </a:xfrm>
          <a:custGeom>
            <a:avLst/>
            <a:gdLst/>
            <a:ahLst/>
            <a:cxnLst/>
            <a:rect l="l" t="t" r="r" b="b"/>
            <a:pathLst>
              <a:path w="12322094" h="10458377">
                <a:moveTo>
                  <a:pt x="0" y="0"/>
                </a:moveTo>
                <a:lnTo>
                  <a:pt x="12322094" y="0"/>
                </a:lnTo>
                <a:lnTo>
                  <a:pt x="12322094" y="10458378"/>
                </a:lnTo>
                <a:lnTo>
                  <a:pt x="0" y="1045837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5081754" y="-663867"/>
            <a:ext cx="11064051" cy="5232374"/>
          </a:xfrm>
          <a:custGeom>
            <a:avLst/>
            <a:gdLst/>
            <a:ahLst/>
            <a:cxnLst/>
            <a:rect l="l" t="t" r="r" b="b"/>
            <a:pathLst>
              <a:path w="11064051" h="5232374">
                <a:moveTo>
                  <a:pt x="0" y="0"/>
                </a:moveTo>
                <a:lnTo>
                  <a:pt x="11064051" y="0"/>
                </a:lnTo>
                <a:lnTo>
                  <a:pt x="11064051" y="5232374"/>
                </a:lnTo>
                <a:lnTo>
                  <a:pt x="0" y="523237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 rot="-235009">
            <a:off x="4904985" y="369907"/>
            <a:ext cx="12637138" cy="28931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582"/>
              </a:lnSpc>
            </a:pPr>
            <a:r>
              <a:rPr lang="en-US" sz="6844" b="1">
                <a:solidFill>
                  <a:srgbClr val="624F47"/>
                </a:solidFill>
                <a:latin typeface="Cakerolli Bold"/>
                <a:ea typeface="Cakerolli Bold"/>
                <a:cs typeface="Cakerolli Bold"/>
                <a:sym typeface="Cakerolli Bold"/>
              </a:rPr>
              <a:t>A BENDŐ</a:t>
            </a:r>
          </a:p>
          <a:p>
            <a:pPr algn="ctr">
              <a:lnSpc>
                <a:spcPts val="9582"/>
              </a:lnSpc>
            </a:pPr>
            <a:r>
              <a:rPr lang="en-US" sz="6844" b="1">
                <a:solidFill>
                  <a:srgbClr val="624F47"/>
                </a:solidFill>
                <a:latin typeface="Cakerolli Bold"/>
                <a:ea typeface="Cakerolli Bold"/>
                <a:cs typeface="Cakerolli Bold"/>
                <a:sym typeface="Cakerolli Bold"/>
              </a:rPr>
              <a:t>KOPOGTATÁSA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0" y="4021066"/>
            <a:ext cx="18288000" cy="51912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42"/>
              </a:lnSpc>
              <a:spcBef>
                <a:spcPct val="0"/>
              </a:spcBef>
            </a:pPr>
            <a:r>
              <a:rPr lang="en-US" sz="4744" b="1">
                <a:solidFill>
                  <a:srgbClr val="624F47"/>
                </a:solidFill>
                <a:latin typeface="Cakerolli Bold"/>
                <a:ea typeface="Cakerolli Bold"/>
                <a:cs typeface="Cakerolli Bold"/>
                <a:sym typeface="Cakerolli Bold"/>
              </a:rPr>
              <a:t> </a:t>
            </a:r>
            <a:r>
              <a:rPr lang="en-US" sz="4744" b="1">
                <a:solidFill>
                  <a:srgbClr val="E80000"/>
                </a:solidFill>
                <a:latin typeface="Cakerolli Bold"/>
                <a:ea typeface="Cakerolli Bold"/>
                <a:cs typeface="Cakerolli Bold"/>
                <a:sym typeface="Cakerolli Bold"/>
              </a:rPr>
              <a:t>FÖLFÚVÓDÁS</a:t>
            </a:r>
            <a:r>
              <a:rPr lang="en-US" sz="4744" b="1">
                <a:solidFill>
                  <a:srgbClr val="624F47"/>
                </a:solidFill>
                <a:latin typeface="Cakerolli Bold"/>
                <a:ea typeface="Cakerolli Bold"/>
                <a:cs typeface="Cakerolli Bold"/>
                <a:sym typeface="Cakerolli Bold"/>
              </a:rPr>
              <a:t> ESETÉN A HANG KEZDETBEN A BENDŐTÁJÉK </a:t>
            </a:r>
            <a:r>
              <a:rPr lang="en-US" sz="4744" b="1">
                <a:solidFill>
                  <a:srgbClr val="E80000"/>
                </a:solidFill>
                <a:latin typeface="Cakerolli Bold"/>
                <a:ea typeface="Cakerolli Bold"/>
                <a:cs typeface="Cakerolli Bold"/>
                <a:sym typeface="Cakerolli Bold"/>
              </a:rPr>
              <a:t>MINDEN RÉSZÉN ERŐS</a:t>
            </a:r>
            <a:r>
              <a:rPr lang="en-US" sz="4744" b="1">
                <a:solidFill>
                  <a:srgbClr val="624F47"/>
                </a:solidFill>
                <a:latin typeface="Cakerolli Bold"/>
                <a:ea typeface="Cakerolli Bold"/>
                <a:cs typeface="Cakerolli Bold"/>
                <a:sym typeface="Cakerolli Bold"/>
              </a:rPr>
              <a:t>, ÉS CSAKHAMAR HATÁROZOTTAN NEM DOBOSSÁ VÁLIK; </a:t>
            </a:r>
            <a:r>
              <a:rPr lang="en-US" sz="4744" b="1">
                <a:solidFill>
                  <a:srgbClr val="E80000"/>
                </a:solidFill>
                <a:latin typeface="Cakerolli Bold"/>
                <a:ea typeface="Cakerolli Bold"/>
                <a:cs typeface="Cakerolli Bold"/>
                <a:sym typeface="Cakerolli Bold"/>
              </a:rPr>
              <a:t>NAGYON ERŐS FÖLFÚVÓDÁSNÁL </a:t>
            </a:r>
            <a:r>
              <a:rPr lang="en-US" sz="4744" b="1">
                <a:solidFill>
                  <a:srgbClr val="624F47"/>
                </a:solidFill>
                <a:latin typeface="Cakerolli Bold"/>
                <a:ea typeface="Cakerolli Bold"/>
                <a:cs typeface="Cakerolli Bold"/>
                <a:sym typeface="Cakerolli Bold"/>
              </a:rPr>
              <a:t>PEDIG A HASFAL ANNYIRA MEGFESZÜL, HOGY </a:t>
            </a:r>
            <a:r>
              <a:rPr lang="en-US" sz="4744" b="1">
                <a:solidFill>
                  <a:srgbClr val="E80000"/>
                </a:solidFill>
                <a:latin typeface="Cakerolli Bold"/>
                <a:ea typeface="Cakerolli Bold"/>
                <a:cs typeface="Cakerolli Bold"/>
                <a:sym typeface="Cakerolli Bold"/>
              </a:rPr>
              <a:t>A KOPOGTATÁSI HANG EMIATT GYÖNGÜL.</a:t>
            </a:r>
            <a:r>
              <a:rPr lang="en-US" sz="4744" b="1">
                <a:solidFill>
                  <a:srgbClr val="624F47"/>
                </a:solidFill>
                <a:latin typeface="Cakerolli Bold"/>
                <a:ea typeface="Cakerolli Bold"/>
                <a:cs typeface="Cakerolli Bold"/>
                <a:sym typeface="Cakerolli Bold"/>
              </a:rPr>
              <a:t> </a:t>
            </a:r>
          </a:p>
          <a:p>
            <a:pPr algn="ctr">
              <a:lnSpc>
                <a:spcPts val="12242"/>
              </a:lnSpc>
              <a:spcBef>
                <a:spcPct val="0"/>
              </a:spcBef>
            </a:pP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4003610" y="6172200"/>
            <a:ext cx="4284390" cy="4114800"/>
          </a:xfrm>
          <a:custGeom>
            <a:avLst/>
            <a:gdLst/>
            <a:ahLst/>
            <a:cxnLst/>
            <a:rect l="l" t="t" r="r" b="b"/>
            <a:pathLst>
              <a:path w="4284390" h="4114800">
                <a:moveTo>
                  <a:pt x="0" y="0"/>
                </a:moveTo>
                <a:lnTo>
                  <a:pt x="4284390" y="0"/>
                </a:lnTo>
                <a:lnTo>
                  <a:pt x="428439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9719219" y="6172200"/>
            <a:ext cx="4284390" cy="4114800"/>
          </a:xfrm>
          <a:custGeom>
            <a:avLst/>
            <a:gdLst/>
            <a:ahLst/>
            <a:cxnLst/>
            <a:rect l="l" t="t" r="r" b="b"/>
            <a:pathLst>
              <a:path w="4284390" h="4114800">
                <a:moveTo>
                  <a:pt x="0" y="0"/>
                </a:moveTo>
                <a:lnTo>
                  <a:pt x="4284391" y="0"/>
                </a:lnTo>
                <a:lnTo>
                  <a:pt x="428439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5434829" y="6172200"/>
            <a:ext cx="4284390" cy="4114800"/>
          </a:xfrm>
          <a:custGeom>
            <a:avLst/>
            <a:gdLst/>
            <a:ahLst/>
            <a:cxnLst/>
            <a:rect l="l" t="t" r="r" b="b"/>
            <a:pathLst>
              <a:path w="4284390" h="4114800">
                <a:moveTo>
                  <a:pt x="0" y="0"/>
                </a:moveTo>
                <a:lnTo>
                  <a:pt x="4284390" y="0"/>
                </a:lnTo>
                <a:lnTo>
                  <a:pt x="428439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150438" y="6172200"/>
            <a:ext cx="4284390" cy="4114800"/>
          </a:xfrm>
          <a:custGeom>
            <a:avLst/>
            <a:gdLst/>
            <a:ahLst/>
            <a:cxnLst/>
            <a:rect l="l" t="t" r="r" b="b"/>
            <a:pathLst>
              <a:path w="4284390" h="4114800">
                <a:moveTo>
                  <a:pt x="0" y="0"/>
                </a:moveTo>
                <a:lnTo>
                  <a:pt x="4284391" y="0"/>
                </a:lnTo>
                <a:lnTo>
                  <a:pt x="428439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-3133952" y="6172200"/>
            <a:ext cx="4284390" cy="4114800"/>
          </a:xfrm>
          <a:custGeom>
            <a:avLst/>
            <a:gdLst/>
            <a:ahLst/>
            <a:cxnLst/>
            <a:rect l="l" t="t" r="r" b="b"/>
            <a:pathLst>
              <a:path w="4284390" h="4114800">
                <a:moveTo>
                  <a:pt x="0" y="0"/>
                </a:moveTo>
                <a:lnTo>
                  <a:pt x="4284390" y="0"/>
                </a:lnTo>
                <a:lnTo>
                  <a:pt x="428439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766815">
            <a:off x="2819585" y="943011"/>
            <a:ext cx="12322094" cy="10458377"/>
          </a:xfrm>
          <a:custGeom>
            <a:avLst/>
            <a:gdLst/>
            <a:ahLst/>
            <a:cxnLst/>
            <a:rect l="l" t="t" r="r" b="b"/>
            <a:pathLst>
              <a:path w="12322094" h="10458377">
                <a:moveTo>
                  <a:pt x="0" y="0"/>
                </a:moveTo>
                <a:lnTo>
                  <a:pt x="12322094" y="0"/>
                </a:lnTo>
                <a:lnTo>
                  <a:pt x="12322094" y="10458378"/>
                </a:lnTo>
                <a:lnTo>
                  <a:pt x="0" y="1045837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5081754" y="-663867"/>
            <a:ext cx="11064051" cy="5232374"/>
          </a:xfrm>
          <a:custGeom>
            <a:avLst/>
            <a:gdLst/>
            <a:ahLst/>
            <a:cxnLst/>
            <a:rect l="l" t="t" r="r" b="b"/>
            <a:pathLst>
              <a:path w="11064051" h="5232374">
                <a:moveTo>
                  <a:pt x="0" y="0"/>
                </a:moveTo>
                <a:lnTo>
                  <a:pt x="11064051" y="0"/>
                </a:lnTo>
                <a:lnTo>
                  <a:pt x="11064051" y="5232374"/>
                </a:lnTo>
                <a:lnTo>
                  <a:pt x="0" y="523237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 rot="-235009">
            <a:off x="4904985" y="369907"/>
            <a:ext cx="12637138" cy="28931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582"/>
              </a:lnSpc>
            </a:pPr>
            <a:r>
              <a:rPr lang="en-US" sz="6844" b="1">
                <a:solidFill>
                  <a:srgbClr val="624F47"/>
                </a:solidFill>
                <a:latin typeface="Cakerolli Bold"/>
                <a:ea typeface="Cakerolli Bold"/>
                <a:cs typeface="Cakerolli Bold"/>
                <a:sym typeface="Cakerolli Bold"/>
              </a:rPr>
              <a:t>A BENDŐ</a:t>
            </a:r>
          </a:p>
          <a:p>
            <a:pPr algn="ctr">
              <a:lnSpc>
                <a:spcPts val="9582"/>
              </a:lnSpc>
            </a:pPr>
            <a:r>
              <a:rPr lang="en-US" sz="6844" b="1">
                <a:solidFill>
                  <a:srgbClr val="624F47"/>
                </a:solidFill>
                <a:latin typeface="Cakerolli Bold"/>
                <a:ea typeface="Cakerolli Bold"/>
                <a:cs typeface="Cakerolli Bold"/>
                <a:sym typeface="Cakerolli Bold"/>
              </a:rPr>
              <a:t>KOPOGTATÁSA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736348" y="4021066"/>
            <a:ext cx="14815304" cy="60294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42"/>
              </a:lnSpc>
              <a:spcBef>
                <a:spcPct val="0"/>
              </a:spcBef>
            </a:pPr>
            <a:r>
              <a:rPr lang="en-US" sz="4744" b="1">
                <a:solidFill>
                  <a:srgbClr val="624F47"/>
                </a:solidFill>
                <a:latin typeface="Cakerolli Bold"/>
                <a:ea typeface="Cakerolli Bold"/>
                <a:cs typeface="Cakerolli Bold"/>
                <a:sym typeface="Cakerolli Bold"/>
              </a:rPr>
              <a:t>  EZZEL SZEMBEN </a:t>
            </a:r>
            <a:r>
              <a:rPr lang="en-US" sz="4744" b="1">
                <a:solidFill>
                  <a:srgbClr val="E80000"/>
                </a:solidFill>
                <a:latin typeface="Cakerolli Bold"/>
                <a:ea typeface="Cakerolli Bold"/>
                <a:cs typeface="Cakerolli Bold"/>
                <a:sym typeface="Cakerolli Bold"/>
              </a:rPr>
              <a:t>BENDŐMEGTERHELÉSKOR</a:t>
            </a:r>
            <a:r>
              <a:rPr lang="en-US" sz="4744" b="1">
                <a:solidFill>
                  <a:srgbClr val="624F47"/>
                </a:solidFill>
                <a:latin typeface="Cakerolli Bold"/>
                <a:ea typeface="Cakerolli Bold"/>
                <a:cs typeface="Cakerolli Bold"/>
                <a:sym typeface="Cakerolli Bold"/>
              </a:rPr>
              <a:t> </a:t>
            </a:r>
          </a:p>
          <a:p>
            <a:pPr algn="ctr">
              <a:lnSpc>
                <a:spcPts val="6642"/>
              </a:lnSpc>
              <a:spcBef>
                <a:spcPct val="0"/>
              </a:spcBef>
            </a:pPr>
            <a:r>
              <a:rPr lang="en-US" sz="4744" b="1">
                <a:solidFill>
                  <a:srgbClr val="624F47"/>
                </a:solidFill>
                <a:latin typeface="Cakerolli Bold"/>
                <a:ea typeface="Cakerolli Bold"/>
                <a:cs typeface="Cakerolli Bold"/>
                <a:sym typeface="Cakerolli Bold"/>
              </a:rPr>
              <a:t>A HANG ERŐSEN </a:t>
            </a:r>
            <a:r>
              <a:rPr lang="en-US" sz="4744" b="1">
                <a:solidFill>
                  <a:srgbClr val="E80000"/>
                </a:solidFill>
                <a:latin typeface="Cakerolli Bold"/>
                <a:ea typeface="Cakerolli Bold"/>
                <a:cs typeface="Cakerolli Bold"/>
                <a:sym typeface="Cakerolli Bold"/>
              </a:rPr>
              <a:t>TOMPULT VAGY EGÉSZEN TOMPA</a:t>
            </a:r>
          </a:p>
          <a:p>
            <a:pPr algn="ctr">
              <a:lnSpc>
                <a:spcPts val="6642"/>
              </a:lnSpc>
              <a:spcBef>
                <a:spcPct val="0"/>
              </a:spcBef>
            </a:pPr>
            <a:r>
              <a:rPr lang="en-US" sz="4744" b="1">
                <a:solidFill>
                  <a:srgbClr val="624F47"/>
                </a:solidFill>
                <a:latin typeface="Cakerolli Bold"/>
                <a:ea typeface="Cakerolli Bold"/>
                <a:cs typeface="Cakerolli Bold"/>
                <a:sym typeface="Cakerolli Bold"/>
              </a:rPr>
              <a:t> ÉS CSAK </a:t>
            </a:r>
            <a:r>
              <a:rPr lang="en-US" sz="4744" b="1">
                <a:solidFill>
                  <a:srgbClr val="E80000"/>
                </a:solidFill>
                <a:latin typeface="Cakerolli Bold"/>
                <a:ea typeface="Cakerolli Bold"/>
                <a:cs typeface="Cakerolli Bold"/>
                <a:sym typeface="Cakerolli Bold"/>
              </a:rPr>
              <a:t>KÉSŐBB VÁLIK ÉLESSÉ</a:t>
            </a:r>
            <a:r>
              <a:rPr lang="en-US" sz="4744" b="1">
                <a:solidFill>
                  <a:srgbClr val="624F47"/>
                </a:solidFill>
                <a:latin typeface="Cakerolli Bold"/>
                <a:ea typeface="Cakerolli Bold"/>
                <a:cs typeface="Cakerolli Bold"/>
                <a:sym typeface="Cakerolli Bold"/>
              </a:rPr>
              <a:t> A HORPASZON, </a:t>
            </a:r>
          </a:p>
          <a:p>
            <a:pPr algn="ctr">
              <a:lnSpc>
                <a:spcPts val="6642"/>
              </a:lnSpc>
              <a:spcBef>
                <a:spcPct val="0"/>
              </a:spcBef>
            </a:pPr>
            <a:r>
              <a:rPr lang="en-US" sz="4744" b="1">
                <a:solidFill>
                  <a:srgbClr val="624F47"/>
                </a:solidFill>
                <a:latin typeface="Cakerolli Bold"/>
                <a:ea typeface="Cakerolli Bold"/>
                <a:cs typeface="Cakerolli Bold"/>
                <a:sym typeface="Cakerolli Bold"/>
              </a:rPr>
              <a:t>AMIKOR TI. A GÁZFEJLŐDÉS MEGINDULT ÉS A</a:t>
            </a:r>
          </a:p>
          <a:p>
            <a:pPr algn="ctr">
              <a:lnSpc>
                <a:spcPts val="6642"/>
              </a:lnSpc>
              <a:spcBef>
                <a:spcPct val="0"/>
              </a:spcBef>
            </a:pPr>
            <a:r>
              <a:rPr lang="en-US" sz="4744" b="1">
                <a:solidFill>
                  <a:srgbClr val="624F47"/>
                </a:solidFill>
                <a:latin typeface="Cakerolli Bold"/>
                <a:ea typeface="Cakerolli Bold"/>
                <a:cs typeface="Cakerolli Bold"/>
                <a:sym typeface="Cakerolli Bold"/>
              </a:rPr>
              <a:t> GÁZ EGY RÉSZE A BENDŐ FÖLSŐ RÉSZÉBEN GYŰLT ÖSSZE.</a:t>
            </a:r>
          </a:p>
          <a:p>
            <a:pPr algn="ctr">
              <a:lnSpc>
                <a:spcPts val="12242"/>
              </a:lnSpc>
              <a:spcBef>
                <a:spcPct val="0"/>
              </a:spcBef>
            </a:pP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4003610" y="6172200"/>
            <a:ext cx="4284390" cy="4114800"/>
          </a:xfrm>
          <a:custGeom>
            <a:avLst/>
            <a:gdLst/>
            <a:ahLst/>
            <a:cxnLst/>
            <a:rect l="l" t="t" r="r" b="b"/>
            <a:pathLst>
              <a:path w="4284390" h="4114800">
                <a:moveTo>
                  <a:pt x="0" y="0"/>
                </a:moveTo>
                <a:lnTo>
                  <a:pt x="4284390" y="0"/>
                </a:lnTo>
                <a:lnTo>
                  <a:pt x="428439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9719219" y="6172200"/>
            <a:ext cx="4284390" cy="4114800"/>
          </a:xfrm>
          <a:custGeom>
            <a:avLst/>
            <a:gdLst/>
            <a:ahLst/>
            <a:cxnLst/>
            <a:rect l="l" t="t" r="r" b="b"/>
            <a:pathLst>
              <a:path w="4284390" h="4114800">
                <a:moveTo>
                  <a:pt x="0" y="0"/>
                </a:moveTo>
                <a:lnTo>
                  <a:pt x="4284391" y="0"/>
                </a:lnTo>
                <a:lnTo>
                  <a:pt x="428439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5434829" y="6172200"/>
            <a:ext cx="4284390" cy="4114800"/>
          </a:xfrm>
          <a:custGeom>
            <a:avLst/>
            <a:gdLst/>
            <a:ahLst/>
            <a:cxnLst/>
            <a:rect l="l" t="t" r="r" b="b"/>
            <a:pathLst>
              <a:path w="4284390" h="4114800">
                <a:moveTo>
                  <a:pt x="0" y="0"/>
                </a:moveTo>
                <a:lnTo>
                  <a:pt x="4284390" y="0"/>
                </a:lnTo>
                <a:lnTo>
                  <a:pt x="428439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150438" y="6172200"/>
            <a:ext cx="4284390" cy="4114800"/>
          </a:xfrm>
          <a:custGeom>
            <a:avLst/>
            <a:gdLst/>
            <a:ahLst/>
            <a:cxnLst/>
            <a:rect l="l" t="t" r="r" b="b"/>
            <a:pathLst>
              <a:path w="4284390" h="4114800">
                <a:moveTo>
                  <a:pt x="0" y="0"/>
                </a:moveTo>
                <a:lnTo>
                  <a:pt x="4284391" y="0"/>
                </a:lnTo>
                <a:lnTo>
                  <a:pt x="428439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-3133952" y="6172200"/>
            <a:ext cx="4284390" cy="4114800"/>
          </a:xfrm>
          <a:custGeom>
            <a:avLst/>
            <a:gdLst/>
            <a:ahLst/>
            <a:cxnLst/>
            <a:rect l="l" t="t" r="r" b="b"/>
            <a:pathLst>
              <a:path w="4284390" h="4114800">
                <a:moveTo>
                  <a:pt x="0" y="0"/>
                </a:moveTo>
                <a:lnTo>
                  <a:pt x="4284390" y="0"/>
                </a:lnTo>
                <a:lnTo>
                  <a:pt x="428439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766815">
            <a:off x="2819585" y="943011"/>
            <a:ext cx="12322094" cy="10458377"/>
          </a:xfrm>
          <a:custGeom>
            <a:avLst/>
            <a:gdLst/>
            <a:ahLst/>
            <a:cxnLst/>
            <a:rect l="l" t="t" r="r" b="b"/>
            <a:pathLst>
              <a:path w="12322094" h="10458377">
                <a:moveTo>
                  <a:pt x="0" y="0"/>
                </a:moveTo>
                <a:lnTo>
                  <a:pt x="12322094" y="0"/>
                </a:lnTo>
                <a:lnTo>
                  <a:pt x="12322094" y="10458378"/>
                </a:lnTo>
                <a:lnTo>
                  <a:pt x="0" y="1045837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5081754" y="-663867"/>
            <a:ext cx="11064051" cy="5232374"/>
          </a:xfrm>
          <a:custGeom>
            <a:avLst/>
            <a:gdLst/>
            <a:ahLst/>
            <a:cxnLst/>
            <a:rect l="l" t="t" r="r" b="b"/>
            <a:pathLst>
              <a:path w="11064051" h="5232374">
                <a:moveTo>
                  <a:pt x="0" y="0"/>
                </a:moveTo>
                <a:lnTo>
                  <a:pt x="11064051" y="0"/>
                </a:lnTo>
                <a:lnTo>
                  <a:pt x="11064051" y="5232374"/>
                </a:lnTo>
                <a:lnTo>
                  <a:pt x="0" y="523237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 rot="-235009">
            <a:off x="4904985" y="369907"/>
            <a:ext cx="12637138" cy="28931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582"/>
              </a:lnSpc>
            </a:pPr>
            <a:r>
              <a:rPr lang="en-US" sz="6844" b="1">
                <a:solidFill>
                  <a:srgbClr val="624F47"/>
                </a:solidFill>
                <a:latin typeface="Cakerolli Bold"/>
                <a:ea typeface="Cakerolli Bold"/>
                <a:cs typeface="Cakerolli Bold"/>
                <a:sym typeface="Cakerolli Bold"/>
              </a:rPr>
              <a:t>A BENDŐMOZGÁSOK</a:t>
            </a:r>
          </a:p>
          <a:p>
            <a:pPr algn="ctr">
              <a:lnSpc>
                <a:spcPts val="9582"/>
              </a:lnSpc>
            </a:pPr>
            <a:r>
              <a:rPr lang="en-US" sz="6844" b="1">
                <a:solidFill>
                  <a:srgbClr val="624F47"/>
                </a:solidFill>
                <a:latin typeface="Cakerolli Bold"/>
                <a:ea typeface="Cakerolli Bold"/>
                <a:cs typeface="Cakerolli Bold"/>
                <a:sym typeface="Cakerolli Bold"/>
              </a:rPr>
              <a:t>ADSZPEKCÍÓJA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0" y="4021066"/>
            <a:ext cx="18288000" cy="68676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42"/>
              </a:lnSpc>
              <a:spcBef>
                <a:spcPct val="0"/>
              </a:spcBef>
            </a:pPr>
            <a:r>
              <a:rPr lang="en-US" sz="4744" b="1">
                <a:solidFill>
                  <a:srgbClr val="624F47"/>
                </a:solidFill>
                <a:latin typeface="Cakerolli Bold"/>
                <a:ea typeface="Cakerolli Bold"/>
                <a:cs typeface="Cakerolli Bold"/>
                <a:sym typeface="Cakerolli Bold"/>
              </a:rPr>
              <a:t>A KLINIKAI VIZSGÁLATKOR CSAK A BENDŐ MOZGÁSAIT LEHET LÁTNI ÉS TAPINTANI, MINT A HORPASZOK KISSÉ GYORSABB KIEMELKEDÉSÉT ÉS LASSÚBB VISSZASÜLLYEDÉSÉT. AZ ALSÓ BENDŐZSÁK ÖSSZEHÚZÓDÁSAKOR UGYANIS A TARTALOM A FÖLSŐ ZSÁKBA KERÜL, MAJD EZ HÚZÓDIK ÖSSZE ÉS EZT LEHET A HORPASZON MEGFIGYELNI.</a:t>
            </a:r>
          </a:p>
          <a:p>
            <a:pPr algn="ctr">
              <a:lnSpc>
                <a:spcPts val="6642"/>
              </a:lnSpc>
              <a:spcBef>
                <a:spcPct val="0"/>
              </a:spcBef>
            </a:pPr>
            <a:endParaRPr/>
          </a:p>
          <a:p>
            <a:pPr algn="ctr">
              <a:lnSpc>
                <a:spcPts val="12242"/>
              </a:lnSpc>
              <a:spcBef>
                <a:spcPct val="0"/>
              </a:spcBef>
            </a:pP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4003610" y="6172200"/>
            <a:ext cx="4284390" cy="4114800"/>
          </a:xfrm>
          <a:custGeom>
            <a:avLst/>
            <a:gdLst/>
            <a:ahLst/>
            <a:cxnLst/>
            <a:rect l="l" t="t" r="r" b="b"/>
            <a:pathLst>
              <a:path w="4284390" h="4114800">
                <a:moveTo>
                  <a:pt x="0" y="0"/>
                </a:moveTo>
                <a:lnTo>
                  <a:pt x="4284390" y="0"/>
                </a:lnTo>
                <a:lnTo>
                  <a:pt x="428439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9719219" y="6172200"/>
            <a:ext cx="4284390" cy="4114800"/>
          </a:xfrm>
          <a:custGeom>
            <a:avLst/>
            <a:gdLst/>
            <a:ahLst/>
            <a:cxnLst/>
            <a:rect l="l" t="t" r="r" b="b"/>
            <a:pathLst>
              <a:path w="4284390" h="4114800">
                <a:moveTo>
                  <a:pt x="0" y="0"/>
                </a:moveTo>
                <a:lnTo>
                  <a:pt x="4284391" y="0"/>
                </a:lnTo>
                <a:lnTo>
                  <a:pt x="428439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5434829" y="6172200"/>
            <a:ext cx="4284390" cy="4114800"/>
          </a:xfrm>
          <a:custGeom>
            <a:avLst/>
            <a:gdLst/>
            <a:ahLst/>
            <a:cxnLst/>
            <a:rect l="l" t="t" r="r" b="b"/>
            <a:pathLst>
              <a:path w="4284390" h="4114800">
                <a:moveTo>
                  <a:pt x="0" y="0"/>
                </a:moveTo>
                <a:lnTo>
                  <a:pt x="4284390" y="0"/>
                </a:lnTo>
                <a:lnTo>
                  <a:pt x="428439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150438" y="6172200"/>
            <a:ext cx="4284390" cy="4114800"/>
          </a:xfrm>
          <a:custGeom>
            <a:avLst/>
            <a:gdLst/>
            <a:ahLst/>
            <a:cxnLst/>
            <a:rect l="l" t="t" r="r" b="b"/>
            <a:pathLst>
              <a:path w="4284390" h="4114800">
                <a:moveTo>
                  <a:pt x="0" y="0"/>
                </a:moveTo>
                <a:lnTo>
                  <a:pt x="4284391" y="0"/>
                </a:lnTo>
                <a:lnTo>
                  <a:pt x="428439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-3133952" y="6172200"/>
            <a:ext cx="4284390" cy="4114800"/>
          </a:xfrm>
          <a:custGeom>
            <a:avLst/>
            <a:gdLst/>
            <a:ahLst/>
            <a:cxnLst/>
            <a:rect l="l" t="t" r="r" b="b"/>
            <a:pathLst>
              <a:path w="4284390" h="4114800">
                <a:moveTo>
                  <a:pt x="0" y="0"/>
                </a:moveTo>
                <a:lnTo>
                  <a:pt x="4284390" y="0"/>
                </a:lnTo>
                <a:lnTo>
                  <a:pt x="428439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766815">
            <a:off x="3089423" y="-1466392"/>
            <a:ext cx="15633397" cy="13268845"/>
          </a:xfrm>
          <a:custGeom>
            <a:avLst/>
            <a:gdLst/>
            <a:ahLst/>
            <a:cxnLst/>
            <a:rect l="l" t="t" r="r" b="b"/>
            <a:pathLst>
              <a:path w="15633397" h="13268845">
                <a:moveTo>
                  <a:pt x="0" y="0"/>
                </a:moveTo>
                <a:lnTo>
                  <a:pt x="15633396" y="0"/>
                </a:lnTo>
                <a:lnTo>
                  <a:pt x="15633396" y="13268845"/>
                </a:lnTo>
                <a:lnTo>
                  <a:pt x="0" y="1326884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5081754" y="-663867"/>
            <a:ext cx="11064051" cy="5232374"/>
          </a:xfrm>
          <a:custGeom>
            <a:avLst/>
            <a:gdLst/>
            <a:ahLst/>
            <a:cxnLst/>
            <a:rect l="l" t="t" r="r" b="b"/>
            <a:pathLst>
              <a:path w="11064051" h="5232374">
                <a:moveTo>
                  <a:pt x="0" y="0"/>
                </a:moveTo>
                <a:lnTo>
                  <a:pt x="11064051" y="0"/>
                </a:lnTo>
                <a:lnTo>
                  <a:pt x="11064051" y="5232374"/>
                </a:lnTo>
                <a:lnTo>
                  <a:pt x="0" y="523237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 rot="-235009">
            <a:off x="4904985" y="369907"/>
            <a:ext cx="12637138" cy="28931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582"/>
              </a:lnSpc>
            </a:pPr>
            <a:r>
              <a:rPr lang="en-US" sz="6844" b="1">
                <a:solidFill>
                  <a:srgbClr val="624F47"/>
                </a:solidFill>
                <a:latin typeface="Cakerolli Bold"/>
                <a:ea typeface="Cakerolli Bold"/>
                <a:cs typeface="Cakerolli Bold"/>
                <a:sym typeface="Cakerolli Bold"/>
              </a:rPr>
              <a:t>A BENDŐMOZGÁSOK</a:t>
            </a:r>
          </a:p>
          <a:p>
            <a:pPr algn="ctr">
              <a:lnSpc>
                <a:spcPts val="9582"/>
              </a:lnSpc>
            </a:pPr>
            <a:r>
              <a:rPr lang="en-US" sz="6844" b="1">
                <a:solidFill>
                  <a:srgbClr val="624F47"/>
                </a:solidFill>
                <a:latin typeface="Cakerolli Bold"/>
                <a:ea typeface="Cakerolli Bold"/>
                <a:cs typeface="Cakerolli Bold"/>
                <a:sym typeface="Cakerolli Bold"/>
              </a:rPr>
              <a:t>ADSZPEKCÍÓJA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2057400" y="2220263"/>
            <a:ext cx="16230600" cy="82297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42"/>
              </a:lnSpc>
              <a:spcBef>
                <a:spcPct val="0"/>
              </a:spcBef>
            </a:pPr>
            <a:endParaRPr/>
          </a:p>
          <a:p>
            <a:pPr algn="ctr">
              <a:lnSpc>
                <a:spcPts val="3982"/>
              </a:lnSpc>
              <a:spcBef>
                <a:spcPct val="0"/>
              </a:spcBef>
            </a:pPr>
            <a:r>
              <a:rPr lang="en-US" sz="2844" b="1">
                <a:solidFill>
                  <a:srgbClr val="624F47"/>
                </a:solidFill>
                <a:latin typeface="Cakerolli Bold"/>
                <a:ea typeface="Cakerolli Bold"/>
                <a:cs typeface="Cakerolli Bold"/>
                <a:sym typeface="Cakerolli Bold"/>
              </a:rPr>
              <a:t>A BENDŐMOZGÁST ÚGY VIZSGÁLJUK, HOGY TENYERÜNKET VAGY ÖKLÜNKET A BAL HORPASZRA LAPOSAN ODASZORÍTJUK ÉS 5 PERCEN ÁT MEGSZÁMLÁLJUK A HORPASZ EMELKEDÉSEIT, </a:t>
            </a:r>
          </a:p>
          <a:p>
            <a:pPr algn="ctr">
              <a:lnSpc>
                <a:spcPts val="3982"/>
              </a:lnSpc>
              <a:spcBef>
                <a:spcPct val="0"/>
              </a:spcBef>
            </a:pPr>
            <a:r>
              <a:rPr lang="en-US" sz="2844" b="1">
                <a:solidFill>
                  <a:srgbClr val="624F47"/>
                </a:solidFill>
                <a:latin typeface="Cakerolli Bold"/>
                <a:ea typeface="Cakerolli Bold"/>
                <a:cs typeface="Cakerolli Bold"/>
                <a:sym typeface="Cakerolli Bold"/>
              </a:rPr>
              <a:t>FIGYELVE EGYSZERSMIND A BENDŐMOZGÁSOK EREJÉRE ÉS ESETLEGES EGYENETLENSÉGÉRE IS.</a:t>
            </a:r>
          </a:p>
          <a:p>
            <a:pPr algn="ctr">
              <a:lnSpc>
                <a:spcPts val="3982"/>
              </a:lnSpc>
              <a:spcBef>
                <a:spcPct val="0"/>
              </a:spcBef>
            </a:pPr>
            <a:endParaRPr/>
          </a:p>
          <a:p>
            <a:pPr algn="ctr">
              <a:lnSpc>
                <a:spcPts val="3982"/>
              </a:lnSpc>
              <a:spcBef>
                <a:spcPct val="0"/>
              </a:spcBef>
            </a:pPr>
            <a:r>
              <a:rPr lang="en-US" sz="2844" b="1">
                <a:solidFill>
                  <a:srgbClr val="624F47"/>
                </a:solidFill>
                <a:latin typeface="Cakerolli Bold"/>
                <a:ea typeface="Cakerolli Bold"/>
                <a:cs typeface="Cakerolli Bold"/>
                <a:sym typeface="Cakerolli Bold"/>
              </a:rPr>
              <a:t> AZÉRT VAN 5 PERCNYI MEGFIGYELÉSRE SZÜKSÉG, MERT A BENDŐMOZGÁSOK ARÁNYLAG RITKÁK ÉS AMELLETT KÓROS VISZONYOK KÖZÖTT SOKSZOR SZABÁLYTALAN IDŐKÖZÖKBEN KÖVETIK EGYMÁST, ÚGYHOGY A CSAK EGY-KÉT PERCIG TARTÓ MEGFIGYELÉSBŐL KAPOTT EREDMÉNY NEM FELELNE MEG A VALÓ VISZONYOKNAK. RENDES KÖRÜLMÉNYEK KÖZÖTT </a:t>
            </a:r>
            <a:r>
              <a:rPr lang="en-US" sz="2844" b="1">
                <a:solidFill>
                  <a:srgbClr val="E80000"/>
                </a:solidFill>
                <a:latin typeface="Cakerolli Bold"/>
                <a:ea typeface="Cakerolli Bold"/>
                <a:cs typeface="Cakerolli Bold"/>
                <a:sym typeface="Cakerolli Bold"/>
              </a:rPr>
              <a:t>A SZARVASMARHÁK BENDŐJE 5 PERC ALATT 8–12-</a:t>
            </a:r>
            <a:r>
              <a:rPr lang="en-US" sz="2844" b="1">
                <a:solidFill>
                  <a:srgbClr val="624F47"/>
                </a:solidFill>
                <a:latin typeface="Cakerolli Bold"/>
                <a:ea typeface="Cakerolli Bold"/>
                <a:cs typeface="Cakerolli Bold"/>
                <a:sym typeface="Cakerolli Bold"/>
              </a:rPr>
              <a:t>SZOR, A </a:t>
            </a:r>
            <a:r>
              <a:rPr lang="en-US" sz="2844" b="1">
                <a:solidFill>
                  <a:srgbClr val="E80000"/>
                </a:solidFill>
                <a:latin typeface="Cakerolli Bold"/>
                <a:ea typeface="Cakerolli Bold"/>
                <a:cs typeface="Cakerolli Bold"/>
                <a:sym typeface="Cakerolli Bold"/>
              </a:rPr>
              <a:t>JUHOKÉ ÉS A KECSKÉKÉ PEDIG 8–16-S</a:t>
            </a:r>
            <a:r>
              <a:rPr lang="en-US" sz="2844" b="1">
                <a:solidFill>
                  <a:srgbClr val="624F47"/>
                </a:solidFill>
                <a:latin typeface="Cakerolli Bold"/>
                <a:ea typeface="Cakerolli Bold"/>
                <a:cs typeface="Cakerolli Bold"/>
                <a:sym typeface="Cakerolli Bold"/>
              </a:rPr>
              <a:t>ZOR HÚZÓDIK ÖSSZE. A MÉG CSAK TEJEN ÉLŐ ÁLLATOK BENDŐMOZGÁSAI ELEINTE NEM TAPINTHATÓK, EZEK FOKOZATOSAN AKKOR JELENNEK MEG, AMIKOR AZ ÁLLAT MÁR NÖVÉNYI TÁPLÁLÉKOT IS KEZD FOGYASZTANI.</a:t>
            </a:r>
          </a:p>
          <a:p>
            <a:pPr algn="ctr">
              <a:lnSpc>
                <a:spcPts val="12242"/>
              </a:lnSpc>
              <a:spcBef>
                <a:spcPct val="0"/>
              </a:spcBef>
            </a:pP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4003610" y="6172200"/>
            <a:ext cx="4284390" cy="4114800"/>
          </a:xfrm>
          <a:custGeom>
            <a:avLst/>
            <a:gdLst/>
            <a:ahLst/>
            <a:cxnLst/>
            <a:rect l="l" t="t" r="r" b="b"/>
            <a:pathLst>
              <a:path w="4284390" h="4114800">
                <a:moveTo>
                  <a:pt x="0" y="0"/>
                </a:moveTo>
                <a:lnTo>
                  <a:pt x="4284390" y="0"/>
                </a:lnTo>
                <a:lnTo>
                  <a:pt x="428439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9719219" y="6172200"/>
            <a:ext cx="4284390" cy="4114800"/>
          </a:xfrm>
          <a:custGeom>
            <a:avLst/>
            <a:gdLst/>
            <a:ahLst/>
            <a:cxnLst/>
            <a:rect l="l" t="t" r="r" b="b"/>
            <a:pathLst>
              <a:path w="4284390" h="4114800">
                <a:moveTo>
                  <a:pt x="0" y="0"/>
                </a:moveTo>
                <a:lnTo>
                  <a:pt x="4284391" y="0"/>
                </a:lnTo>
                <a:lnTo>
                  <a:pt x="428439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5434829" y="6172200"/>
            <a:ext cx="4284390" cy="4114800"/>
          </a:xfrm>
          <a:custGeom>
            <a:avLst/>
            <a:gdLst/>
            <a:ahLst/>
            <a:cxnLst/>
            <a:rect l="l" t="t" r="r" b="b"/>
            <a:pathLst>
              <a:path w="4284390" h="4114800">
                <a:moveTo>
                  <a:pt x="0" y="0"/>
                </a:moveTo>
                <a:lnTo>
                  <a:pt x="4284390" y="0"/>
                </a:lnTo>
                <a:lnTo>
                  <a:pt x="428439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150438" y="6172200"/>
            <a:ext cx="4284390" cy="4114800"/>
          </a:xfrm>
          <a:custGeom>
            <a:avLst/>
            <a:gdLst/>
            <a:ahLst/>
            <a:cxnLst/>
            <a:rect l="l" t="t" r="r" b="b"/>
            <a:pathLst>
              <a:path w="4284390" h="4114800">
                <a:moveTo>
                  <a:pt x="0" y="0"/>
                </a:moveTo>
                <a:lnTo>
                  <a:pt x="4284391" y="0"/>
                </a:lnTo>
                <a:lnTo>
                  <a:pt x="428439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-3133952" y="6172200"/>
            <a:ext cx="4284390" cy="4114800"/>
          </a:xfrm>
          <a:custGeom>
            <a:avLst/>
            <a:gdLst/>
            <a:ahLst/>
            <a:cxnLst/>
            <a:rect l="l" t="t" r="r" b="b"/>
            <a:pathLst>
              <a:path w="4284390" h="4114800">
                <a:moveTo>
                  <a:pt x="0" y="0"/>
                </a:moveTo>
                <a:lnTo>
                  <a:pt x="4284390" y="0"/>
                </a:lnTo>
                <a:lnTo>
                  <a:pt x="428439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766815">
            <a:off x="3089423" y="-1466392"/>
            <a:ext cx="15633397" cy="13268845"/>
          </a:xfrm>
          <a:custGeom>
            <a:avLst/>
            <a:gdLst/>
            <a:ahLst/>
            <a:cxnLst/>
            <a:rect l="l" t="t" r="r" b="b"/>
            <a:pathLst>
              <a:path w="15633397" h="13268845">
                <a:moveTo>
                  <a:pt x="0" y="0"/>
                </a:moveTo>
                <a:lnTo>
                  <a:pt x="15633396" y="0"/>
                </a:lnTo>
                <a:lnTo>
                  <a:pt x="15633396" y="13268845"/>
                </a:lnTo>
                <a:lnTo>
                  <a:pt x="0" y="1326884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5081754" y="-663867"/>
            <a:ext cx="11064051" cy="5232374"/>
          </a:xfrm>
          <a:custGeom>
            <a:avLst/>
            <a:gdLst/>
            <a:ahLst/>
            <a:cxnLst/>
            <a:rect l="l" t="t" r="r" b="b"/>
            <a:pathLst>
              <a:path w="11064051" h="5232374">
                <a:moveTo>
                  <a:pt x="0" y="0"/>
                </a:moveTo>
                <a:lnTo>
                  <a:pt x="11064051" y="0"/>
                </a:lnTo>
                <a:lnTo>
                  <a:pt x="11064051" y="5232374"/>
                </a:lnTo>
                <a:lnTo>
                  <a:pt x="0" y="523237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 rot="-235009">
            <a:off x="4904985" y="369907"/>
            <a:ext cx="12637138" cy="28931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582"/>
              </a:lnSpc>
            </a:pPr>
            <a:r>
              <a:rPr lang="en-US" sz="6844" b="1">
                <a:solidFill>
                  <a:srgbClr val="624F47"/>
                </a:solidFill>
                <a:latin typeface="Cakerolli Bold"/>
                <a:ea typeface="Cakerolli Bold"/>
                <a:cs typeface="Cakerolli Bold"/>
                <a:sym typeface="Cakerolli Bold"/>
              </a:rPr>
              <a:t>A BENDŐMOZGÁSOK</a:t>
            </a:r>
          </a:p>
          <a:p>
            <a:pPr algn="ctr">
              <a:lnSpc>
                <a:spcPts val="9582"/>
              </a:lnSpc>
            </a:pPr>
            <a:r>
              <a:rPr lang="en-US" sz="6844" b="1">
                <a:solidFill>
                  <a:srgbClr val="624F47"/>
                </a:solidFill>
                <a:latin typeface="Cakerolli Bold"/>
                <a:ea typeface="Cakerolli Bold"/>
                <a:cs typeface="Cakerolli Bold"/>
                <a:sym typeface="Cakerolli Bold"/>
              </a:rPr>
              <a:t>SZÁMA CSÖKKEN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2057400" y="3563946"/>
            <a:ext cx="16230600" cy="64542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82"/>
              </a:lnSpc>
              <a:spcBef>
                <a:spcPct val="0"/>
              </a:spcBef>
            </a:pPr>
            <a:r>
              <a:rPr lang="en-US" sz="4344">
                <a:solidFill>
                  <a:srgbClr val="624F47"/>
                </a:solidFill>
                <a:latin typeface="Cakerolli"/>
                <a:ea typeface="Cakerolli"/>
                <a:cs typeface="Cakerolli"/>
                <a:sym typeface="Cakerolli"/>
              </a:rPr>
              <a:t>A BENDŐMOZGÁSOK SZÁMA EGY NAPI </a:t>
            </a:r>
            <a:r>
              <a:rPr lang="en-US" sz="4344">
                <a:solidFill>
                  <a:srgbClr val="E80000"/>
                </a:solidFill>
                <a:latin typeface="Cakerolli"/>
                <a:ea typeface="Cakerolli"/>
                <a:cs typeface="Cakerolli"/>
                <a:sym typeface="Cakerolli"/>
              </a:rPr>
              <a:t>KOPLALÁS UTÁN</a:t>
            </a:r>
            <a:r>
              <a:rPr lang="en-US" sz="4344">
                <a:solidFill>
                  <a:srgbClr val="624F47"/>
                </a:solidFill>
                <a:latin typeface="Cakerolli"/>
                <a:ea typeface="Cakerolli"/>
                <a:cs typeface="Cakerolli"/>
                <a:sym typeface="Cakerolli"/>
              </a:rPr>
              <a:t> A FELÉRE VAGY A NEGYEDÉRE </a:t>
            </a:r>
            <a:r>
              <a:rPr lang="en-US" sz="4344">
                <a:solidFill>
                  <a:srgbClr val="E80000"/>
                </a:solidFill>
                <a:latin typeface="Cakerolli"/>
                <a:ea typeface="Cakerolli"/>
                <a:cs typeface="Cakerolli"/>
                <a:sym typeface="Cakerolli"/>
              </a:rPr>
              <a:t>CSÖKKEN</a:t>
            </a:r>
            <a:r>
              <a:rPr lang="en-US" sz="4344">
                <a:solidFill>
                  <a:srgbClr val="624F47"/>
                </a:solidFill>
                <a:latin typeface="Cakerolli"/>
                <a:ea typeface="Cakerolli"/>
                <a:cs typeface="Cakerolli"/>
                <a:sym typeface="Cakerolli"/>
              </a:rPr>
              <a:t>, A KÖVETKEZŐ NAPRA PEDIG ESETLEG EGÉSZEN </a:t>
            </a:r>
            <a:r>
              <a:rPr lang="en-US" sz="4344">
                <a:solidFill>
                  <a:srgbClr val="E80000"/>
                </a:solidFill>
                <a:latin typeface="Cakerolli"/>
                <a:ea typeface="Cakerolli"/>
                <a:cs typeface="Cakerolli"/>
                <a:sym typeface="Cakerolli"/>
              </a:rPr>
              <a:t>MEG IS SZŰNHET</a:t>
            </a:r>
            <a:r>
              <a:rPr lang="en-US" sz="4344">
                <a:solidFill>
                  <a:srgbClr val="624F47"/>
                </a:solidFill>
                <a:latin typeface="Cakerolli"/>
                <a:ea typeface="Cakerolli"/>
                <a:cs typeface="Cakerolli"/>
                <a:sym typeface="Cakerolli"/>
              </a:rPr>
              <a:t>. A BENDŐMOZGÁSOK SZÁMA ÉS EREJE AZ </a:t>
            </a:r>
            <a:r>
              <a:rPr lang="en-US" sz="4344">
                <a:solidFill>
                  <a:srgbClr val="E80000"/>
                </a:solidFill>
                <a:latin typeface="Cakerolli"/>
                <a:ea typeface="Cakerolli"/>
                <a:cs typeface="Cakerolli"/>
                <a:sym typeface="Cakerolli"/>
              </a:rPr>
              <a:t>ETETÉS UTÁN</a:t>
            </a:r>
            <a:r>
              <a:rPr lang="en-US" sz="4344">
                <a:solidFill>
                  <a:srgbClr val="624F47"/>
                </a:solidFill>
                <a:latin typeface="Cakerolli"/>
                <a:ea typeface="Cakerolli"/>
                <a:cs typeface="Cakerolli"/>
                <a:sym typeface="Cakerolli"/>
              </a:rPr>
              <a:t> 1–2 ÓRÁVAL</a:t>
            </a:r>
            <a:r>
              <a:rPr lang="en-US" sz="4344">
                <a:solidFill>
                  <a:srgbClr val="E80000"/>
                </a:solidFill>
                <a:latin typeface="Cakerolli"/>
                <a:ea typeface="Cakerolli"/>
                <a:cs typeface="Cakerolli"/>
                <a:sym typeface="Cakerolli"/>
              </a:rPr>
              <a:t> A LEGNAGYOBB</a:t>
            </a:r>
            <a:r>
              <a:rPr lang="en-US" sz="4344">
                <a:solidFill>
                  <a:srgbClr val="624F47"/>
                </a:solidFill>
                <a:latin typeface="Cakerolli"/>
                <a:ea typeface="Cakerolli"/>
                <a:cs typeface="Cakerolli"/>
                <a:sym typeface="Cakerolli"/>
              </a:rPr>
              <a:t>, 4–6 ÓRA MÚLVA A LEGKISEBB; A KÉRŐDZÉS KÖZBEN IS ERŐSEBBEK. EGYÓRAI MOZGÁS UTÁN SZÁMUK A SZARVASMARHÁKBAN CSAK JELENTÉKTELENÜL, A KIS KÉRŐDZŐKBEN AZONBAN IDŐLEGESEN FELÉNYIRE CSÖKKEN. </a:t>
            </a:r>
          </a:p>
          <a:p>
            <a:pPr algn="ctr">
              <a:lnSpc>
                <a:spcPts val="5880"/>
              </a:lnSpc>
              <a:spcBef>
                <a:spcPct val="0"/>
              </a:spcBef>
            </a:pP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4003610" y="6172200"/>
            <a:ext cx="4284390" cy="4114800"/>
          </a:xfrm>
          <a:custGeom>
            <a:avLst/>
            <a:gdLst/>
            <a:ahLst/>
            <a:cxnLst/>
            <a:rect l="l" t="t" r="r" b="b"/>
            <a:pathLst>
              <a:path w="4284390" h="4114800">
                <a:moveTo>
                  <a:pt x="0" y="0"/>
                </a:moveTo>
                <a:lnTo>
                  <a:pt x="4284390" y="0"/>
                </a:lnTo>
                <a:lnTo>
                  <a:pt x="428439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9719219" y="6172200"/>
            <a:ext cx="4284390" cy="4114800"/>
          </a:xfrm>
          <a:custGeom>
            <a:avLst/>
            <a:gdLst/>
            <a:ahLst/>
            <a:cxnLst/>
            <a:rect l="l" t="t" r="r" b="b"/>
            <a:pathLst>
              <a:path w="4284390" h="4114800">
                <a:moveTo>
                  <a:pt x="0" y="0"/>
                </a:moveTo>
                <a:lnTo>
                  <a:pt x="4284391" y="0"/>
                </a:lnTo>
                <a:lnTo>
                  <a:pt x="428439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5434829" y="6172200"/>
            <a:ext cx="4284390" cy="4114800"/>
          </a:xfrm>
          <a:custGeom>
            <a:avLst/>
            <a:gdLst/>
            <a:ahLst/>
            <a:cxnLst/>
            <a:rect l="l" t="t" r="r" b="b"/>
            <a:pathLst>
              <a:path w="4284390" h="4114800">
                <a:moveTo>
                  <a:pt x="0" y="0"/>
                </a:moveTo>
                <a:lnTo>
                  <a:pt x="4284390" y="0"/>
                </a:lnTo>
                <a:lnTo>
                  <a:pt x="428439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150438" y="6172200"/>
            <a:ext cx="4284390" cy="4114800"/>
          </a:xfrm>
          <a:custGeom>
            <a:avLst/>
            <a:gdLst/>
            <a:ahLst/>
            <a:cxnLst/>
            <a:rect l="l" t="t" r="r" b="b"/>
            <a:pathLst>
              <a:path w="4284390" h="4114800">
                <a:moveTo>
                  <a:pt x="0" y="0"/>
                </a:moveTo>
                <a:lnTo>
                  <a:pt x="4284391" y="0"/>
                </a:lnTo>
                <a:lnTo>
                  <a:pt x="428439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-3133952" y="6172200"/>
            <a:ext cx="4284390" cy="4114800"/>
          </a:xfrm>
          <a:custGeom>
            <a:avLst/>
            <a:gdLst/>
            <a:ahLst/>
            <a:cxnLst/>
            <a:rect l="l" t="t" r="r" b="b"/>
            <a:pathLst>
              <a:path w="4284390" h="4114800">
                <a:moveTo>
                  <a:pt x="0" y="0"/>
                </a:moveTo>
                <a:lnTo>
                  <a:pt x="4284390" y="0"/>
                </a:lnTo>
                <a:lnTo>
                  <a:pt x="428439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766815">
            <a:off x="1870821" y="-1602868"/>
            <a:ext cx="16760177" cy="14225201"/>
          </a:xfrm>
          <a:custGeom>
            <a:avLst/>
            <a:gdLst/>
            <a:ahLst/>
            <a:cxnLst/>
            <a:rect l="l" t="t" r="r" b="b"/>
            <a:pathLst>
              <a:path w="16760177" h="14225201">
                <a:moveTo>
                  <a:pt x="0" y="0"/>
                </a:moveTo>
                <a:lnTo>
                  <a:pt x="16760177" y="0"/>
                </a:lnTo>
                <a:lnTo>
                  <a:pt x="16760177" y="14225201"/>
                </a:lnTo>
                <a:lnTo>
                  <a:pt x="0" y="1422520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5081754" y="-663867"/>
            <a:ext cx="11064051" cy="5232374"/>
          </a:xfrm>
          <a:custGeom>
            <a:avLst/>
            <a:gdLst/>
            <a:ahLst/>
            <a:cxnLst/>
            <a:rect l="l" t="t" r="r" b="b"/>
            <a:pathLst>
              <a:path w="11064051" h="5232374">
                <a:moveTo>
                  <a:pt x="0" y="0"/>
                </a:moveTo>
                <a:lnTo>
                  <a:pt x="11064051" y="0"/>
                </a:lnTo>
                <a:lnTo>
                  <a:pt x="11064051" y="5232374"/>
                </a:lnTo>
                <a:lnTo>
                  <a:pt x="0" y="523237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 rot="-235009">
            <a:off x="4904985" y="369907"/>
            <a:ext cx="12637138" cy="28931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582"/>
              </a:lnSpc>
            </a:pPr>
            <a:r>
              <a:rPr lang="en-US" sz="6844" b="1">
                <a:solidFill>
                  <a:srgbClr val="624F47"/>
                </a:solidFill>
                <a:latin typeface="Cakerolli Bold"/>
                <a:ea typeface="Cakerolli Bold"/>
                <a:cs typeface="Cakerolli Bold"/>
                <a:sym typeface="Cakerolli Bold"/>
              </a:rPr>
              <a:t>A BENDŐMOZGÁSOK</a:t>
            </a:r>
          </a:p>
          <a:p>
            <a:pPr algn="ctr">
              <a:lnSpc>
                <a:spcPts val="9582"/>
              </a:lnSpc>
            </a:pPr>
            <a:r>
              <a:rPr lang="en-US" sz="6844" b="1">
                <a:solidFill>
                  <a:srgbClr val="624F47"/>
                </a:solidFill>
                <a:latin typeface="Cakerolli Bold"/>
                <a:ea typeface="Cakerolli Bold"/>
                <a:cs typeface="Cakerolli Bold"/>
                <a:sym typeface="Cakerolli Bold"/>
              </a:rPr>
              <a:t>SZÁMA NÖVEKSZIK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150438" y="4111307"/>
            <a:ext cx="17137562" cy="43822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42"/>
              </a:lnSpc>
              <a:spcBef>
                <a:spcPct val="0"/>
              </a:spcBef>
            </a:pPr>
            <a:endParaRPr/>
          </a:p>
          <a:p>
            <a:pPr algn="ctr">
              <a:lnSpc>
                <a:spcPts val="5382"/>
              </a:lnSpc>
              <a:spcBef>
                <a:spcPct val="0"/>
              </a:spcBef>
            </a:pPr>
            <a:r>
              <a:rPr lang="en-US" sz="3844" b="1">
                <a:solidFill>
                  <a:srgbClr val="624F47"/>
                </a:solidFill>
                <a:latin typeface="Cakerolli Bold"/>
                <a:ea typeface="Cakerolli Bold"/>
                <a:cs typeface="Cakerolli Bold"/>
                <a:sym typeface="Cakerolli Bold"/>
              </a:rPr>
              <a:t> A BENDŐÉLÉNKÜLNEK A BENDŐMOZGÁSOK (SZAPORÁBBAK, ERŐSEBBEK) </a:t>
            </a:r>
            <a:r>
              <a:rPr lang="en-US" sz="3844" b="1">
                <a:solidFill>
                  <a:srgbClr val="E80000"/>
                </a:solidFill>
                <a:latin typeface="Cakerolli Bold"/>
                <a:ea typeface="Cakerolli Bold"/>
                <a:cs typeface="Cakerolli Bold"/>
                <a:sym typeface="Cakerolli Bold"/>
              </a:rPr>
              <a:t>ETETÉS UTÁN, A FÖLFÚVÓDÁS ÉS A BENDŐMEGTERHELÉS KEZDETI SZAKÁBAN</a:t>
            </a:r>
            <a:r>
              <a:rPr lang="en-US" sz="3844" b="1">
                <a:solidFill>
                  <a:srgbClr val="624F47"/>
                </a:solidFill>
                <a:latin typeface="Cakerolli Bold"/>
                <a:ea typeface="Cakerolli Bold"/>
                <a:cs typeface="Cakerolli Bold"/>
                <a:sym typeface="Cakerolli Bold"/>
              </a:rPr>
              <a:t>, AMÍG TI. A BENDŐ KI NEM FÁRADT.</a:t>
            </a:r>
            <a:r>
              <a:rPr lang="en-US" sz="3844">
                <a:solidFill>
                  <a:srgbClr val="624F47"/>
                </a:solidFill>
                <a:latin typeface="Cakerolli"/>
                <a:ea typeface="Cakerolli"/>
                <a:cs typeface="Cakerolli"/>
                <a:sym typeface="Cakerolli"/>
              </a:rPr>
              <a:t> </a:t>
            </a:r>
          </a:p>
          <a:p>
            <a:pPr algn="ctr">
              <a:lnSpc>
                <a:spcPts val="3422"/>
              </a:lnSpc>
              <a:spcBef>
                <a:spcPct val="0"/>
              </a:spcBef>
            </a:pPr>
            <a:endParaRPr/>
          </a:p>
          <a:p>
            <a:pPr algn="ctr">
              <a:lnSpc>
                <a:spcPts val="5880"/>
              </a:lnSpc>
              <a:spcBef>
                <a:spcPct val="0"/>
              </a:spcBef>
            </a:pP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4003610" y="6172200"/>
            <a:ext cx="4284390" cy="4114800"/>
          </a:xfrm>
          <a:custGeom>
            <a:avLst/>
            <a:gdLst/>
            <a:ahLst/>
            <a:cxnLst/>
            <a:rect l="l" t="t" r="r" b="b"/>
            <a:pathLst>
              <a:path w="4284390" h="4114800">
                <a:moveTo>
                  <a:pt x="0" y="0"/>
                </a:moveTo>
                <a:lnTo>
                  <a:pt x="4284390" y="0"/>
                </a:lnTo>
                <a:lnTo>
                  <a:pt x="428439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9719219" y="6172200"/>
            <a:ext cx="4284390" cy="4114800"/>
          </a:xfrm>
          <a:custGeom>
            <a:avLst/>
            <a:gdLst/>
            <a:ahLst/>
            <a:cxnLst/>
            <a:rect l="l" t="t" r="r" b="b"/>
            <a:pathLst>
              <a:path w="4284390" h="4114800">
                <a:moveTo>
                  <a:pt x="0" y="0"/>
                </a:moveTo>
                <a:lnTo>
                  <a:pt x="4284391" y="0"/>
                </a:lnTo>
                <a:lnTo>
                  <a:pt x="428439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5434829" y="6172200"/>
            <a:ext cx="4284390" cy="4114800"/>
          </a:xfrm>
          <a:custGeom>
            <a:avLst/>
            <a:gdLst/>
            <a:ahLst/>
            <a:cxnLst/>
            <a:rect l="l" t="t" r="r" b="b"/>
            <a:pathLst>
              <a:path w="4284390" h="4114800">
                <a:moveTo>
                  <a:pt x="0" y="0"/>
                </a:moveTo>
                <a:lnTo>
                  <a:pt x="4284390" y="0"/>
                </a:lnTo>
                <a:lnTo>
                  <a:pt x="428439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150438" y="6172200"/>
            <a:ext cx="4284390" cy="4114800"/>
          </a:xfrm>
          <a:custGeom>
            <a:avLst/>
            <a:gdLst/>
            <a:ahLst/>
            <a:cxnLst/>
            <a:rect l="l" t="t" r="r" b="b"/>
            <a:pathLst>
              <a:path w="4284390" h="4114800">
                <a:moveTo>
                  <a:pt x="0" y="0"/>
                </a:moveTo>
                <a:lnTo>
                  <a:pt x="4284391" y="0"/>
                </a:lnTo>
                <a:lnTo>
                  <a:pt x="428439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-3133952" y="6172200"/>
            <a:ext cx="4284390" cy="4114800"/>
          </a:xfrm>
          <a:custGeom>
            <a:avLst/>
            <a:gdLst/>
            <a:ahLst/>
            <a:cxnLst/>
            <a:rect l="l" t="t" r="r" b="b"/>
            <a:pathLst>
              <a:path w="4284390" h="4114800">
                <a:moveTo>
                  <a:pt x="0" y="0"/>
                </a:moveTo>
                <a:lnTo>
                  <a:pt x="4284390" y="0"/>
                </a:lnTo>
                <a:lnTo>
                  <a:pt x="428439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766815">
            <a:off x="1870821" y="-1602868"/>
            <a:ext cx="16760177" cy="14225201"/>
          </a:xfrm>
          <a:custGeom>
            <a:avLst/>
            <a:gdLst/>
            <a:ahLst/>
            <a:cxnLst/>
            <a:rect l="l" t="t" r="r" b="b"/>
            <a:pathLst>
              <a:path w="16760177" h="14225201">
                <a:moveTo>
                  <a:pt x="0" y="0"/>
                </a:moveTo>
                <a:lnTo>
                  <a:pt x="16760177" y="0"/>
                </a:lnTo>
                <a:lnTo>
                  <a:pt x="16760177" y="14225201"/>
                </a:lnTo>
                <a:lnTo>
                  <a:pt x="0" y="1422520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5081754" y="-663867"/>
            <a:ext cx="11064051" cy="5232374"/>
          </a:xfrm>
          <a:custGeom>
            <a:avLst/>
            <a:gdLst/>
            <a:ahLst/>
            <a:cxnLst/>
            <a:rect l="l" t="t" r="r" b="b"/>
            <a:pathLst>
              <a:path w="11064051" h="5232374">
                <a:moveTo>
                  <a:pt x="0" y="0"/>
                </a:moveTo>
                <a:lnTo>
                  <a:pt x="11064051" y="0"/>
                </a:lnTo>
                <a:lnTo>
                  <a:pt x="11064051" y="5232374"/>
                </a:lnTo>
                <a:lnTo>
                  <a:pt x="0" y="523237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 rot="-235009">
            <a:off x="4863670" y="371319"/>
            <a:ext cx="12637138" cy="16835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582"/>
              </a:lnSpc>
            </a:pPr>
            <a:r>
              <a:rPr lang="en-US" sz="6844" b="1">
                <a:solidFill>
                  <a:srgbClr val="624F47"/>
                </a:solidFill>
                <a:latin typeface="Cakerolli Bold"/>
                <a:ea typeface="Cakerolli Bold"/>
                <a:cs typeface="Cakerolli Bold"/>
                <a:sym typeface="Cakerolli Bold"/>
              </a:rPr>
              <a:t>A BENDŐZŐREJ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0" y="4111307"/>
            <a:ext cx="18288000" cy="53658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42"/>
              </a:lnSpc>
              <a:spcBef>
                <a:spcPct val="0"/>
              </a:spcBef>
            </a:pPr>
            <a:r>
              <a:rPr lang="en-US" sz="4744">
                <a:solidFill>
                  <a:srgbClr val="624F47"/>
                </a:solidFill>
                <a:latin typeface="Cakerolli"/>
                <a:ea typeface="Cakerolli"/>
                <a:cs typeface="Cakerolli"/>
                <a:sym typeface="Cakerolli"/>
              </a:rPr>
              <a:t> A BENDŐ FÖLÖTT ÁLLANDÓAN LEHET HALLANI GYÖNGE VAGY ERŐSEBB SERCEGÉST ÉS PATTOGÁST, AMELYET A BENDŐTARTALOM ERJEDÉSE KÖZBEN KELETKEZŐ </a:t>
            </a:r>
            <a:r>
              <a:rPr lang="en-US" sz="4744">
                <a:solidFill>
                  <a:srgbClr val="E80000"/>
                </a:solidFill>
                <a:latin typeface="Cakerolli"/>
                <a:ea typeface="Cakerolli"/>
                <a:cs typeface="Cakerolli"/>
                <a:sym typeface="Cakerolli"/>
              </a:rPr>
              <a:t>GÁZBUBORÉKOK EGYESÜLÉSE</a:t>
            </a:r>
            <a:r>
              <a:rPr lang="en-US" sz="4744">
                <a:solidFill>
                  <a:srgbClr val="624F47"/>
                </a:solidFill>
                <a:latin typeface="Cakerolli"/>
                <a:ea typeface="Cakerolli"/>
                <a:cs typeface="Cakerolli"/>
                <a:sym typeface="Cakerolli"/>
              </a:rPr>
              <a:t> IDÉZ ELŐ. EZ A ZÖREJ A BENDŐ ÖSSZEHÚZÓDÁSÁNAK ELEJÉN MINDINKÁBB ÉLÉNKÜL, A BENDŐÖSSZEHÚZÓDÁS TETŐFOKÁN A ZÖREJ ROHAMOSAN KÖZELEDŐ DÜBÖRGÉSSÉ FOKOZÓDIK, MAJD ÚJRA GYÖNGÜL.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4003610" y="6172200"/>
            <a:ext cx="4284390" cy="4114800"/>
          </a:xfrm>
          <a:custGeom>
            <a:avLst/>
            <a:gdLst/>
            <a:ahLst/>
            <a:cxnLst/>
            <a:rect l="l" t="t" r="r" b="b"/>
            <a:pathLst>
              <a:path w="4284390" h="4114800">
                <a:moveTo>
                  <a:pt x="0" y="0"/>
                </a:moveTo>
                <a:lnTo>
                  <a:pt x="4284390" y="0"/>
                </a:lnTo>
                <a:lnTo>
                  <a:pt x="428439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9719219" y="6172200"/>
            <a:ext cx="4284390" cy="4114800"/>
          </a:xfrm>
          <a:custGeom>
            <a:avLst/>
            <a:gdLst/>
            <a:ahLst/>
            <a:cxnLst/>
            <a:rect l="l" t="t" r="r" b="b"/>
            <a:pathLst>
              <a:path w="4284390" h="4114800">
                <a:moveTo>
                  <a:pt x="0" y="0"/>
                </a:moveTo>
                <a:lnTo>
                  <a:pt x="4284391" y="0"/>
                </a:lnTo>
                <a:lnTo>
                  <a:pt x="428439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5434829" y="6172200"/>
            <a:ext cx="4284390" cy="4114800"/>
          </a:xfrm>
          <a:custGeom>
            <a:avLst/>
            <a:gdLst/>
            <a:ahLst/>
            <a:cxnLst/>
            <a:rect l="l" t="t" r="r" b="b"/>
            <a:pathLst>
              <a:path w="4284390" h="4114800">
                <a:moveTo>
                  <a:pt x="0" y="0"/>
                </a:moveTo>
                <a:lnTo>
                  <a:pt x="4284390" y="0"/>
                </a:lnTo>
                <a:lnTo>
                  <a:pt x="428439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150438" y="6172200"/>
            <a:ext cx="4284390" cy="4114800"/>
          </a:xfrm>
          <a:custGeom>
            <a:avLst/>
            <a:gdLst/>
            <a:ahLst/>
            <a:cxnLst/>
            <a:rect l="l" t="t" r="r" b="b"/>
            <a:pathLst>
              <a:path w="4284390" h="4114800">
                <a:moveTo>
                  <a:pt x="0" y="0"/>
                </a:moveTo>
                <a:lnTo>
                  <a:pt x="4284391" y="0"/>
                </a:lnTo>
                <a:lnTo>
                  <a:pt x="428439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-3133952" y="6172200"/>
            <a:ext cx="4284390" cy="4114800"/>
          </a:xfrm>
          <a:custGeom>
            <a:avLst/>
            <a:gdLst/>
            <a:ahLst/>
            <a:cxnLst/>
            <a:rect l="l" t="t" r="r" b="b"/>
            <a:pathLst>
              <a:path w="4284390" h="4114800">
                <a:moveTo>
                  <a:pt x="0" y="0"/>
                </a:moveTo>
                <a:lnTo>
                  <a:pt x="4284390" y="0"/>
                </a:lnTo>
                <a:lnTo>
                  <a:pt x="428439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766815">
            <a:off x="2819585" y="943011"/>
            <a:ext cx="12322094" cy="10458377"/>
          </a:xfrm>
          <a:custGeom>
            <a:avLst/>
            <a:gdLst/>
            <a:ahLst/>
            <a:cxnLst/>
            <a:rect l="l" t="t" r="r" b="b"/>
            <a:pathLst>
              <a:path w="12322094" h="10458377">
                <a:moveTo>
                  <a:pt x="0" y="0"/>
                </a:moveTo>
                <a:lnTo>
                  <a:pt x="12322094" y="0"/>
                </a:lnTo>
                <a:lnTo>
                  <a:pt x="12322094" y="10458378"/>
                </a:lnTo>
                <a:lnTo>
                  <a:pt x="0" y="1045837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5081754" y="-663867"/>
            <a:ext cx="11064051" cy="5232374"/>
          </a:xfrm>
          <a:custGeom>
            <a:avLst/>
            <a:gdLst/>
            <a:ahLst/>
            <a:cxnLst/>
            <a:rect l="l" t="t" r="r" b="b"/>
            <a:pathLst>
              <a:path w="11064051" h="5232374">
                <a:moveTo>
                  <a:pt x="0" y="0"/>
                </a:moveTo>
                <a:lnTo>
                  <a:pt x="11064051" y="0"/>
                </a:lnTo>
                <a:lnTo>
                  <a:pt x="11064051" y="5232374"/>
                </a:lnTo>
                <a:lnTo>
                  <a:pt x="0" y="523237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7851688" y="4320542"/>
            <a:ext cx="10436312" cy="5966458"/>
          </a:xfrm>
          <a:custGeom>
            <a:avLst/>
            <a:gdLst/>
            <a:ahLst/>
            <a:cxnLst/>
            <a:rect l="l" t="t" r="r" b="b"/>
            <a:pathLst>
              <a:path w="10436312" h="5966458">
                <a:moveTo>
                  <a:pt x="0" y="0"/>
                </a:moveTo>
                <a:lnTo>
                  <a:pt x="10436312" y="0"/>
                </a:lnTo>
                <a:lnTo>
                  <a:pt x="10436312" y="5966458"/>
                </a:lnTo>
                <a:lnTo>
                  <a:pt x="0" y="5966458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-599978" y="3565592"/>
            <a:ext cx="8638117" cy="6158657"/>
          </a:xfrm>
          <a:custGeom>
            <a:avLst/>
            <a:gdLst/>
            <a:ahLst/>
            <a:cxnLst/>
            <a:rect l="l" t="t" r="r" b="b"/>
            <a:pathLst>
              <a:path w="8638117" h="6158657">
                <a:moveTo>
                  <a:pt x="0" y="0"/>
                </a:moveTo>
                <a:lnTo>
                  <a:pt x="8638117" y="0"/>
                </a:lnTo>
                <a:lnTo>
                  <a:pt x="8638117" y="6158657"/>
                </a:lnTo>
                <a:lnTo>
                  <a:pt x="0" y="6158657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 rot="-235009">
            <a:off x="5800815" y="161192"/>
            <a:ext cx="9327273" cy="55779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282"/>
              </a:lnSpc>
            </a:pPr>
            <a:r>
              <a:rPr lang="en-US" sz="7344" b="1">
                <a:solidFill>
                  <a:srgbClr val="624F47"/>
                </a:solidFill>
                <a:latin typeface="Cakerolli Bold"/>
                <a:ea typeface="Cakerolli Bold"/>
                <a:cs typeface="Cakerolli Bold"/>
                <a:sym typeface="Cakerolli Bold"/>
              </a:rPr>
              <a:t>A KÉRŐDZŐK HASI EMÉSZTŐSZERVEINEK HELYE</a:t>
            </a:r>
          </a:p>
          <a:p>
            <a:pPr algn="ctr">
              <a:lnSpc>
                <a:spcPts val="9022"/>
              </a:lnSpc>
            </a:pP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4003610" y="6172200"/>
            <a:ext cx="4284390" cy="4114800"/>
          </a:xfrm>
          <a:custGeom>
            <a:avLst/>
            <a:gdLst/>
            <a:ahLst/>
            <a:cxnLst/>
            <a:rect l="l" t="t" r="r" b="b"/>
            <a:pathLst>
              <a:path w="4284390" h="4114800">
                <a:moveTo>
                  <a:pt x="0" y="0"/>
                </a:moveTo>
                <a:lnTo>
                  <a:pt x="4284390" y="0"/>
                </a:lnTo>
                <a:lnTo>
                  <a:pt x="428439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9719219" y="6172200"/>
            <a:ext cx="4284390" cy="4114800"/>
          </a:xfrm>
          <a:custGeom>
            <a:avLst/>
            <a:gdLst/>
            <a:ahLst/>
            <a:cxnLst/>
            <a:rect l="l" t="t" r="r" b="b"/>
            <a:pathLst>
              <a:path w="4284390" h="4114800">
                <a:moveTo>
                  <a:pt x="0" y="0"/>
                </a:moveTo>
                <a:lnTo>
                  <a:pt x="4284391" y="0"/>
                </a:lnTo>
                <a:lnTo>
                  <a:pt x="428439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5434829" y="6172200"/>
            <a:ext cx="4284390" cy="4114800"/>
          </a:xfrm>
          <a:custGeom>
            <a:avLst/>
            <a:gdLst/>
            <a:ahLst/>
            <a:cxnLst/>
            <a:rect l="l" t="t" r="r" b="b"/>
            <a:pathLst>
              <a:path w="4284390" h="4114800">
                <a:moveTo>
                  <a:pt x="0" y="0"/>
                </a:moveTo>
                <a:lnTo>
                  <a:pt x="4284390" y="0"/>
                </a:lnTo>
                <a:lnTo>
                  <a:pt x="428439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150438" y="6172200"/>
            <a:ext cx="4284390" cy="4114800"/>
          </a:xfrm>
          <a:custGeom>
            <a:avLst/>
            <a:gdLst/>
            <a:ahLst/>
            <a:cxnLst/>
            <a:rect l="l" t="t" r="r" b="b"/>
            <a:pathLst>
              <a:path w="4284390" h="4114800">
                <a:moveTo>
                  <a:pt x="0" y="0"/>
                </a:moveTo>
                <a:lnTo>
                  <a:pt x="4284391" y="0"/>
                </a:lnTo>
                <a:lnTo>
                  <a:pt x="428439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-3133952" y="6172200"/>
            <a:ext cx="4284390" cy="4114800"/>
          </a:xfrm>
          <a:custGeom>
            <a:avLst/>
            <a:gdLst/>
            <a:ahLst/>
            <a:cxnLst/>
            <a:rect l="l" t="t" r="r" b="b"/>
            <a:pathLst>
              <a:path w="4284390" h="4114800">
                <a:moveTo>
                  <a:pt x="0" y="0"/>
                </a:moveTo>
                <a:lnTo>
                  <a:pt x="4284390" y="0"/>
                </a:lnTo>
                <a:lnTo>
                  <a:pt x="428439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766815">
            <a:off x="162038" y="-940400"/>
            <a:ext cx="16760177" cy="14225201"/>
          </a:xfrm>
          <a:custGeom>
            <a:avLst/>
            <a:gdLst/>
            <a:ahLst/>
            <a:cxnLst/>
            <a:rect l="l" t="t" r="r" b="b"/>
            <a:pathLst>
              <a:path w="16760177" h="14225201">
                <a:moveTo>
                  <a:pt x="0" y="0"/>
                </a:moveTo>
                <a:lnTo>
                  <a:pt x="16760177" y="0"/>
                </a:lnTo>
                <a:lnTo>
                  <a:pt x="16760177" y="14225200"/>
                </a:lnTo>
                <a:lnTo>
                  <a:pt x="0" y="142252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5081754" y="-663867"/>
            <a:ext cx="11064051" cy="5232374"/>
          </a:xfrm>
          <a:custGeom>
            <a:avLst/>
            <a:gdLst/>
            <a:ahLst/>
            <a:cxnLst/>
            <a:rect l="l" t="t" r="r" b="b"/>
            <a:pathLst>
              <a:path w="11064051" h="5232374">
                <a:moveTo>
                  <a:pt x="0" y="0"/>
                </a:moveTo>
                <a:lnTo>
                  <a:pt x="11064051" y="0"/>
                </a:lnTo>
                <a:lnTo>
                  <a:pt x="11064051" y="5232374"/>
                </a:lnTo>
                <a:lnTo>
                  <a:pt x="0" y="523237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450201" y="2027284"/>
            <a:ext cx="17837799" cy="59252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42"/>
              </a:lnSpc>
              <a:spcBef>
                <a:spcPct val="0"/>
              </a:spcBef>
            </a:pPr>
            <a:r>
              <a:rPr lang="en-US" sz="4744">
                <a:solidFill>
                  <a:srgbClr val="624F47"/>
                </a:solidFill>
                <a:latin typeface="Cakerolli"/>
                <a:ea typeface="Cakerolli"/>
                <a:cs typeface="Cakerolli"/>
                <a:sym typeface="Cakerolli"/>
              </a:rPr>
              <a:t>  </a:t>
            </a:r>
            <a:r>
              <a:rPr lang="en-US" sz="4744">
                <a:solidFill>
                  <a:srgbClr val="E80000"/>
                </a:solidFill>
                <a:latin typeface="Cakerolli"/>
                <a:ea typeface="Cakerolli"/>
                <a:cs typeface="Cakerolli"/>
                <a:sym typeface="Cakerolli"/>
              </a:rPr>
              <a:t>LEGÉLÉNKEBB</a:t>
            </a:r>
            <a:r>
              <a:rPr lang="en-US" sz="4744">
                <a:solidFill>
                  <a:srgbClr val="624F47"/>
                </a:solidFill>
                <a:latin typeface="Cakerolli"/>
                <a:ea typeface="Cakerolli"/>
                <a:cs typeface="Cakerolli"/>
                <a:sym typeface="Cakerolli"/>
              </a:rPr>
              <a:t> A BENDŐZŐREJ </a:t>
            </a:r>
            <a:r>
              <a:rPr lang="en-US" sz="4744">
                <a:solidFill>
                  <a:srgbClr val="E80000"/>
                </a:solidFill>
                <a:latin typeface="Cakerolli"/>
                <a:ea typeface="Cakerolli"/>
                <a:cs typeface="Cakerolli"/>
                <a:sym typeface="Cakerolli"/>
              </a:rPr>
              <a:t>ETETÉS UTÁN</a:t>
            </a:r>
            <a:r>
              <a:rPr lang="en-US" sz="4744">
                <a:solidFill>
                  <a:srgbClr val="624F47"/>
                </a:solidFill>
                <a:latin typeface="Cakerolli"/>
                <a:ea typeface="Cakerolli"/>
                <a:cs typeface="Cakerolli"/>
                <a:sym typeface="Cakerolli"/>
              </a:rPr>
              <a:t> ÉS KÜLÖNÖSEN KÖNNYEN ERJEDŐ TAKARMÁNYOK FOGYASZTÁSA UTÁN. EGYÉBKÉNT ERŐSÖDÉSE</a:t>
            </a:r>
          </a:p>
          <a:p>
            <a:pPr algn="ctr">
              <a:lnSpc>
                <a:spcPts val="6642"/>
              </a:lnSpc>
              <a:spcBef>
                <a:spcPct val="0"/>
              </a:spcBef>
            </a:pPr>
            <a:r>
              <a:rPr lang="en-US" sz="4744">
                <a:solidFill>
                  <a:srgbClr val="624F47"/>
                </a:solidFill>
                <a:latin typeface="Cakerolli"/>
                <a:ea typeface="Cakerolli"/>
                <a:cs typeface="Cakerolli"/>
                <a:sym typeface="Cakerolli"/>
              </a:rPr>
              <a:t> ÉS GYÖNGÜLÉSE UGYANOLYAN BESZÁMÍTÁS ALÁ ESIK, MINT A BENDŐMOZGÁSOK ERŐSÖDÉSE ÉS GYÖNGÜLÉSE.</a:t>
            </a:r>
          </a:p>
          <a:p>
            <a:pPr algn="ctr">
              <a:lnSpc>
                <a:spcPts val="5880"/>
              </a:lnSpc>
              <a:spcBef>
                <a:spcPct val="0"/>
              </a:spcBef>
            </a:pPr>
            <a:r>
              <a:rPr lang="en-US" sz="4200">
                <a:solidFill>
                  <a:srgbClr val="624F47"/>
                </a:solidFill>
                <a:latin typeface="Cakerolli"/>
                <a:ea typeface="Cakerolli"/>
                <a:cs typeface="Cakerolli"/>
                <a:sym typeface="Cakerolli"/>
              </a:rPr>
              <a:t> A </a:t>
            </a:r>
            <a:r>
              <a:rPr lang="en-US" sz="4200">
                <a:solidFill>
                  <a:srgbClr val="E80000"/>
                </a:solidFill>
                <a:latin typeface="Cakerolli"/>
                <a:ea typeface="Cakerolli"/>
                <a:cs typeface="Cakerolli"/>
                <a:sym typeface="Cakerolli"/>
              </a:rPr>
              <a:t>NYELÉST ÉS A KÉRŐDZÉST</a:t>
            </a:r>
            <a:r>
              <a:rPr lang="en-US" sz="4200">
                <a:solidFill>
                  <a:srgbClr val="624F47"/>
                </a:solidFill>
                <a:latin typeface="Cakerolli"/>
                <a:ea typeface="Cakerolli"/>
                <a:cs typeface="Cakerolli"/>
                <a:sym typeface="Cakerolli"/>
              </a:rPr>
              <a:t> A MELLKAS FÖLSŐ ÉS HÁTULSÓ HARMADÁBAN, TOVÁBBÁ AZ ELŐHASI TÁJÉK KÉT OLDALÁN HALLHATÓ </a:t>
            </a:r>
            <a:r>
              <a:rPr lang="en-US" sz="4200">
                <a:solidFill>
                  <a:srgbClr val="E80000"/>
                </a:solidFill>
                <a:latin typeface="Cakerolli"/>
                <a:ea typeface="Cakerolli"/>
                <a:cs typeface="Cakerolli"/>
                <a:sym typeface="Cakerolli"/>
              </a:rPr>
              <a:t>BUGYBORÉKOLÓ VAGY KORTYANÁSSZERŰ ZÖREJEK SZOKTÁK KÍSÉRNI</a:t>
            </a:r>
            <a:r>
              <a:rPr lang="en-US" sz="4200">
                <a:solidFill>
                  <a:srgbClr val="624F47"/>
                </a:solidFill>
                <a:latin typeface="Cakerolli"/>
                <a:ea typeface="Cakerolli"/>
                <a:cs typeface="Cakerolli"/>
                <a:sym typeface="Cakerolli"/>
              </a:rPr>
              <a:t>.</a:t>
            </a: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963970" y="8168170"/>
            <a:ext cx="3626214" cy="2569599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 rot="-235009">
            <a:off x="4863670" y="371319"/>
            <a:ext cx="12637138" cy="16835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582"/>
              </a:lnSpc>
            </a:pPr>
            <a:r>
              <a:rPr lang="en-US" sz="6844" b="1">
                <a:solidFill>
                  <a:srgbClr val="624F47"/>
                </a:solidFill>
                <a:latin typeface="Cakerolli Bold"/>
                <a:ea typeface="Cakerolli Bold"/>
                <a:cs typeface="Cakerolli Bold"/>
                <a:sym typeface="Cakerolli Bold"/>
              </a:rPr>
              <a:t>A BENDŐZŐREJ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5489978" y="8610608"/>
            <a:ext cx="2574198" cy="12176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12"/>
              </a:lnSpc>
              <a:spcBef>
                <a:spcPct val="0"/>
              </a:spcBef>
            </a:pPr>
            <a:r>
              <a:rPr lang="en-US" sz="4937" b="1" u="sng">
                <a:solidFill>
                  <a:srgbClr val="000000"/>
                </a:solidFill>
                <a:latin typeface="Cakerolli Bold"/>
                <a:ea typeface="Cakerolli Bold"/>
                <a:cs typeface="Cakerolli Bold"/>
                <a:sym typeface="Cakerolli Bold"/>
                <a:hlinkClick r:id="rId10" tooltip="https://wordwall.net/hu/resource/107650282"/>
              </a:rPr>
              <a:t>ISMÉTLÉS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4003610" y="6172200"/>
            <a:ext cx="4284390" cy="4114800"/>
          </a:xfrm>
          <a:custGeom>
            <a:avLst/>
            <a:gdLst/>
            <a:ahLst/>
            <a:cxnLst/>
            <a:rect l="l" t="t" r="r" b="b"/>
            <a:pathLst>
              <a:path w="4284390" h="4114800">
                <a:moveTo>
                  <a:pt x="0" y="0"/>
                </a:moveTo>
                <a:lnTo>
                  <a:pt x="4284390" y="0"/>
                </a:lnTo>
                <a:lnTo>
                  <a:pt x="428439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9719219" y="6172200"/>
            <a:ext cx="4284390" cy="4114800"/>
          </a:xfrm>
          <a:custGeom>
            <a:avLst/>
            <a:gdLst/>
            <a:ahLst/>
            <a:cxnLst/>
            <a:rect l="l" t="t" r="r" b="b"/>
            <a:pathLst>
              <a:path w="4284390" h="4114800">
                <a:moveTo>
                  <a:pt x="0" y="0"/>
                </a:moveTo>
                <a:lnTo>
                  <a:pt x="4284391" y="0"/>
                </a:lnTo>
                <a:lnTo>
                  <a:pt x="428439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5434829" y="6172200"/>
            <a:ext cx="4284390" cy="4114800"/>
          </a:xfrm>
          <a:custGeom>
            <a:avLst/>
            <a:gdLst/>
            <a:ahLst/>
            <a:cxnLst/>
            <a:rect l="l" t="t" r="r" b="b"/>
            <a:pathLst>
              <a:path w="4284390" h="4114800">
                <a:moveTo>
                  <a:pt x="0" y="0"/>
                </a:moveTo>
                <a:lnTo>
                  <a:pt x="4284390" y="0"/>
                </a:lnTo>
                <a:lnTo>
                  <a:pt x="428439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028700" y="6712441"/>
            <a:ext cx="4284390" cy="4114800"/>
          </a:xfrm>
          <a:custGeom>
            <a:avLst/>
            <a:gdLst/>
            <a:ahLst/>
            <a:cxnLst/>
            <a:rect l="l" t="t" r="r" b="b"/>
            <a:pathLst>
              <a:path w="4284390" h="4114800">
                <a:moveTo>
                  <a:pt x="0" y="0"/>
                </a:moveTo>
                <a:lnTo>
                  <a:pt x="4284390" y="0"/>
                </a:lnTo>
                <a:lnTo>
                  <a:pt x="428439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-3133952" y="6172200"/>
            <a:ext cx="4284390" cy="4114800"/>
          </a:xfrm>
          <a:custGeom>
            <a:avLst/>
            <a:gdLst/>
            <a:ahLst/>
            <a:cxnLst/>
            <a:rect l="l" t="t" r="r" b="b"/>
            <a:pathLst>
              <a:path w="4284390" h="4114800">
                <a:moveTo>
                  <a:pt x="0" y="0"/>
                </a:moveTo>
                <a:lnTo>
                  <a:pt x="4284390" y="0"/>
                </a:lnTo>
                <a:lnTo>
                  <a:pt x="428439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766815">
            <a:off x="2819585" y="943011"/>
            <a:ext cx="12322094" cy="10458377"/>
          </a:xfrm>
          <a:custGeom>
            <a:avLst/>
            <a:gdLst/>
            <a:ahLst/>
            <a:cxnLst/>
            <a:rect l="l" t="t" r="r" b="b"/>
            <a:pathLst>
              <a:path w="12322094" h="10458377">
                <a:moveTo>
                  <a:pt x="0" y="0"/>
                </a:moveTo>
                <a:lnTo>
                  <a:pt x="12322094" y="0"/>
                </a:lnTo>
                <a:lnTo>
                  <a:pt x="12322094" y="10458378"/>
                </a:lnTo>
                <a:lnTo>
                  <a:pt x="0" y="1045837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5081754" y="-663867"/>
            <a:ext cx="11064051" cy="5232374"/>
          </a:xfrm>
          <a:custGeom>
            <a:avLst/>
            <a:gdLst/>
            <a:ahLst/>
            <a:cxnLst/>
            <a:rect l="l" t="t" r="r" b="b"/>
            <a:pathLst>
              <a:path w="11064051" h="5232374">
                <a:moveTo>
                  <a:pt x="0" y="0"/>
                </a:moveTo>
                <a:lnTo>
                  <a:pt x="11064051" y="0"/>
                </a:lnTo>
                <a:lnTo>
                  <a:pt x="11064051" y="5232374"/>
                </a:lnTo>
                <a:lnTo>
                  <a:pt x="0" y="523237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 rot="-235009">
            <a:off x="5246754" y="-2976642"/>
            <a:ext cx="9327273" cy="68263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242"/>
              </a:lnSpc>
            </a:pPr>
            <a:endParaRPr/>
          </a:p>
          <a:p>
            <a:pPr algn="ctr">
              <a:lnSpc>
                <a:spcPts val="12242"/>
              </a:lnSpc>
            </a:pPr>
            <a:endParaRPr/>
          </a:p>
          <a:p>
            <a:pPr algn="ctr">
              <a:lnSpc>
                <a:spcPts val="12242"/>
              </a:lnSpc>
            </a:pPr>
            <a:r>
              <a:rPr lang="en-US" sz="8744" b="1">
                <a:solidFill>
                  <a:srgbClr val="624F47"/>
                </a:solidFill>
                <a:latin typeface="Cakerolli Bold"/>
                <a:ea typeface="Cakerolli Bold"/>
                <a:cs typeface="Cakerolli Bold"/>
                <a:sym typeface="Cakerolli Bold"/>
              </a:rPr>
              <a:t>A Recésgyomor</a:t>
            </a:r>
          </a:p>
          <a:p>
            <a:pPr algn="ctr">
              <a:lnSpc>
                <a:spcPts val="12242"/>
              </a:lnSpc>
            </a:pPr>
            <a:endParaRPr/>
          </a:p>
        </p:txBody>
      </p:sp>
      <p:sp>
        <p:nvSpPr>
          <p:cNvPr id="11" name="TextBox 11"/>
          <p:cNvSpPr txBox="1"/>
          <p:nvPr/>
        </p:nvSpPr>
        <p:spPr>
          <a:xfrm>
            <a:off x="3088332" y="3423555"/>
            <a:ext cx="11784599" cy="40974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05"/>
              </a:lnSpc>
            </a:pPr>
            <a:endParaRPr/>
          </a:p>
          <a:p>
            <a:pPr marL="633200" lvl="1" indent="-316600" algn="ctr">
              <a:lnSpc>
                <a:spcPts val="4105"/>
              </a:lnSpc>
              <a:buFont typeface="Arial"/>
              <a:buChar char="•"/>
            </a:pPr>
            <a:endParaRPr/>
          </a:p>
          <a:p>
            <a:pPr marL="633200" lvl="1" indent="-316600" algn="ctr">
              <a:lnSpc>
                <a:spcPts val="4105"/>
              </a:lnSpc>
              <a:buFont typeface="Arial"/>
              <a:buChar char="•"/>
            </a:pPr>
            <a:r>
              <a:rPr lang="en-US" sz="2932" b="1">
                <a:solidFill>
                  <a:srgbClr val="1B4BA9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A recés a hasüreg legalsó részében, középütt és attól kissé balra, a rekesz homorulatában foglal helyet </a:t>
            </a:r>
          </a:p>
          <a:p>
            <a:pPr marL="633200" lvl="1" indent="-316600" algn="ctr">
              <a:lnSpc>
                <a:spcPts val="4105"/>
              </a:lnSpc>
              <a:buFont typeface="Arial"/>
              <a:buChar char="•"/>
            </a:pPr>
            <a:r>
              <a:rPr lang="en-US" sz="2932" b="1">
                <a:solidFill>
                  <a:srgbClr val="1B4BA9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   </a:t>
            </a:r>
          </a:p>
          <a:p>
            <a:pPr marL="633200" lvl="1" indent="-316600" algn="ctr">
              <a:lnSpc>
                <a:spcPts val="4105"/>
              </a:lnSpc>
              <a:buFont typeface="Arial"/>
              <a:buChar char="•"/>
            </a:pPr>
            <a:endParaRPr/>
          </a:p>
          <a:p>
            <a:pPr marL="633200" lvl="1" indent="-316600" algn="ctr">
              <a:lnSpc>
                <a:spcPts val="4105"/>
              </a:lnSpc>
              <a:buFont typeface="Arial"/>
              <a:buChar char="•"/>
            </a:pPr>
            <a:endParaRPr/>
          </a:p>
          <a:p>
            <a:pPr algn="ctr">
              <a:lnSpc>
                <a:spcPts val="4105"/>
              </a:lnSpc>
            </a:pPr>
            <a:endParaRPr/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808072" y="7913243"/>
            <a:ext cx="3796285" cy="2690114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4003610" y="6172200"/>
            <a:ext cx="4284390" cy="4114800"/>
          </a:xfrm>
          <a:custGeom>
            <a:avLst/>
            <a:gdLst/>
            <a:ahLst/>
            <a:cxnLst/>
            <a:rect l="l" t="t" r="r" b="b"/>
            <a:pathLst>
              <a:path w="4284390" h="4114800">
                <a:moveTo>
                  <a:pt x="0" y="0"/>
                </a:moveTo>
                <a:lnTo>
                  <a:pt x="4284390" y="0"/>
                </a:lnTo>
                <a:lnTo>
                  <a:pt x="428439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9719219" y="6172200"/>
            <a:ext cx="4284390" cy="4114800"/>
          </a:xfrm>
          <a:custGeom>
            <a:avLst/>
            <a:gdLst/>
            <a:ahLst/>
            <a:cxnLst/>
            <a:rect l="l" t="t" r="r" b="b"/>
            <a:pathLst>
              <a:path w="4284390" h="4114800">
                <a:moveTo>
                  <a:pt x="0" y="0"/>
                </a:moveTo>
                <a:lnTo>
                  <a:pt x="4284391" y="0"/>
                </a:lnTo>
                <a:lnTo>
                  <a:pt x="428439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5434829" y="6172200"/>
            <a:ext cx="4284390" cy="4114800"/>
          </a:xfrm>
          <a:custGeom>
            <a:avLst/>
            <a:gdLst/>
            <a:ahLst/>
            <a:cxnLst/>
            <a:rect l="l" t="t" r="r" b="b"/>
            <a:pathLst>
              <a:path w="4284390" h="4114800">
                <a:moveTo>
                  <a:pt x="0" y="0"/>
                </a:moveTo>
                <a:lnTo>
                  <a:pt x="4284390" y="0"/>
                </a:lnTo>
                <a:lnTo>
                  <a:pt x="428439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028700" y="6712441"/>
            <a:ext cx="4284390" cy="4114800"/>
          </a:xfrm>
          <a:custGeom>
            <a:avLst/>
            <a:gdLst/>
            <a:ahLst/>
            <a:cxnLst/>
            <a:rect l="l" t="t" r="r" b="b"/>
            <a:pathLst>
              <a:path w="4284390" h="4114800">
                <a:moveTo>
                  <a:pt x="0" y="0"/>
                </a:moveTo>
                <a:lnTo>
                  <a:pt x="4284390" y="0"/>
                </a:lnTo>
                <a:lnTo>
                  <a:pt x="428439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-3133952" y="6172200"/>
            <a:ext cx="4284390" cy="4114800"/>
          </a:xfrm>
          <a:custGeom>
            <a:avLst/>
            <a:gdLst/>
            <a:ahLst/>
            <a:cxnLst/>
            <a:rect l="l" t="t" r="r" b="b"/>
            <a:pathLst>
              <a:path w="4284390" h="4114800">
                <a:moveTo>
                  <a:pt x="0" y="0"/>
                </a:moveTo>
                <a:lnTo>
                  <a:pt x="4284390" y="0"/>
                </a:lnTo>
                <a:lnTo>
                  <a:pt x="428439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766815">
            <a:off x="2616995" y="943011"/>
            <a:ext cx="12322094" cy="10458377"/>
          </a:xfrm>
          <a:custGeom>
            <a:avLst/>
            <a:gdLst/>
            <a:ahLst/>
            <a:cxnLst/>
            <a:rect l="l" t="t" r="r" b="b"/>
            <a:pathLst>
              <a:path w="12322094" h="10458377">
                <a:moveTo>
                  <a:pt x="0" y="0"/>
                </a:moveTo>
                <a:lnTo>
                  <a:pt x="12322094" y="0"/>
                </a:lnTo>
                <a:lnTo>
                  <a:pt x="12322094" y="10458378"/>
                </a:lnTo>
                <a:lnTo>
                  <a:pt x="0" y="1045837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5081754" y="-663867"/>
            <a:ext cx="11064051" cy="5232374"/>
          </a:xfrm>
          <a:custGeom>
            <a:avLst/>
            <a:gdLst/>
            <a:ahLst/>
            <a:cxnLst/>
            <a:rect l="l" t="t" r="r" b="b"/>
            <a:pathLst>
              <a:path w="11064051" h="5232374">
                <a:moveTo>
                  <a:pt x="0" y="0"/>
                </a:moveTo>
                <a:lnTo>
                  <a:pt x="11064051" y="0"/>
                </a:lnTo>
                <a:lnTo>
                  <a:pt x="11064051" y="5232374"/>
                </a:lnTo>
                <a:lnTo>
                  <a:pt x="0" y="523237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 rot="-235009">
            <a:off x="5246754" y="-2976642"/>
            <a:ext cx="9327273" cy="68263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242"/>
              </a:lnSpc>
            </a:pPr>
            <a:endParaRPr/>
          </a:p>
          <a:p>
            <a:pPr algn="ctr">
              <a:lnSpc>
                <a:spcPts val="12242"/>
              </a:lnSpc>
            </a:pPr>
            <a:endParaRPr/>
          </a:p>
          <a:p>
            <a:pPr algn="ctr">
              <a:lnSpc>
                <a:spcPts val="12242"/>
              </a:lnSpc>
            </a:pPr>
            <a:r>
              <a:rPr lang="en-US" sz="8744" b="1">
                <a:solidFill>
                  <a:srgbClr val="624F47"/>
                </a:solidFill>
                <a:latin typeface="Cakerolli Bold"/>
                <a:ea typeface="Cakerolli Bold"/>
                <a:cs typeface="Cakerolli Bold"/>
                <a:sym typeface="Cakerolli Bold"/>
              </a:rPr>
              <a:t>A Recésgyomor</a:t>
            </a:r>
          </a:p>
          <a:p>
            <a:pPr algn="ctr">
              <a:lnSpc>
                <a:spcPts val="12242"/>
              </a:lnSpc>
            </a:pPr>
            <a:endParaRPr/>
          </a:p>
        </p:txBody>
      </p:sp>
      <p:sp>
        <p:nvSpPr>
          <p:cNvPr id="11" name="TextBox 11"/>
          <p:cNvSpPr txBox="1"/>
          <p:nvPr/>
        </p:nvSpPr>
        <p:spPr>
          <a:xfrm>
            <a:off x="3088332" y="3423555"/>
            <a:ext cx="11784599" cy="25544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05"/>
              </a:lnSpc>
            </a:pPr>
            <a:r>
              <a:rPr lang="en-US" sz="2932">
                <a:solidFill>
                  <a:srgbClr val="1B4BA9"/>
                </a:solidFill>
                <a:latin typeface="Open Sans"/>
                <a:ea typeface="Open Sans"/>
                <a:cs typeface="Open Sans"/>
                <a:sym typeface="Open Sans"/>
              </a:rPr>
              <a:t>A szarvasmarha recésének és recéstájékának megvizsgálása igen fontos, mert a recés betegségeivel kapcsolatos emésztési zavarok igen gyakoriak.</a:t>
            </a:r>
          </a:p>
          <a:p>
            <a:pPr algn="ctr">
              <a:lnSpc>
                <a:spcPts val="4105"/>
              </a:lnSpc>
            </a:pPr>
            <a:endParaRPr/>
          </a:p>
          <a:p>
            <a:pPr algn="ctr">
              <a:lnSpc>
                <a:spcPts val="4105"/>
              </a:lnSpc>
            </a:pPr>
            <a:r>
              <a:rPr lang="en-US" sz="2932">
                <a:solidFill>
                  <a:srgbClr val="1B4BA9"/>
                </a:solidFill>
                <a:latin typeface="Open Sans"/>
                <a:ea typeface="Open Sans"/>
                <a:cs typeface="Open Sans"/>
                <a:sym typeface="Open Sans"/>
              </a:rPr>
              <a:t> A recéstájék fájdalmasságát nyomogatással vizsgáljuk.  </a:t>
            </a:r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808072" y="7913243"/>
            <a:ext cx="3796285" cy="2690114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4003610" y="6172200"/>
            <a:ext cx="4284390" cy="4114800"/>
          </a:xfrm>
          <a:custGeom>
            <a:avLst/>
            <a:gdLst/>
            <a:ahLst/>
            <a:cxnLst/>
            <a:rect l="l" t="t" r="r" b="b"/>
            <a:pathLst>
              <a:path w="4284390" h="4114800">
                <a:moveTo>
                  <a:pt x="0" y="0"/>
                </a:moveTo>
                <a:lnTo>
                  <a:pt x="4284390" y="0"/>
                </a:lnTo>
                <a:lnTo>
                  <a:pt x="428439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9719219" y="6172200"/>
            <a:ext cx="4284390" cy="4114800"/>
          </a:xfrm>
          <a:custGeom>
            <a:avLst/>
            <a:gdLst/>
            <a:ahLst/>
            <a:cxnLst/>
            <a:rect l="l" t="t" r="r" b="b"/>
            <a:pathLst>
              <a:path w="4284390" h="4114800">
                <a:moveTo>
                  <a:pt x="0" y="0"/>
                </a:moveTo>
                <a:lnTo>
                  <a:pt x="4284391" y="0"/>
                </a:lnTo>
                <a:lnTo>
                  <a:pt x="428439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5434829" y="6172200"/>
            <a:ext cx="4284390" cy="4114800"/>
          </a:xfrm>
          <a:custGeom>
            <a:avLst/>
            <a:gdLst/>
            <a:ahLst/>
            <a:cxnLst/>
            <a:rect l="l" t="t" r="r" b="b"/>
            <a:pathLst>
              <a:path w="4284390" h="4114800">
                <a:moveTo>
                  <a:pt x="0" y="0"/>
                </a:moveTo>
                <a:lnTo>
                  <a:pt x="4284390" y="0"/>
                </a:lnTo>
                <a:lnTo>
                  <a:pt x="428439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028700" y="6712441"/>
            <a:ext cx="4284390" cy="4114800"/>
          </a:xfrm>
          <a:custGeom>
            <a:avLst/>
            <a:gdLst/>
            <a:ahLst/>
            <a:cxnLst/>
            <a:rect l="l" t="t" r="r" b="b"/>
            <a:pathLst>
              <a:path w="4284390" h="4114800">
                <a:moveTo>
                  <a:pt x="0" y="0"/>
                </a:moveTo>
                <a:lnTo>
                  <a:pt x="4284390" y="0"/>
                </a:lnTo>
                <a:lnTo>
                  <a:pt x="428439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-3133952" y="6172200"/>
            <a:ext cx="4284390" cy="4114800"/>
          </a:xfrm>
          <a:custGeom>
            <a:avLst/>
            <a:gdLst/>
            <a:ahLst/>
            <a:cxnLst/>
            <a:rect l="l" t="t" r="r" b="b"/>
            <a:pathLst>
              <a:path w="4284390" h="4114800">
                <a:moveTo>
                  <a:pt x="0" y="0"/>
                </a:moveTo>
                <a:lnTo>
                  <a:pt x="4284390" y="0"/>
                </a:lnTo>
                <a:lnTo>
                  <a:pt x="428439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766815">
            <a:off x="2819585" y="943011"/>
            <a:ext cx="12322094" cy="10458377"/>
          </a:xfrm>
          <a:custGeom>
            <a:avLst/>
            <a:gdLst/>
            <a:ahLst/>
            <a:cxnLst/>
            <a:rect l="l" t="t" r="r" b="b"/>
            <a:pathLst>
              <a:path w="12322094" h="10458377">
                <a:moveTo>
                  <a:pt x="0" y="0"/>
                </a:moveTo>
                <a:lnTo>
                  <a:pt x="12322094" y="0"/>
                </a:lnTo>
                <a:lnTo>
                  <a:pt x="12322094" y="10458378"/>
                </a:lnTo>
                <a:lnTo>
                  <a:pt x="0" y="1045837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5081754" y="-798927"/>
            <a:ext cx="11064051" cy="5232374"/>
          </a:xfrm>
          <a:custGeom>
            <a:avLst/>
            <a:gdLst/>
            <a:ahLst/>
            <a:cxnLst/>
            <a:rect l="l" t="t" r="r" b="b"/>
            <a:pathLst>
              <a:path w="11064051" h="5232374">
                <a:moveTo>
                  <a:pt x="0" y="0"/>
                </a:moveTo>
                <a:lnTo>
                  <a:pt x="11064051" y="0"/>
                </a:lnTo>
                <a:lnTo>
                  <a:pt x="11064051" y="5232374"/>
                </a:lnTo>
                <a:lnTo>
                  <a:pt x="0" y="523237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 rot="-235009">
            <a:off x="5476511" y="-3405513"/>
            <a:ext cx="10679953" cy="68263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242"/>
              </a:lnSpc>
            </a:pPr>
            <a:endParaRPr/>
          </a:p>
          <a:p>
            <a:pPr algn="ctr">
              <a:lnSpc>
                <a:spcPts val="12242"/>
              </a:lnSpc>
            </a:pPr>
            <a:endParaRPr/>
          </a:p>
          <a:p>
            <a:pPr algn="ctr">
              <a:lnSpc>
                <a:spcPts val="12242"/>
              </a:lnSpc>
            </a:pPr>
            <a:r>
              <a:rPr lang="en-US" sz="8744" b="1">
                <a:solidFill>
                  <a:srgbClr val="624F47"/>
                </a:solidFill>
                <a:latin typeface="Cakerolli Bold"/>
                <a:ea typeface="Cakerolli Bold"/>
                <a:cs typeface="Cakerolli Bold"/>
                <a:sym typeface="Cakerolli Bold"/>
              </a:rPr>
              <a:t>A Recésgyomor</a:t>
            </a:r>
          </a:p>
          <a:p>
            <a:pPr algn="ctr">
              <a:lnSpc>
                <a:spcPts val="12242"/>
              </a:lnSpc>
            </a:pPr>
            <a:r>
              <a:rPr lang="en-US" sz="8744" b="1">
                <a:solidFill>
                  <a:srgbClr val="624F47"/>
                </a:solidFill>
                <a:latin typeface="Cakerolli Bold"/>
                <a:ea typeface="Cakerolli Bold"/>
                <a:cs typeface="Cakerolli Bold"/>
                <a:sym typeface="Cakerolli Bold"/>
              </a:rPr>
              <a:t>TÉRD-KÖNYÖK PRÓBA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3088332" y="3423555"/>
            <a:ext cx="11784599" cy="35831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05"/>
              </a:lnSpc>
            </a:pPr>
            <a:r>
              <a:rPr lang="en-US" sz="2932">
                <a:solidFill>
                  <a:srgbClr val="1B4BA9"/>
                </a:solidFill>
                <a:latin typeface="Open Sans"/>
                <a:ea typeface="Open Sans"/>
                <a:cs typeface="Open Sans"/>
                <a:sym typeface="Open Sans"/>
              </a:rPr>
              <a:t>Tekintettel arra, hogy az alsó hasfal igen feszes, csak úgy tudunk a recéstájékra elegendően erős nyomást gyakorolni, ha bal kezünkkel az állatot a marjánál megfogjuk, jobb könyökünkkel a kissé behajlított jobb térdünkre támaszkodunk, és térdünk segítségével jobb kezünk öklével nyomjuk be a hasfalat lapátos porc mögött és tőle kissé balra (</a:t>
            </a:r>
            <a:r>
              <a:rPr lang="en-US" sz="2932">
                <a:solidFill>
                  <a:srgbClr val="E80000"/>
                </a:solidFill>
                <a:latin typeface="Open Sans"/>
                <a:ea typeface="Open Sans"/>
                <a:cs typeface="Open Sans"/>
                <a:sym typeface="Open Sans"/>
              </a:rPr>
              <a:t>térd-könyök próba</a:t>
            </a:r>
            <a:r>
              <a:rPr lang="en-US" sz="2932">
                <a:solidFill>
                  <a:srgbClr val="1B4BA9"/>
                </a:solidFill>
                <a:latin typeface="Open Sans"/>
                <a:ea typeface="Open Sans"/>
                <a:cs typeface="Open Sans"/>
                <a:sym typeface="Open Sans"/>
              </a:rPr>
              <a:t>).</a:t>
            </a:r>
          </a:p>
          <a:p>
            <a:pPr algn="ctr">
              <a:lnSpc>
                <a:spcPts val="4105"/>
              </a:lnSpc>
            </a:pPr>
            <a:endParaRPr/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808072" y="7913243"/>
            <a:ext cx="3796285" cy="2690114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4003610" y="6172200"/>
            <a:ext cx="4284390" cy="4114800"/>
          </a:xfrm>
          <a:custGeom>
            <a:avLst/>
            <a:gdLst/>
            <a:ahLst/>
            <a:cxnLst/>
            <a:rect l="l" t="t" r="r" b="b"/>
            <a:pathLst>
              <a:path w="4284390" h="4114800">
                <a:moveTo>
                  <a:pt x="0" y="0"/>
                </a:moveTo>
                <a:lnTo>
                  <a:pt x="4284390" y="0"/>
                </a:lnTo>
                <a:lnTo>
                  <a:pt x="428439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9719219" y="6172200"/>
            <a:ext cx="4284390" cy="4114800"/>
          </a:xfrm>
          <a:custGeom>
            <a:avLst/>
            <a:gdLst/>
            <a:ahLst/>
            <a:cxnLst/>
            <a:rect l="l" t="t" r="r" b="b"/>
            <a:pathLst>
              <a:path w="4284390" h="4114800">
                <a:moveTo>
                  <a:pt x="0" y="0"/>
                </a:moveTo>
                <a:lnTo>
                  <a:pt x="4284391" y="0"/>
                </a:lnTo>
                <a:lnTo>
                  <a:pt x="428439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5434829" y="6172200"/>
            <a:ext cx="4284390" cy="4114800"/>
          </a:xfrm>
          <a:custGeom>
            <a:avLst/>
            <a:gdLst/>
            <a:ahLst/>
            <a:cxnLst/>
            <a:rect l="l" t="t" r="r" b="b"/>
            <a:pathLst>
              <a:path w="4284390" h="4114800">
                <a:moveTo>
                  <a:pt x="0" y="0"/>
                </a:moveTo>
                <a:lnTo>
                  <a:pt x="4284390" y="0"/>
                </a:lnTo>
                <a:lnTo>
                  <a:pt x="428439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028700" y="6712441"/>
            <a:ext cx="4284390" cy="4114800"/>
          </a:xfrm>
          <a:custGeom>
            <a:avLst/>
            <a:gdLst/>
            <a:ahLst/>
            <a:cxnLst/>
            <a:rect l="l" t="t" r="r" b="b"/>
            <a:pathLst>
              <a:path w="4284390" h="4114800">
                <a:moveTo>
                  <a:pt x="0" y="0"/>
                </a:moveTo>
                <a:lnTo>
                  <a:pt x="4284390" y="0"/>
                </a:lnTo>
                <a:lnTo>
                  <a:pt x="428439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-3133952" y="6172200"/>
            <a:ext cx="4284390" cy="4114800"/>
          </a:xfrm>
          <a:custGeom>
            <a:avLst/>
            <a:gdLst/>
            <a:ahLst/>
            <a:cxnLst/>
            <a:rect l="l" t="t" r="r" b="b"/>
            <a:pathLst>
              <a:path w="4284390" h="4114800">
                <a:moveTo>
                  <a:pt x="0" y="0"/>
                </a:moveTo>
                <a:lnTo>
                  <a:pt x="4284390" y="0"/>
                </a:lnTo>
                <a:lnTo>
                  <a:pt x="428439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766815">
            <a:off x="2819585" y="943011"/>
            <a:ext cx="12322094" cy="10458377"/>
          </a:xfrm>
          <a:custGeom>
            <a:avLst/>
            <a:gdLst/>
            <a:ahLst/>
            <a:cxnLst/>
            <a:rect l="l" t="t" r="r" b="b"/>
            <a:pathLst>
              <a:path w="12322094" h="10458377">
                <a:moveTo>
                  <a:pt x="0" y="0"/>
                </a:moveTo>
                <a:lnTo>
                  <a:pt x="12322094" y="0"/>
                </a:lnTo>
                <a:lnTo>
                  <a:pt x="12322094" y="10458378"/>
                </a:lnTo>
                <a:lnTo>
                  <a:pt x="0" y="1045837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5081754" y="-663867"/>
            <a:ext cx="11064051" cy="5232374"/>
          </a:xfrm>
          <a:custGeom>
            <a:avLst/>
            <a:gdLst/>
            <a:ahLst/>
            <a:cxnLst/>
            <a:rect l="l" t="t" r="r" b="b"/>
            <a:pathLst>
              <a:path w="11064051" h="5232374">
                <a:moveTo>
                  <a:pt x="0" y="0"/>
                </a:moveTo>
                <a:lnTo>
                  <a:pt x="11064051" y="0"/>
                </a:lnTo>
                <a:lnTo>
                  <a:pt x="11064051" y="5232374"/>
                </a:lnTo>
                <a:lnTo>
                  <a:pt x="0" y="523237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 rot="-235009">
            <a:off x="5323402" y="-3201743"/>
            <a:ext cx="9327273" cy="68263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242"/>
              </a:lnSpc>
            </a:pPr>
            <a:endParaRPr/>
          </a:p>
          <a:p>
            <a:pPr algn="ctr">
              <a:lnSpc>
                <a:spcPts val="12242"/>
              </a:lnSpc>
            </a:pPr>
            <a:endParaRPr/>
          </a:p>
          <a:p>
            <a:pPr algn="ctr">
              <a:lnSpc>
                <a:spcPts val="12242"/>
              </a:lnSpc>
            </a:pPr>
            <a:r>
              <a:rPr lang="en-US" sz="8744" b="1">
                <a:solidFill>
                  <a:srgbClr val="624F47"/>
                </a:solidFill>
                <a:latin typeface="Cakerolli Bold"/>
                <a:ea typeface="Cakerolli Bold"/>
                <a:cs typeface="Cakerolli Bold"/>
                <a:sym typeface="Cakerolli Bold"/>
              </a:rPr>
              <a:t>A Recésgyomor</a:t>
            </a:r>
          </a:p>
          <a:p>
            <a:pPr algn="ctr">
              <a:lnSpc>
                <a:spcPts val="12242"/>
              </a:lnSpc>
            </a:pPr>
            <a:r>
              <a:rPr lang="en-US" sz="8744" b="1">
                <a:solidFill>
                  <a:srgbClr val="624F47"/>
                </a:solidFill>
                <a:latin typeface="Cakerolli Bold"/>
                <a:ea typeface="Cakerolli Bold"/>
                <a:cs typeface="Cakerolli Bold"/>
                <a:sym typeface="Cakerolli Bold"/>
              </a:rPr>
              <a:t>MARFOGÁS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3088332" y="3423555"/>
            <a:ext cx="11784599" cy="35831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05"/>
              </a:lnSpc>
            </a:pPr>
            <a:endParaRPr/>
          </a:p>
          <a:p>
            <a:pPr algn="ctr">
              <a:lnSpc>
                <a:spcPts val="4105"/>
              </a:lnSpc>
            </a:pPr>
            <a:r>
              <a:rPr lang="en-US" sz="2932">
                <a:solidFill>
                  <a:srgbClr val="1B4BA9"/>
                </a:solidFill>
                <a:latin typeface="Open Sans"/>
                <a:ea typeface="Open Sans"/>
                <a:cs typeface="Open Sans"/>
                <a:sym typeface="Open Sans"/>
              </a:rPr>
              <a:t> A hasfalat mindig lassan nyomjuk be, de öklünket gyorsan engedjük vissza. Kisebb fájdalmasságot könnyebben észre lehet venni akkor, ha a hasfal megnyomása után azonnal fölegyenesedve az állat hátának bőrét a mar mögött a gerinc-élen két kézzel ráncba emeljük (</a:t>
            </a:r>
            <a:r>
              <a:rPr lang="en-US" sz="2932">
                <a:solidFill>
                  <a:srgbClr val="E80000"/>
                </a:solidFill>
                <a:latin typeface="Open Sans"/>
                <a:ea typeface="Open Sans"/>
                <a:cs typeface="Open Sans"/>
                <a:sym typeface="Open Sans"/>
              </a:rPr>
              <a:t>„MARFOGÁS”</a:t>
            </a:r>
            <a:r>
              <a:rPr lang="en-US" sz="2932">
                <a:solidFill>
                  <a:srgbClr val="1B4BA9"/>
                </a:solidFill>
                <a:latin typeface="Open Sans"/>
                <a:ea typeface="Open Sans"/>
                <a:cs typeface="Open Sans"/>
                <a:sym typeface="Open Sans"/>
              </a:rPr>
              <a:t>), hogy az állatot háta behajlítására késztessük.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4003610" y="6172200"/>
            <a:ext cx="4284390" cy="4114800"/>
          </a:xfrm>
          <a:custGeom>
            <a:avLst/>
            <a:gdLst/>
            <a:ahLst/>
            <a:cxnLst/>
            <a:rect l="l" t="t" r="r" b="b"/>
            <a:pathLst>
              <a:path w="4284390" h="4114800">
                <a:moveTo>
                  <a:pt x="0" y="0"/>
                </a:moveTo>
                <a:lnTo>
                  <a:pt x="4284390" y="0"/>
                </a:lnTo>
                <a:lnTo>
                  <a:pt x="428439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9719219" y="6172200"/>
            <a:ext cx="4284390" cy="4114800"/>
          </a:xfrm>
          <a:custGeom>
            <a:avLst/>
            <a:gdLst/>
            <a:ahLst/>
            <a:cxnLst/>
            <a:rect l="l" t="t" r="r" b="b"/>
            <a:pathLst>
              <a:path w="4284390" h="4114800">
                <a:moveTo>
                  <a:pt x="0" y="0"/>
                </a:moveTo>
                <a:lnTo>
                  <a:pt x="4284391" y="0"/>
                </a:lnTo>
                <a:lnTo>
                  <a:pt x="428439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5434829" y="6172200"/>
            <a:ext cx="4284390" cy="4114800"/>
          </a:xfrm>
          <a:custGeom>
            <a:avLst/>
            <a:gdLst/>
            <a:ahLst/>
            <a:cxnLst/>
            <a:rect l="l" t="t" r="r" b="b"/>
            <a:pathLst>
              <a:path w="4284390" h="4114800">
                <a:moveTo>
                  <a:pt x="0" y="0"/>
                </a:moveTo>
                <a:lnTo>
                  <a:pt x="4284390" y="0"/>
                </a:lnTo>
                <a:lnTo>
                  <a:pt x="428439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028700" y="6712441"/>
            <a:ext cx="4284390" cy="4114800"/>
          </a:xfrm>
          <a:custGeom>
            <a:avLst/>
            <a:gdLst/>
            <a:ahLst/>
            <a:cxnLst/>
            <a:rect l="l" t="t" r="r" b="b"/>
            <a:pathLst>
              <a:path w="4284390" h="4114800">
                <a:moveTo>
                  <a:pt x="0" y="0"/>
                </a:moveTo>
                <a:lnTo>
                  <a:pt x="4284390" y="0"/>
                </a:lnTo>
                <a:lnTo>
                  <a:pt x="428439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-3133952" y="6172200"/>
            <a:ext cx="4284390" cy="4114800"/>
          </a:xfrm>
          <a:custGeom>
            <a:avLst/>
            <a:gdLst/>
            <a:ahLst/>
            <a:cxnLst/>
            <a:rect l="l" t="t" r="r" b="b"/>
            <a:pathLst>
              <a:path w="4284390" h="4114800">
                <a:moveTo>
                  <a:pt x="0" y="0"/>
                </a:moveTo>
                <a:lnTo>
                  <a:pt x="4284390" y="0"/>
                </a:lnTo>
                <a:lnTo>
                  <a:pt x="428439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766815">
            <a:off x="2819585" y="943011"/>
            <a:ext cx="12322094" cy="10458377"/>
          </a:xfrm>
          <a:custGeom>
            <a:avLst/>
            <a:gdLst/>
            <a:ahLst/>
            <a:cxnLst/>
            <a:rect l="l" t="t" r="r" b="b"/>
            <a:pathLst>
              <a:path w="12322094" h="10458377">
                <a:moveTo>
                  <a:pt x="0" y="0"/>
                </a:moveTo>
                <a:lnTo>
                  <a:pt x="12322094" y="0"/>
                </a:lnTo>
                <a:lnTo>
                  <a:pt x="12322094" y="10458378"/>
                </a:lnTo>
                <a:lnTo>
                  <a:pt x="0" y="1045837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5081754" y="-663867"/>
            <a:ext cx="11064051" cy="5232374"/>
          </a:xfrm>
          <a:custGeom>
            <a:avLst/>
            <a:gdLst/>
            <a:ahLst/>
            <a:cxnLst/>
            <a:rect l="l" t="t" r="r" b="b"/>
            <a:pathLst>
              <a:path w="11064051" h="5232374">
                <a:moveTo>
                  <a:pt x="0" y="0"/>
                </a:moveTo>
                <a:lnTo>
                  <a:pt x="11064051" y="0"/>
                </a:lnTo>
                <a:lnTo>
                  <a:pt x="11064051" y="5232374"/>
                </a:lnTo>
                <a:lnTo>
                  <a:pt x="0" y="523237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 rot="-235009">
            <a:off x="5246754" y="-2976642"/>
            <a:ext cx="9327273" cy="68263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242"/>
              </a:lnSpc>
            </a:pPr>
            <a:endParaRPr/>
          </a:p>
          <a:p>
            <a:pPr algn="ctr">
              <a:lnSpc>
                <a:spcPts val="12242"/>
              </a:lnSpc>
            </a:pPr>
            <a:endParaRPr/>
          </a:p>
          <a:p>
            <a:pPr algn="ctr">
              <a:lnSpc>
                <a:spcPts val="12242"/>
              </a:lnSpc>
            </a:pPr>
            <a:r>
              <a:rPr lang="en-US" sz="8744" b="1">
                <a:solidFill>
                  <a:srgbClr val="624F47"/>
                </a:solidFill>
                <a:latin typeface="Cakerolli Bold"/>
                <a:ea typeface="Cakerolli Bold"/>
                <a:cs typeface="Cakerolli Bold"/>
                <a:sym typeface="Cakerolli Bold"/>
              </a:rPr>
              <a:t>A Recésgyomor</a:t>
            </a:r>
          </a:p>
          <a:p>
            <a:pPr algn="ctr">
              <a:lnSpc>
                <a:spcPts val="12242"/>
              </a:lnSpc>
            </a:pPr>
            <a:endParaRPr/>
          </a:p>
        </p:txBody>
      </p:sp>
      <p:sp>
        <p:nvSpPr>
          <p:cNvPr id="11" name="TextBox 11"/>
          <p:cNvSpPr txBox="1"/>
          <p:nvPr/>
        </p:nvSpPr>
        <p:spPr>
          <a:xfrm>
            <a:off x="3088332" y="3423555"/>
            <a:ext cx="11784599" cy="40974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05"/>
              </a:lnSpc>
            </a:pPr>
            <a:endParaRPr/>
          </a:p>
          <a:p>
            <a:pPr algn="ctr">
              <a:lnSpc>
                <a:spcPts val="4105"/>
              </a:lnSpc>
            </a:pPr>
            <a:r>
              <a:rPr lang="en-US" sz="2932">
                <a:solidFill>
                  <a:srgbClr val="1B4BA9"/>
                </a:solidFill>
                <a:latin typeface="Open Sans"/>
                <a:ea typeface="Open Sans"/>
                <a:cs typeface="Open Sans"/>
                <a:sym typeface="Open Sans"/>
              </a:rPr>
              <a:t> Ha </a:t>
            </a:r>
            <a:r>
              <a:rPr lang="en-US" sz="2932">
                <a:solidFill>
                  <a:srgbClr val="E80000"/>
                </a:solidFill>
                <a:latin typeface="Open Sans"/>
                <a:ea typeface="Open Sans"/>
                <a:cs typeface="Open Sans"/>
                <a:sym typeface="Open Sans"/>
              </a:rPr>
              <a:t>fájdalmas a recéstájék, a hashártya vagy esetleg a mellhártya</a:t>
            </a:r>
            <a:r>
              <a:rPr lang="en-US" sz="2932">
                <a:solidFill>
                  <a:srgbClr val="1B4BA9"/>
                </a:solidFill>
                <a:latin typeface="Open Sans"/>
                <a:ea typeface="Open Sans"/>
                <a:cs typeface="Open Sans"/>
                <a:sym typeface="Open Sans"/>
              </a:rPr>
              <a:t>, akkor az állat a </a:t>
            </a:r>
            <a:r>
              <a:rPr lang="en-US" sz="2932">
                <a:solidFill>
                  <a:srgbClr val="E80000"/>
                </a:solidFill>
                <a:latin typeface="Open Sans"/>
                <a:ea typeface="Open Sans"/>
                <a:cs typeface="Open Sans"/>
                <a:sym typeface="Open Sans"/>
              </a:rPr>
              <a:t>hát behajlításának többnyire ellene szegül, </a:t>
            </a:r>
            <a:r>
              <a:rPr lang="en-US" sz="2932">
                <a:solidFill>
                  <a:srgbClr val="1B4BA9"/>
                </a:solidFill>
                <a:latin typeface="Open Sans"/>
                <a:ea typeface="Open Sans"/>
                <a:cs typeface="Open Sans"/>
                <a:sym typeface="Open Sans"/>
              </a:rPr>
              <a:t>és </a:t>
            </a:r>
            <a:r>
              <a:rPr lang="en-US" sz="2932">
                <a:solidFill>
                  <a:srgbClr val="E80000"/>
                </a:solidFill>
                <a:latin typeface="Open Sans"/>
                <a:ea typeface="Open Sans"/>
                <a:cs typeface="Open Sans"/>
                <a:sym typeface="Open Sans"/>
              </a:rPr>
              <a:t>inkább kész farával lerogyni</a:t>
            </a:r>
            <a:r>
              <a:rPr lang="en-US" sz="2932">
                <a:solidFill>
                  <a:srgbClr val="1B4BA9"/>
                </a:solidFill>
                <a:latin typeface="Open Sans"/>
                <a:ea typeface="Open Sans"/>
                <a:cs typeface="Open Sans"/>
                <a:sym typeface="Open Sans"/>
              </a:rPr>
              <a:t>. A vizsgálatkor a fájdalmasság fokozódását az okozza, hogy a megnyomáskor nemcsak a recés fala hajlik befelé, hanem a hát behajlításakor a recés a hasfal mentén el is csúszik és így az állat a recés falának és a hashártyának fájdalmasságát fokozottan érzi és jelzi.</a:t>
            </a:r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808072" y="7913243"/>
            <a:ext cx="3796285" cy="2690114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15658198" y="8643319"/>
            <a:ext cx="2096032" cy="9881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85"/>
              </a:lnSpc>
            </a:pPr>
            <a:r>
              <a:rPr lang="en-US" sz="2346" b="1" u="sng">
                <a:solidFill>
                  <a:srgbClr val="000000"/>
                </a:solidFill>
                <a:latin typeface="Cakerolli Bold"/>
                <a:ea typeface="Cakerolli Bold"/>
                <a:cs typeface="Cakerolli Bold"/>
                <a:sym typeface="Cakerolli Bold"/>
                <a:hlinkClick r:id="rId10" tooltip="https://wordwall.net/hu/resource/106785752"/>
              </a:rPr>
              <a:t>INJEKCÓ BEADÁS</a:t>
            </a:r>
          </a:p>
          <a:p>
            <a:pPr algn="ctr">
              <a:lnSpc>
                <a:spcPts val="3285"/>
              </a:lnSpc>
              <a:spcBef>
                <a:spcPct val="0"/>
              </a:spcBef>
            </a:pPr>
            <a:r>
              <a:rPr lang="en-US" sz="2346" b="1" u="sng">
                <a:solidFill>
                  <a:srgbClr val="000000"/>
                </a:solidFill>
                <a:latin typeface="Cakerolli Bold"/>
                <a:ea typeface="Cakerolli Bold"/>
                <a:cs typeface="Cakerolli Bold"/>
                <a:sym typeface="Cakerolli Bold"/>
                <a:hlinkClick r:id="rId10" tooltip="https://wordwall.net/hu/resource/106785752"/>
              </a:rPr>
              <a:t> MÓDJA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4003610" y="6172200"/>
            <a:ext cx="4284390" cy="4114800"/>
          </a:xfrm>
          <a:custGeom>
            <a:avLst/>
            <a:gdLst/>
            <a:ahLst/>
            <a:cxnLst/>
            <a:rect l="l" t="t" r="r" b="b"/>
            <a:pathLst>
              <a:path w="4284390" h="4114800">
                <a:moveTo>
                  <a:pt x="0" y="0"/>
                </a:moveTo>
                <a:lnTo>
                  <a:pt x="4284390" y="0"/>
                </a:lnTo>
                <a:lnTo>
                  <a:pt x="428439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9719219" y="6172200"/>
            <a:ext cx="4284390" cy="4114800"/>
          </a:xfrm>
          <a:custGeom>
            <a:avLst/>
            <a:gdLst/>
            <a:ahLst/>
            <a:cxnLst/>
            <a:rect l="l" t="t" r="r" b="b"/>
            <a:pathLst>
              <a:path w="4284390" h="4114800">
                <a:moveTo>
                  <a:pt x="0" y="0"/>
                </a:moveTo>
                <a:lnTo>
                  <a:pt x="4284391" y="0"/>
                </a:lnTo>
                <a:lnTo>
                  <a:pt x="428439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5434829" y="6172200"/>
            <a:ext cx="4284390" cy="4114800"/>
          </a:xfrm>
          <a:custGeom>
            <a:avLst/>
            <a:gdLst/>
            <a:ahLst/>
            <a:cxnLst/>
            <a:rect l="l" t="t" r="r" b="b"/>
            <a:pathLst>
              <a:path w="4284390" h="4114800">
                <a:moveTo>
                  <a:pt x="0" y="0"/>
                </a:moveTo>
                <a:lnTo>
                  <a:pt x="4284390" y="0"/>
                </a:lnTo>
                <a:lnTo>
                  <a:pt x="428439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028700" y="6712441"/>
            <a:ext cx="4284390" cy="4114800"/>
          </a:xfrm>
          <a:custGeom>
            <a:avLst/>
            <a:gdLst/>
            <a:ahLst/>
            <a:cxnLst/>
            <a:rect l="l" t="t" r="r" b="b"/>
            <a:pathLst>
              <a:path w="4284390" h="4114800">
                <a:moveTo>
                  <a:pt x="0" y="0"/>
                </a:moveTo>
                <a:lnTo>
                  <a:pt x="4284390" y="0"/>
                </a:lnTo>
                <a:lnTo>
                  <a:pt x="428439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-3133952" y="6172200"/>
            <a:ext cx="4284390" cy="4114800"/>
          </a:xfrm>
          <a:custGeom>
            <a:avLst/>
            <a:gdLst/>
            <a:ahLst/>
            <a:cxnLst/>
            <a:rect l="l" t="t" r="r" b="b"/>
            <a:pathLst>
              <a:path w="4284390" h="4114800">
                <a:moveTo>
                  <a:pt x="0" y="0"/>
                </a:moveTo>
                <a:lnTo>
                  <a:pt x="4284390" y="0"/>
                </a:lnTo>
                <a:lnTo>
                  <a:pt x="428439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766815">
            <a:off x="2819585" y="943011"/>
            <a:ext cx="12322094" cy="10458377"/>
          </a:xfrm>
          <a:custGeom>
            <a:avLst/>
            <a:gdLst/>
            <a:ahLst/>
            <a:cxnLst/>
            <a:rect l="l" t="t" r="r" b="b"/>
            <a:pathLst>
              <a:path w="12322094" h="10458377">
                <a:moveTo>
                  <a:pt x="0" y="0"/>
                </a:moveTo>
                <a:lnTo>
                  <a:pt x="12322094" y="0"/>
                </a:lnTo>
                <a:lnTo>
                  <a:pt x="12322094" y="10458378"/>
                </a:lnTo>
                <a:lnTo>
                  <a:pt x="0" y="1045837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5081754" y="-663867"/>
            <a:ext cx="11064051" cy="5232374"/>
          </a:xfrm>
          <a:custGeom>
            <a:avLst/>
            <a:gdLst/>
            <a:ahLst/>
            <a:cxnLst/>
            <a:rect l="l" t="t" r="r" b="b"/>
            <a:pathLst>
              <a:path w="11064051" h="5232374">
                <a:moveTo>
                  <a:pt x="0" y="0"/>
                </a:moveTo>
                <a:lnTo>
                  <a:pt x="11064051" y="0"/>
                </a:lnTo>
                <a:lnTo>
                  <a:pt x="11064051" y="5232374"/>
                </a:lnTo>
                <a:lnTo>
                  <a:pt x="0" y="523237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 rot="-235009">
            <a:off x="5246754" y="-3179233"/>
            <a:ext cx="9327273" cy="68263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242"/>
              </a:lnSpc>
            </a:pPr>
            <a:endParaRPr/>
          </a:p>
          <a:p>
            <a:pPr algn="ctr">
              <a:lnSpc>
                <a:spcPts val="12242"/>
              </a:lnSpc>
            </a:pPr>
            <a:endParaRPr/>
          </a:p>
          <a:p>
            <a:pPr algn="ctr">
              <a:lnSpc>
                <a:spcPts val="12242"/>
              </a:lnSpc>
            </a:pPr>
            <a:r>
              <a:rPr lang="en-US" sz="8744" b="1">
                <a:solidFill>
                  <a:srgbClr val="624F47"/>
                </a:solidFill>
                <a:latin typeface="Cakerolli Bold"/>
                <a:ea typeface="Cakerolli Bold"/>
                <a:cs typeface="Cakerolli Bold"/>
                <a:sym typeface="Cakerolli Bold"/>
              </a:rPr>
              <a:t>A Recésgyomor</a:t>
            </a:r>
          </a:p>
          <a:p>
            <a:pPr algn="ctr">
              <a:lnSpc>
                <a:spcPts val="12242"/>
              </a:lnSpc>
            </a:pPr>
            <a:r>
              <a:rPr lang="en-US" sz="8744" b="1">
                <a:solidFill>
                  <a:srgbClr val="624F47"/>
                </a:solidFill>
                <a:latin typeface="Cakerolli Bold"/>
                <a:ea typeface="Cakerolli Bold"/>
                <a:cs typeface="Cakerolli Bold"/>
                <a:sym typeface="Cakerolli Bold"/>
              </a:rPr>
              <a:t>RÚDPRÓBA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3088332" y="3423555"/>
            <a:ext cx="11784599" cy="61548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05"/>
              </a:lnSpc>
            </a:pPr>
            <a:endParaRPr/>
          </a:p>
          <a:p>
            <a:pPr algn="ctr">
              <a:lnSpc>
                <a:spcPts val="4105"/>
              </a:lnSpc>
            </a:pPr>
            <a:r>
              <a:rPr lang="en-US" sz="2932">
                <a:solidFill>
                  <a:srgbClr val="1B4BA9"/>
                </a:solidFill>
                <a:latin typeface="Open Sans"/>
                <a:ea typeface="Open Sans"/>
                <a:cs typeface="Open Sans"/>
                <a:sym typeface="Open Sans"/>
              </a:rPr>
              <a:t>  Úgy is ki lehet váltani a fájdalmasságot, hogy egy választórudat vagy erős villanyelet az állat hasa alatt keresztben tartva két oldalt egyszerre és egyenletesen fölemeltetünk, majd hirtelen visszaengedtetünk (</a:t>
            </a:r>
            <a:r>
              <a:rPr lang="en-US" sz="2932">
                <a:solidFill>
                  <a:srgbClr val="E80000"/>
                </a:solidFill>
                <a:latin typeface="Open Sans"/>
                <a:ea typeface="Open Sans"/>
                <a:cs typeface="Open Sans"/>
                <a:sym typeface="Open Sans"/>
              </a:rPr>
              <a:t>rúd próba</a:t>
            </a:r>
            <a:r>
              <a:rPr lang="en-US" sz="2932">
                <a:solidFill>
                  <a:srgbClr val="1B4BA9"/>
                </a:solidFill>
                <a:latin typeface="Open Sans"/>
                <a:ea typeface="Open Sans"/>
                <a:cs typeface="Open Sans"/>
                <a:sym typeface="Open Sans"/>
              </a:rPr>
              <a:t>). A hasat a rúd segítségével a hasköretől kezdve előrefelé minden 10 cm távolságban be kell nyomni. A vizsgálatot ki lehet egészíteni a recés-tájéknak, majd a bordaív mentén a rekesz tapadási helyének erősebb, de kíméletes végigkopogtatásával. A kopogtatást az esetleges fájdalmasság kiváltására közvetlenül kalapáccsal, plessziméter nélkül végezzük. E célra jól lehet használni a kopogtató kalapácsnál nehezebb, közönséges háztartási (25–30 dekás) kalapácsokat.</a:t>
            </a:r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808072" y="7913243"/>
            <a:ext cx="3796285" cy="2690114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15658198" y="8643319"/>
            <a:ext cx="2096032" cy="9881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85"/>
              </a:lnSpc>
            </a:pPr>
            <a:r>
              <a:rPr lang="en-US" sz="2346" b="1" u="sng">
                <a:solidFill>
                  <a:srgbClr val="000000"/>
                </a:solidFill>
                <a:latin typeface="Cakerolli Bold"/>
                <a:ea typeface="Cakerolli Bold"/>
                <a:cs typeface="Cakerolli Bold"/>
                <a:sym typeface="Cakerolli Bold"/>
                <a:hlinkClick r:id="rId10" tooltip="https://wordwall.net/hu/resource/106785752"/>
              </a:rPr>
              <a:t>INJEKCÓ BEADÁS</a:t>
            </a:r>
          </a:p>
          <a:p>
            <a:pPr algn="ctr">
              <a:lnSpc>
                <a:spcPts val="3285"/>
              </a:lnSpc>
              <a:spcBef>
                <a:spcPct val="0"/>
              </a:spcBef>
            </a:pPr>
            <a:r>
              <a:rPr lang="en-US" sz="2346" b="1" u="sng">
                <a:solidFill>
                  <a:srgbClr val="000000"/>
                </a:solidFill>
                <a:latin typeface="Cakerolli Bold"/>
                <a:ea typeface="Cakerolli Bold"/>
                <a:cs typeface="Cakerolli Bold"/>
                <a:sym typeface="Cakerolli Bold"/>
                <a:hlinkClick r:id="rId10" tooltip="https://wordwall.net/hu/resource/106785752"/>
              </a:rPr>
              <a:t> MÓDJA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4003610" y="6172200"/>
            <a:ext cx="4284390" cy="4114800"/>
          </a:xfrm>
          <a:custGeom>
            <a:avLst/>
            <a:gdLst/>
            <a:ahLst/>
            <a:cxnLst/>
            <a:rect l="l" t="t" r="r" b="b"/>
            <a:pathLst>
              <a:path w="4284390" h="4114800">
                <a:moveTo>
                  <a:pt x="0" y="0"/>
                </a:moveTo>
                <a:lnTo>
                  <a:pt x="4284390" y="0"/>
                </a:lnTo>
                <a:lnTo>
                  <a:pt x="428439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9719219" y="6172200"/>
            <a:ext cx="4284390" cy="4114800"/>
          </a:xfrm>
          <a:custGeom>
            <a:avLst/>
            <a:gdLst/>
            <a:ahLst/>
            <a:cxnLst/>
            <a:rect l="l" t="t" r="r" b="b"/>
            <a:pathLst>
              <a:path w="4284390" h="4114800">
                <a:moveTo>
                  <a:pt x="0" y="0"/>
                </a:moveTo>
                <a:lnTo>
                  <a:pt x="4284391" y="0"/>
                </a:lnTo>
                <a:lnTo>
                  <a:pt x="428439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5434829" y="6172200"/>
            <a:ext cx="4284390" cy="4114800"/>
          </a:xfrm>
          <a:custGeom>
            <a:avLst/>
            <a:gdLst/>
            <a:ahLst/>
            <a:cxnLst/>
            <a:rect l="l" t="t" r="r" b="b"/>
            <a:pathLst>
              <a:path w="4284390" h="4114800">
                <a:moveTo>
                  <a:pt x="0" y="0"/>
                </a:moveTo>
                <a:lnTo>
                  <a:pt x="4284390" y="0"/>
                </a:lnTo>
                <a:lnTo>
                  <a:pt x="428439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028700" y="6712441"/>
            <a:ext cx="4284390" cy="4114800"/>
          </a:xfrm>
          <a:custGeom>
            <a:avLst/>
            <a:gdLst/>
            <a:ahLst/>
            <a:cxnLst/>
            <a:rect l="l" t="t" r="r" b="b"/>
            <a:pathLst>
              <a:path w="4284390" h="4114800">
                <a:moveTo>
                  <a:pt x="0" y="0"/>
                </a:moveTo>
                <a:lnTo>
                  <a:pt x="4284390" y="0"/>
                </a:lnTo>
                <a:lnTo>
                  <a:pt x="428439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-3133952" y="6172200"/>
            <a:ext cx="4284390" cy="4114800"/>
          </a:xfrm>
          <a:custGeom>
            <a:avLst/>
            <a:gdLst/>
            <a:ahLst/>
            <a:cxnLst/>
            <a:rect l="l" t="t" r="r" b="b"/>
            <a:pathLst>
              <a:path w="4284390" h="4114800">
                <a:moveTo>
                  <a:pt x="0" y="0"/>
                </a:moveTo>
                <a:lnTo>
                  <a:pt x="4284390" y="0"/>
                </a:lnTo>
                <a:lnTo>
                  <a:pt x="428439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766815">
            <a:off x="2819585" y="943011"/>
            <a:ext cx="12322094" cy="10458377"/>
          </a:xfrm>
          <a:custGeom>
            <a:avLst/>
            <a:gdLst/>
            <a:ahLst/>
            <a:cxnLst/>
            <a:rect l="l" t="t" r="r" b="b"/>
            <a:pathLst>
              <a:path w="12322094" h="10458377">
                <a:moveTo>
                  <a:pt x="0" y="0"/>
                </a:moveTo>
                <a:lnTo>
                  <a:pt x="12322094" y="0"/>
                </a:lnTo>
                <a:lnTo>
                  <a:pt x="12322094" y="10458378"/>
                </a:lnTo>
                <a:lnTo>
                  <a:pt x="0" y="1045837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5081754" y="-663867"/>
            <a:ext cx="11064051" cy="5232374"/>
          </a:xfrm>
          <a:custGeom>
            <a:avLst/>
            <a:gdLst/>
            <a:ahLst/>
            <a:cxnLst/>
            <a:rect l="l" t="t" r="r" b="b"/>
            <a:pathLst>
              <a:path w="11064051" h="5232374">
                <a:moveTo>
                  <a:pt x="0" y="0"/>
                </a:moveTo>
                <a:lnTo>
                  <a:pt x="11064051" y="0"/>
                </a:lnTo>
                <a:lnTo>
                  <a:pt x="11064051" y="5232374"/>
                </a:lnTo>
                <a:lnTo>
                  <a:pt x="0" y="523237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 rot="-235009">
            <a:off x="5246754" y="-2976642"/>
            <a:ext cx="9327273" cy="68263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242"/>
              </a:lnSpc>
            </a:pPr>
            <a:endParaRPr/>
          </a:p>
          <a:p>
            <a:pPr algn="ctr">
              <a:lnSpc>
                <a:spcPts val="12242"/>
              </a:lnSpc>
            </a:pPr>
            <a:endParaRPr/>
          </a:p>
          <a:p>
            <a:pPr algn="ctr">
              <a:lnSpc>
                <a:spcPts val="12242"/>
              </a:lnSpc>
            </a:pPr>
            <a:r>
              <a:rPr lang="en-US" sz="8744" b="1">
                <a:solidFill>
                  <a:srgbClr val="624F47"/>
                </a:solidFill>
                <a:latin typeface="Cakerolli Bold"/>
                <a:ea typeface="Cakerolli Bold"/>
                <a:cs typeface="Cakerolli Bold"/>
                <a:sym typeface="Cakerolli Bold"/>
              </a:rPr>
              <a:t>A Recésgyomor</a:t>
            </a:r>
          </a:p>
          <a:p>
            <a:pPr algn="ctr">
              <a:lnSpc>
                <a:spcPts val="12242"/>
              </a:lnSpc>
            </a:pPr>
            <a:endParaRPr/>
          </a:p>
        </p:txBody>
      </p:sp>
      <p:sp>
        <p:nvSpPr>
          <p:cNvPr id="11" name="TextBox 11"/>
          <p:cNvSpPr txBox="1"/>
          <p:nvPr/>
        </p:nvSpPr>
        <p:spPr>
          <a:xfrm>
            <a:off x="3088332" y="3423555"/>
            <a:ext cx="11784599" cy="46118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05"/>
              </a:lnSpc>
            </a:pPr>
            <a:r>
              <a:rPr lang="en-US" sz="2932">
                <a:solidFill>
                  <a:srgbClr val="1B4BA9"/>
                </a:solidFill>
                <a:latin typeface="Open Sans"/>
                <a:ea typeface="Open Sans"/>
                <a:cs typeface="Open Sans"/>
                <a:sym typeface="Open Sans"/>
              </a:rPr>
              <a:t>Ha fájdalmas a recéstájék, akkor az állat a nyomás vagy a kopogtatás elől elhúzódik, nyög, a vizsgáló állatorvos felé döf vagy vág, esetleg hirtelen összerázkódik. A nyögés sajátságosan rövid, fájdalmas, nyekkenő; nem szabad összetéveszteni sem a jóllakott állat nyögésével, sem azzal a hanggal, amelyet mindig lehet hallani, ha az alsó hasfal hirtelen megemelésekor a rekesz előre-nyomatása következtében levegő tódul ki a légutakból. A fájdalmasság miatt </a:t>
            </a:r>
            <a:r>
              <a:rPr lang="en-US" sz="2932">
                <a:solidFill>
                  <a:srgbClr val="E80000"/>
                </a:solidFill>
                <a:latin typeface="Open Sans"/>
                <a:ea typeface="Open Sans"/>
                <a:cs typeface="Open Sans"/>
                <a:sym typeface="Open Sans"/>
              </a:rPr>
              <a:t>nyöghet az állat akkor is, ha fektéből fölkeltik vagy ha lefekszik</a:t>
            </a:r>
            <a:r>
              <a:rPr lang="en-US" sz="2932">
                <a:solidFill>
                  <a:srgbClr val="1B4BA9"/>
                </a:solidFill>
                <a:latin typeface="Open Sans"/>
                <a:ea typeface="Open Sans"/>
                <a:cs typeface="Open Sans"/>
                <a:sym typeface="Open Sans"/>
              </a:rPr>
              <a:t>. Erre nézve sokszor az állat gondozója ad fölvilágosítást.  tartja </a:t>
            </a:r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808072" y="7913243"/>
            <a:ext cx="3796285" cy="2690114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15658198" y="8643319"/>
            <a:ext cx="2096032" cy="9881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85"/>
              </a:lnSpc>
            </a:pPr>
            <a:r>
              <a:rPr lang="en-US" sz="2346" b="1" u="sng">
                <a:solidFill>
                  <a:srgbClr val="000000"/>
                </a:solidFill>
                <a:latin typeface="Cakerolli Bold"/>
                <a:ea typeface="Cakerolli Bold"/>
                <a:cs typeface="Cakerolli Bold"/>
                <a:sym typeface="Cakerolli Bold"/>
                <a:hlinkClick r:id="rId10" tooltip="https://wordwall.net/hu/resource/106785752"/>
              </a:rPr>
              <a:t>INJEKCÓ BEADÁS</a:t>
            </a:r>
          </a:p>
          <a:p>
            <a:pPr algn="ctr">
              <a:lnSpc>
                <a:spcPts val="3285"/>
              </a:lnSpc>
              <a:spcBef>
                <a:spcPct val="0"/>
              </a:spcBef>
            </a:pPr>
            <a:r>
              <a:rPr lang="en-US" sz="2346" b="1" u="sng">
                <a:solidFill>
                  <a:srgbClr val="000000"/>
                </a:solidFill>
                <a:latin typeface="Cakerolli Bold"/>
                <a:ea typeface="Cakerolli Bold"/>
                <a:cs typeface="Cakerolli Bold"/>
                <a:sym typeface="Cakerolli Bold"/>
                <a:hlinkClick r:id="rId10" tooltip="https://wordwall.net/hu/resource/106785752"/>
              </a:rPr>
              <a:t> MÓDJA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4003610" y="6172200"/>
            <a:ext cx="4284390" cy="4114800"/>
          </a:xfrm>
          <a:custGeom>
            <a:avLst/>
            <a:gdLst/>
            <a:ahLst/>
            <a:cxnLst/>
            <a:rect l="l" t="t" r="r" b="b"/>
            <a:pathLst>
              <a:path w="4284390" h="4114800">
                <a:moveTo>
                  <a:pt x="0" y="0"/>
                </a:moveTo>
                <a:lnTo>
                  <a:pt x="4284390" y="0"/>
                </a:lnTo>
                <a:lnTo>
                  <a:pt x="428439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9719219" y="6172200"/>
            <a:ext cx="4284390" cy="4114800"/>
          </a:xfrm>
          <a:custGeom>
            <a:avLst/>
            <a:gdLst/>
            <a:ahLst/>
            <a:cxnLst/>
            <a:rect l="l" t="t" r="r" b="b"/>
            <a:pathLst>
              <a:path w="4284390" h="4114800">
                <a:moveTo>
                  <a:pt x="0" y="0"/>
                </a:moveTo>
                <a:lnTo>
                  <a:pt x="4284391" y="0"/>
                </a:lnTo>
                <a:lnTo>
                  <a:pt x="428439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5434829" y="6172200"/>
            <a:ext cx="4284390" cy="4114800"/>
          </a:xfrm>
          <a:custGeom>
            <a:avLst/>
            <a:gdLst/>
            <a:ahLst/>
            <a:cxnLst/>
            <a:rect l="l" t="t" r="r" b="b"/>
            <a:pathLst>
              <a:path w="4284390" h="4114800">
                <a:moveTo>
                  <a:pt x="0" y="0"/>
                </a:moveTo>
                <a:lnTo>
                  <a:pt x="4284390" y="0"/>
                </a:lnTo>
                <a:lnTo>
                  <a:pt x="428439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028700" y="6712441"/>
            <a:ext cx="4284390" cy="4114800"/>
          </a:xfrm>
          <a:custGeom>
            <a:avLst/>
            <a:gdLst/>
            <a:ahLst/>
            <a:cxnLst/>
            <a:rect l="l" t="t" r="r" b="b"/>
            <a:pathLst>
              <a:path w="4284390" h="4114800">
                <a:moveTo>
                  <a:pt x="0" y="0"/>
                </a:moveTo>
                <a:lnTo>
                  <a:pt x="4284390" y="0"/>
                </a:lnTo>
                <a:lnTo>
                  <a:pt x="428439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-3133952" y="6172200"/>
            <a:ext cx="4284390" cy="4114800"/>
          </a:xfrm>
          <a:custGeom>
            <a:avLst/>
            <a:gdLst/>
            <a:ahLst/>
            <a:cxnLst/>
            <a:rect l="l" t="t" r="r" b="b"/>
            <a:pathLst>
              <a:path w="4284390" h="4114800">
                <a:moveTo>
                  <a:pt x="0" y="0"/>
                </a:moveTo>
                <a:lnTo>
                  <a:pt x="4284390" y="0"/>
                </a:lnTo>
                <a:lnTo>
                  <a:pt x="428439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766815">
            <a:off x="2819585" y="943011"/>
            <a:ext cx="12322094" cy="10458377"/>
          </a:xfrm>
          <a:custGeom>
            <a:avLst/>
            <a:gdLst/>
            <a:ahLst/>
            <a:cxnLst/>
            <a:rect l="l" t="t" r="r" b="b"/>
            <a:pathLst>
              <a:path w="12322094" h="10458377">
                <a:moveTo>
                  <a:pt x="0" y="0"/>
                </a:moveTo>
                <a:lnTo>
                  <a:pt x="12322094" y="0"/>
                </a:lnTo>
                <a:lnTo>
                  <a:pt x="12322094" y="10458378"/>
                </a:lnTo>
                <a:lnTo>
                  <a:pt x="0" y="1045837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5081754" y="-663867"/>
            <a:ext cx="11064051" cy="5232374"/>
          </a:xfrm>
          <a:custGeom>
            <a:avLst/>
            <a:gdLst/>
            <a:ahLst/>
            <a:cxnLst/>
            <a:rect l="l" t="t" r="r" b="b"/>
            <a:pathLst>
              <a:path w="11064051" h="5232374">
                <a:moveTo>
                  <a:pt x="0" y="0"/>
                </a:moveTo>
                <a:lnTo>
                  <a:pt x="11064051" y="0"/>
                </a:lnTo>
                <a:lnTo>
                  <a:pt x="11064051" y="5232374"/>
                </a:lnTo>
                <a:lnTo>
                  <a:pt x="0" y="523237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 rot="-235009">
            <a:off x="5246754" y="-2976642"/>
            <a:ext cx="9327273" cy="68263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242"/>
              </a:lnSpc>
            </a:pPr>
            <a:endParaRPr/>
          </a:p>
          <a:p>
            <a:pPr algn="ctr">
              <a:lnSpc>
                <a:spcPts val="12242"/>
              </a:lnSpc>
            </a:pPr>
            <a:endParaRPr/>
          </a:p>
          <a:p>
            <a:pPr algn="ctr">
              <a:lnSpc>
                <a:spcPts val="12242"/>
              </a:lnSpc>
            </a:pPr>
            <a:r>
              <a:rPr lang="en-US" sz="8744" b="1">
                <a:solidFill>
                  <a:srgbClr val="624F47"/>
                </a:solidFill>
                <a:latin typeface="Cakerolli Bold"/>
                <a:ea typeface="Cakerolli Bold"/>
                <a:cs typeface="Cakerolli Bold"/>
                <a:sym typeface="Cakerolli Bold"/>
              </a:rPr>
              <a:t>A Recésgyomor</a:t>
            </a:r>
          </a:p>
          <a:p>
            <a:pPr algn="ctr">
              <a:lnSpc>
                <a:spcPts val="12242"/>
              </a:lnSpc>
            </a:pPr>
            <a:endParaRPr/>
          </a:p>
        </p:txBody>
      </p:sp>
      <p:sp>
        <p:nvSpPr>
          <p:cNvPr id="11" name="TextBox 11"/>
          <p:cNvSpPr txBox="1"/>
          <p:nvPr/>
        </p:nvSpPr>
        <p:spPr>
          <a:xfrm>
            <a:off x="3088332" y="3423555"/>
            <a:ext cx="11784599" cy="30687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05"/>
              </a:lnSpc>
            </a:pPr>
            <a:r>
              <a:rPr lang="en-US" sz="2932">
                <a:solidFill>
                  <a:srgbClr val="1B4BA9"/>
                </a:solidFill>
                <a:latin typeface="Open Sans"/>
                <a:ea typeface="Open Sans"/>
                <a:cs typeface="Open Sans"/>
                <a:sym typeface="Open Sans"/>
              </a:rPr>
              <a:t> Nyöghet a szarvasmarha akkor is, ha lassú lépésben hajtva </a:t>
            </a:r>
            <a:r>
              <a:rPr lang="en-US" sz="2932">
                <a:solidFill>
                  <a:srgbClr val="E80000"/>
                </a:solidFill>
                <a:latin typeface="Open Sans"/>
                <a:ea typeface="Open Sans"/>
                <a:cs typeface="Open Sans"/>
                <a:sym typeface="Open Sans"/>
              </a:rPr>
              <a:t>hirtelen oldalt fordítják </a:t>
            </a:r>
            <a:r>
              <a:rPr lang="en-US" sz="2932">
                <a:solidFill>
                  <a:srgbClr val="1B4BA9"/>
                </a:solidFill>
                <a:latin typeface="Open Sans"/>
                <a:ea typeface="Open Sans"/>
                <a:cs typeface="Open Sans"/>
                <a:sym typeface="Open Sans"/>
              </a:rPr>
              <a:t>(mindkét oldal felé meg kell próbálni), vagy ha a </a:t>
            </a:r>
            <a:r>
              <a:rPr lang="en-US" sz="2932">
                <a:solidFill>
                  <a:srgbClr val="E80000"/>
                </a:solidFill>
                <a:latin typeface="Open Sans"/>
                <a:ea typeface="Open Sans"/>
                <a:cs typeface="Open Sans"/>
                <a:sym typeface="Open Sans"/>
              </a:rPr>
              <a:t>test hátulsó részét magasabbra (esetleg alacsonyabbra) </a:t>
            </a:r>
            <a:r>
              <a:rPr lang="en-US" sz="2932">
                <a:solidFill>
                  <a:srgbClr val="1B4BA9"/>
                </a:solidFill>
                <a:latin typeface="Open Sans"/>
                <a:ea typeface="Open Sans"/>
                <a:cs typeface="Open Sans"/>
                <a:sym typeface="Open Sans"/>
              </a:rPr>
              <a:t>állítják. Sokszor </a:t>
            </a:r>
            <a:r>
              <a:rPr lang="en-US" sz="2932">
                <a:solidFill>
                  <a:srgbClr val="E80000"/>
                </a:solidFill>
                <a:latin typeface="Open Sans"/>
                <a:ea typeface="Open Sans"/>
                <a:cs typeface="Open Sans"/>
                <a:sym typeface="Open Sans"/>
              </a:rPr>
              <a:t>vonakodik az állat lejtőn lefelé menni, </a:t>
            </a:r>
            <a:r>
              <a:rPr lang="en-US" sz="2932">
                <a:solidFill>
                  <a:srgbClr val="1B4BA9"/>
                </a:solidFill>
                <a:latin typeface="Open Sans"/>
                <a:ea typeface="Open Sans"/>
                <a:cs typeface="Open Sans"/>
                <a:sym typeface="Open Sans"/>
              </a:rPr>
              <a:t>máskor vigyázva, szinte tapogatva lép, a fejét mereven előrenyújtja és a hátát púposítva tartja </a:t>
            </a:r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808072" y="7913243"/>
            <a:ext cx="3796285" cy="2690114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15658198" y="8643319"/>
            <a:ext cx="2096032" cy="9881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85"/>
              </a:lnSpc>
            </a:pPr>
            <a:r>
              <a:rPr lang="en-US" sz="2346" b="1" u="sng">
                <a:solidFill>
                  <a:srgbClr val="000000"/>
                </a:solidFill>
                <a:latin typeface="Cakerolli Bold"/>
                <a:ea typeface="Cakerolli Bold"/>
                <a:cs typeface="Cakerolli Bold"/>
                <a:sym typeface="Cakerolli Bold"/>
                <a:hlinkClick r:id="rId10" tooltip="https://wordwall.net/hu/resource/106785752"/>
              </a:rPr>
              <a:t>INJEKCÓ BEADÁS</a:t>
            </a:r>
          </a:p>
          <a:p>
            <a:pPr algn="ctr">
              <a:lnSpc>
                <a:spcPts val="3285"/>
              </a:lnSpc>
              <a:spcBef>
                <a:spcPct val="0"/>
              </a:spcBef>
            </a:pPr>
            <a:r>
              <a:rPr lang="en-US" sz="2346" b="1" u="sng">
                <a:solidFill>
                  <a:srgbClr val="000000"/>
                </a:solidFill>
                <a:latin typeface="Cakerolli Bold"/>
                <a:ea typeface="Cakerolli Bold"/>
                <a:cs typeface="Cakerolli Bold"/>
                <a:sym typeface="Cakerolli Bold"/>
                <a:hlinkClick r:id="rId10" tooltip="https://wordwall.net/hu/resource/106785752"/>
              </a:rPr>
              <a:t> MÓDJA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4003610" y="6172200"/>
            <a:ext cx="4284390" cy="4114800"/>
          </a:xfrm>
          <a:custGeom>
            <a:avLst/>
            <a:gdLst/>
            <a:ahLst/>
            <a:cxnLst/>
            <a:rect l="l" t="t" r="r" b="b"/>
            <a:pathLst>
              <a:path w="4284390" h="4114800">
                <a:moveTo>
                  <a:pt x="0" y="0"/>
                </a:moveTo>
                <a:lnTo>
                  <a:pt x="4284390" y="0"/>
                </a:lnTo>
                <a:lnTo>
                  <a:pt x="428439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9719219" y="6172200"/>
            <a:ext cx="4284390" cy="4114800"/>
          </a:xfrm>
          <a:custGeom>
            <a:avLst/>
            <a:gdLst/>
            <a:ahLst/>
            <a:cxnLst/>
            <a:rect l="l" t="t" r="r" b="b"/>
            <a:pathLst>
              <a:path w="4284390" h="4114800">
                <a:moveTo>
                  <a:pt x="0" y="0"/>
                </a:moveTo>
                <a:lnTo>
                  <a:pt x="4284391" y="0"/>
                </a:lnTo>
                <a:lnTo>
                  <a:pt x="428439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5434829" y="6172200"/>
            <a:ext cx="4284390" cy="4114800"/>
          </a:xfrm>
          <a:custGeom>
            <a:avLst/>
            <a:gdLst/>
            <a:ahLst/>
            <a:cxnLst/>
            <a:rect l="l" t="t" r="r" b="b"/>
            <a:pathLst>
              <a:path w="4284390" h="4114800">
                <a:moveTo>
                  <a:pt x="0" y="0"/>
                </a:moveTo>
                <a:lnTo>
                  <a:pt x="4284390" y="0"/>
                </a:lnTo>
                <a:lnTo>
                  <a:pt x="428439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028700" y="6712441"/>
            <a:ext cx="4284390" cy="4114800"/>
          </a:xfrm>
          <a:custGeom>
            <a:avLst/>
            <a:gdLst/>
            <a:ahLst/>
            <a:cxnLst/>
            <a:rect l="l" t="t" r="r" b="b"/>
            <a:pathLst>
              <a:path w="4284390" h="4114800">
                <a:moveTo>
                  <a:pt x="0" y="0"/>
                </a:moveTo>
                <a:lnTo>
                  <a:pt x="4284390" y="0"/>
                </a:lnTo>
                <a:lnTo>
                  <a:pt x="428439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-3133952" y="6172200"/>
            <a:ext cx="4284390" cy="4114800"/>
          </a:xfrm>
          <a:custGeom>
            <a:avLst/>
            <a:gdLst/>
            <a:ahLst/>
            <a:cxnLst/>
            <a:rect l="l" t="t" r="r" b="b"/>
            <a:pathLst>
              <a:path w="4284390" h="4114800">
                <a:moveTo>
                  <a:pt x="0" y="0"/>
                </a:moveTo>
                <a:lnTo>
                  <a:pt x="4284390" y="0"/>
                </a:lnTo>
                <a:lnTo>
                  <a:pt x="428439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766815">
            <a:off x="2819585" y="943011"/>
            <a:ext cx="12322094" cy="10458377"/>
          </a:xfrm>
          <a:custGeom>
            <a:avLst/>
            <a:gdLst/>
            <a:ahLst/>
            <a:cxnLst/>
            <a:rect l="l" t="t" r="r" b="b"/>
            <a:pathLst>
              <a:path w="12322094" h="10458377">
                <a:moveTo>
                  <a:pt x="0" y="0"/>
                </a:moveTo>
                <a:lnTo>
                  <a:pt x="12322094" y="0"/>
                </a:lnTo>
                <a:lnTo>
                  <a:pt x="12322094" y="10458378"/>
                </a:lnTo>
                <a:lnTo>
                  <a:pt x="0" y="1045837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5081754" y="-663867"/>
            <a:ext cx="11064051" cy="5232374"/>
          </a:xfrm>
          <a:custGeom>
            <a:avLst/>
            <a:gdLst/>
            <a:ahLst/>
            <a:cxnLst/>
            <a:rect l="l" t="t" r="r" b="b"/>
            <a:pathLst>
              <a:path w="11064051" h="5232374">
                <a:moveTo>
                  <a:pt x="0" y="0"/>
                </a:moveTo>
                <a:lnTo>
                  <a:pt x="11064051" y="0"/>
                </a:lnTo>
                <a:lnTo>
                  <a:pt x="11064051" y="5232374"/>
                </a:lnTo>
                <a:lnTo>
                  <a:pt x="0" y="523237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 rot="-235009">
            <a:off x="5246754" y="-2976642"/>
            <a:ext cx="9327273" cy="68263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242"/>
              </a:lnSpc>
            </a:pPr>
            <a:endParaRPr/>
          </a:p>
          <a:p>
            <a:pPr algn="ctr">
              <a:lnSpc>
                <a:spcPts val="12242"/>
              </a:lnSpc>
            </a:pPr>
            <a:endParaRPr/>
          </a:p>
          <a:p>
            <a:pPr algn="ctr">
              <a:lnSpc>
                <a:spcPts val="12242"/>
              </a:lnSpc>
            </a:pPr>
            <a:r>
              <a:rPr lang="en-US" sz="8744" b="1">
                <a:solidFill>
                  <a:srgbClr val="624F47"/>
                </a:solidFill>
                <a:latin typeface="Cakerolli Bold"/>
                <a:ea typeface="Cakerolli Bold"/>
                <a:cs typeface="Cakerolli Bold"/>
                <a:sym typeface="Cakerolli Bold"/>
              </a:rPr>
              <a:t>A Recésgyomor</a:t>
            </a:r>
          </a:p>
          <a:p>
            <a:pPr algn="ctr">
              <a:lnSpc>
                <a:spcPts val="12242"/>
              </a:lnSpc>
            </a:pPr>
            <a:endParaRPr/>
          </a:p>
        </p:txBody>
      </p:sp>
      <p:sp>
        <p:nvSpPr>
          <p:cNvPr id="11" name="TextBox 11"/>
          <p:cNvSpPr txBox="1"/>
          <p:nvPr/>
        </p:nvSpPr>
        <p:spPr>
          <a:xfrm>
            <a:off x="3088332" y="3423555"/>
            <a:ext cx="11784599" cy="5126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05"/>
              </a:lnSpc>
            </a:pPr>
            <a:r>
              <a:rPr lang="en-US" sz="2932">
                <a:solidFill>
                  <a:srgbClr val="1B4BA9"/>
                </a:solidFill>
                <a:latin typeface="Open Sans"/>
                <a:ea typeface="Open Sans"/>
                <a:cs typeface="Open Sans"/>
                <a:sym typeface="Open Sans"/>
              </a:rPr>
              <a:t>A hegyes idegen tárgyak okozta előgyomorbántalmak korai felismerésére</a:t>
            </a:r>
            <a:r>
              <a:rPr lang="en-US" sz="2932">
                <a:solidFill>
                  <a:srgbClr val="E80000"/>
                </a:solidFill>
                <a:latin typeface="Open Sans"/>
                <a:ea typeface="Open Sans"/>
                <a:cs typeface="Open Sans"/>
                <a:sym typeface="Open Sans"/>
              </a:rPr>
              <a:t> Kalchschmidt </a:t>
            </a:r>
            <a:r>
              <a:rPr lang="en-US" sz="2932">
                <a:solidFill>
                  <a:srgbClr val="1B4BA9"/>
                </a:solidFill>
                <a:latin typeface="Open Sans"/>
                <a:ea typeface="Open Sans"/>
                <a:cs typeface="Open Sans"/>
                <a:sym typeface="Open Sans"/>
              </a:rPr>
              <a:t>a következő eljárást dolgozta ki. A szarvasmarha fejét lassan balra hajlíttatjuk az állat bal lapockája mellett álló állatorvos segédjével. Az állatorvos fülét az állat orrához tartja és néhány nyugodt lélegzetvételt megfigyel. Ezután jobb kezét közvetlenül a mar mögött a gerincélre helyezi és a következő kilégzés kezdetén a bőrt kissé megfogja és lehetőleg ráncba is emeli, anélkül azonban, hogy evvel a marhát a háta behajlítására kényszerítené.   </a:t>
            </a:r>
          </a:p>
          <a:p>
            <a:pPr algn="ctr">
              <a:lnSpc>
                <a:spcPts val="4105"/>
              </a:lnSpc>
            </a:pPr>
            <a:endParaRPr/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808072" y="7913243"/>
            <a:ext cx="3796285" cy="2690114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15658198" y="8643319"/>
            <a:ext cx="2096032" cy="9881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85"/>
              </a:lnSpc>
            </a:pPr>
            <a:r>
              <a:rPr lang="en-US" sz="2346" b="1" u="sng">
                <a:solidFill>
                  <a:srgbClr val="000000"/>
                </a:solidFill>
                <a:latin typeface="Cakerolli Bold"/>
                <a:ea typeface="Cakerolli Bold"/>
                <a:cs typeface="Cakerolli Bold"/>
                <a:sym typeface="Cakerolli Bold"/>
                <a:hlinkClick r:id="rId10" tooltip="https://wordwall.net/hu/resource/106785752"/>
              </a:rPr>
              <a:t>INJEKCÓ BEADÁS</a:t>
            </a:r>
          </a:p>
          <a:p>
            <a:pPr algn="ctr">
              <a:lnSpc>
                <a:spcPts val="3285"/>
              </a:lnSpc>
              <a:spcBef>
                <a:spcPct val="0"/>
              </a:spcBef>
            </a:pPr>
            <a:r>
              <a:rPr lang="en-US" sz="2346" b="1" u="sng">
                <a:solidFill>
                  <a:srgbClr val="000000"/>
                </a:solidFill>
                <a:latin typeface="Cakerolli Bold"/>
                <a:ea typeface="Cakerolli Bold"/>
                <a:cs typeface="Cakerolli Bold"/>
                <a:sym typeface="Cakerolli Bold"/>
                <a:hlinkClick r:id="rId10" tooltip="https://wordwall.net/hu/resource/106785752"/>
              </a:rPr>
              <a:t> MÓDJA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4003610" y="6172200"/>
            <a:ext cx="4284390" cy="4114800"/>
          </a:xfrm>
          <a:custGeom>
            <a:avLst/>
            <a:gdLst/>
            <a:ahLst/>
            <a:cxnLst/>
            <a:rect l="l" t="t" r="r" b="b"/>
            <a:pathLst>
              <a:path w="4284390" h="4114800">
                <a:moveTo>
                  <a:pt x="0" y="0"/>
                </a:moveTo>
                <a:lnTo>
                  <a:pt x="4284390" y="0"/>
                </a:lnTo>
                <a:lnTo>
                  <a:pt x="428439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9719219" y="6172200"/>
            <a:ext cx="4284390" cy="4114800"/>
          </a:xfrm>
          <a:custGeom>
            <a:avLst/>
            <a:gdLst/>
            <a:ahLst/>
            <a:cxnLst/>
            <a:rect l="l" t="t" r="r" b="b"/>
            <a:pathLst>
              <a:path w="4284390" h="4114800">
                <a:moveTo>
                  <a:pt x="0" y="0"/>
                </a:moveTo>
                <a:lnTo>
                  <a:pt x="4284391" y="0"/>
                </a:lnTo>
                <a:lnTo>
                  <a:pt x="428439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5434829" y="6172200"/>
            <a:ext cx="4284390" cy="4114800"/>
          </a:xfrm>
          <a:custGeom>
            <a:avLst/>
            <a:gdLst/>
            <a:ahLst/>
            <a:cxnLst/>
            <a:rect l="l" t="t" r="r" b="b"/>
            <a:pathLst>
              <a:path w="4284390" h="4114800">
                <a:moveTo>
                  <a:pt x="0" y="0"/>
                </a:moveTo>
                <a:lnTo>
                  <a:pt x="4284390" y="0"/>
                </a:lnTo>
                <a:lnTo>
                  <a:pt x="428439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150438" y="6172200"/>
            <a:ext cx="4284390" cy="4114800"/>
          </a:xfrm>
          <a:custGeom>
            <a:avLst/>
            <a:gdLst/>
            <a:ahLst/>
            <a:cxnLst/>
            <a:rect l="l" t="t" r="r" b="b"/>
            <a:pathLst>
              <a:path w="4284390" h="4114800">
                <a:moveTo>
                  <a:pt x="0" y="0"/>
                </a:moveTo>
                <a:lnTo>
                  <a:pt x="4284391" y="0"/>
                </a:lnTo>
                <a:lnTo>
                  <a:pt x="428439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-3133952" y="6172200"/>
            <a:ext cx="4284390" cy="4114800"/>
          </a:xfrm>
          <a:custGeom>
            <a:avLst/>
            <a:gdLst/>
            <a:ahLst/>
            <a:cxnLst/>
            <a:rect l="l" t="t" r="r" b="b"/>
            <a:pathLst>
              <a:path w="4284390" h="4114800">
                <a:moveTo>
                  <a:pt x="0" y="0"/>
                </a:moveTo>
                <a:lnTo>
                  <a:pt x="4284390" y="0"/>
                </a:lnTo>
                <a:lnTo>
                  <a:pt x="428439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766815">
            <a:off x="2819585" y="943011"/>
            <a:ext cx="12322094" cy="10458377"/>
          </a:xfrm>
          <a:custGeom>
            <a:avLst/>
            <a:gdLst/>
            <a:ahLst/>
            <a:cxnLst/>
            <a:rect l="l" t="t" r="r" b="b"/>
            <a:pathLst>
              <a:path w="12322094" h="10458377">
                <a:moveTo>
                  <a:pt x="0" y="0"/>
                </a:moveTo>
                <a:lnTo>
                  <a:pt x="12322094" y="0"/>
                </a:lnTo>
                <a:lnTo>
                  <a:pt x="12322094" y="10458378"/>
                </a:lnTo>
                <a:lnTo>
                  <a:pt x="0" y="1045837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5081754" y="-663867"/>
            <a:ext cx="11064051" cy="5232374"/>
          </a:xfrm>
          <a:custGeom>
            <a:avLst/>
            <a:gdLst/>
            <a:ahLst/>
            <a:cxnLst/>
            <a:rect l="l" t="t" r="r" b="b"/>
            <a:pathLst>
              <a:path w="11064051" h="5232374">
                <a:moveTo>
                  <a:pt x="0" y="0"/>
                </a:moveTo>
                <a:lnTo>
                  <a:pt x="11064051" y="0"/>
                </a:lnTo>
                <a:lnTo>
                  <a:pt x="11064051" y="5232374"/>
                </a:lnTo>
                <a:lnTo>
                  <a:pt x="0" y="523237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003550" y="4379757"/>
            <a:ext cx="6156949" cy="4362922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 rot="-235009">
            <a:off x="5756247" y="162716"/>
            <a:ext cx="9327273" cy="42730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282"/>
              </a:lnSpc>
            </a:pPr>
            <a:r>
              <a:rPr lang="en-US" sz="7344" b="1">
                <a:solidFill>
                  <a:srgbClr val="624F47"/>
                </a:solidFill>
                <a:latin typeface="Cakerolli Bold"/>
                <a:ea typeface="Cakerolli Bold"/>
                <a:cs typeface="Cakerolli Bold"/>
                <a:sym typeface="Cakerolli Bold"/>
              </a:rPr>
              <a:t>A KÉRŐDZŐK HASI EMÉSZTŐSZERVEI</a:t>
            </a:r>
          </a:p>
          <a:p>
            <a:pPr algn="ctr">
              <a:lnSpc>
                <a:spcPts val="9022"/>
              </a:lnSpc>
            </a:pPr>
            <a:endParaRPr/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36762" y="4236261"/>
            <a:ext cx="6156949" cy="4362922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10472014" y="5057785"/>
            <a:ext cx="2778800" cy="21686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242"/>
              </a:lnSpc>
              <a:spcBef>
                <a:spcPct val="0"/>
              </a:spcBef>
            </a:pPr>
            <a:r>
              <a:rPr lang="en-US" sz="8744" b="1" u="sng">
                <a:solidFill>
                  <a:srgbClr val="624F47"/>
                </a:solidFill>
                <a:latin typeface="Cakerolli Bold"/>
                <a:ea typeface="Cakerolli Bold"/>
                <a:cs typeface="Cakerolli Bold"/>
                <a:sym typeface="Cakerolli Bold"/>
                <a:hlinkClick r:id="rId11" tooltip="https://wordwall.net/hu/resource/107270957"/>
              </a:rPr>
              <a:t>JOBB 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4857721" y="4914288"/>
            <a:ext cx="2449890" cy="15645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242"/>
              </a:lnSpc>
              <a:spcBef>
                <a:spcPct val="0"/>
              </a:spcBef>
            </a:pPr>
            <a:r>
              <a:rPr lang="en-US" sz="8744" b="1" u="sng" dirty="0">
                <a:solidFill>
                  <a:srgbClr val="624F47"/>
                </a:solidFill>
                <a:latin typeface="Cakerolli Bold"/>
                <a:ea typeface="Cakerolli Bold"/>
                <a:cs typeface="Cakerolli Bold"/>
                <a:sym typeface="Cakerolli Bold"/>
                <a:hlinkClick r:id="rId12" tooltip="https://wordwall.net/hu/resource/107271817"/>
              </a:rPr>
              <a:t>BAL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4003610" y="6172200"/>
            <a:ext cx="4284390" cy="4114800"/>
          </a:xfrm>
          <a:custGeom>
            <a:avLst/>
            <a:gdLst/>
            <a:ahLst/>
            <a:cxnLst/>
            <a:rect l="l" t="t" r="r" b="b"/>
            <a:pathLst>
              <a:path w="4284390" h="4114800">
                <a:moveTo>
                  <a:pt x="0" y="0"/>
                </a:moveTo>
                <a:lnTo>
                  <a:pt x="4284390" y="0"/>
                </a:lnTo>
                <a:lnTo>
                  <a:pt x="428439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9719219" y="6172200"/>
            <a:ext cx="4284390" cy="4114800"/>
          </a:xfrm>
          <a:custGeom>
            <a:avLst/>
            <a:gdLst/>
            <a:ahLst/>
            <a:cxnLst/>
            <a:rect l="l" t="t" r="r" b="b"/>
            <a:pathLst>
              <a:path w="4284390" h="4114800">
                <a:moveTo>
                  <a:pt x="0" y="0"/>
                </a:moveTo>
                <a:lnTo>
                  <a:pt x="4284391" y="0"/>
                </a:lnTo>
                <a:lnTo>
                  <a:pt x="428439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5434829" y="6172200"/>
            <a:ext cx="4284390" cy="4114800"/>
          </a:xfrm>
          <a:custGeom>
            <a:avLst/>
            <a:gdLst/>
            <a:ahLst/>
            <a:cxnLst/>
            <a:rect l="l" t="t" r="r" b="b"/>
            <a:pathLst>
              <a:path w="4284390" h="4114800">
                <a:moveTo>
                  <a:pt x="0" y="0"/>
                </a:moveTo>
                <a:lnTo>
                  <a:pt x="4284390" y="0"/>
                </a:lnTo>
                <a:lnTo>
                  <a:pt x="428439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028700" y="6712441"/>
            <a:ext cx="4284390" cy="4114800"/>
          </a:xfrm>
          <a:custGeom>
            <a:avLst/>
            <a:gdLst/>
            <a:ahLst/>
            <a:cxnLst/>
            <a:rect l="l" t="t" r="r" b="b"/>
            <a:pathLst>
              <a:path w="4284390" h="4114800">
                <a:moveTo>
                  <a:pt x="0" y="0"/>
                </a:moveTo>
                <a:lnTo>
                  <a:pt x="4284390" y="0"/>
                </a:lnTo>
                <a:lnTo>
                  <a:pt x="428439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-3133952" y="6172200"/>
            <a:ext cx="4284390" cy="4114800"/>
          </a:xfrm>
          <a:custGeom>
            <a:avLst/>
            <a:gdLst/>
            <a:ahLst/>
            <a:cxnLst/>
            <a:rect l="l" t="t" r="r" b="b"/>
            <a:pathLst>
              <a:path w="4284390" h="4114800">
                <a:moveTo>
                  <a:pt x="0" y="0"/>
                </a:moveTo>
                <a:lnTo>
                  <a:pt x="4284390" y="0"/>
                </a:lnTo>
                <a:lnTo>
                  <a:pt x="428439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766815">
            <a:off x="2819585" y="943011"/>
            <a:ext cx="12322094" cy="10458377"/>
          </a:xfrm>
          <a:custGeom>
            <a:avLst/>
            <a:gdLst/>
            <a:ahLst/>
            <a:cxnLst/>
            <a:rect l="l" t="t" r="r" b="b"/>
            <a:pathLst>
              <a:path w="12322094" h="10458377">
                <a:moveTo>
                  <a:pt x="0" y="0"/>
                </a:moveTo>
                <a:lnTo>
                  <a:pt x="12322094" y="0"/>
                </a:lnTo>
                <a:lnTo>
                  <a:pt x="12322094" y="10458378"/>
                </a:lnTo>
                <a:lnTo>
                  <a:pt x="0" y="1045837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5081754" y="-663867"/>
            <a:ext cx="11064051" cy="5232374"/>
          </a:xfrm>
          <a:custGeom>
            <a:avLst/>
            <a:gdLst/>
            <a:ahLst/>
            <a:cxnLst/>
            <a:rect l="l" t="t" r="r" b="b"/>
            <a:pathLst>
              <a:path w="11064051" h="5232374">
                <a:moveTo>
                  <a:pt x="0" y="0"/>
                </a:moveTo>
                <a:lnTo>
                  <a:pt x="11064051" y="0"/>
                </a:lnTo>
                <a:lnTo>
                  <a:pt x="11064051" y="5232374"/>
                </a:lnTo>
                <a:lnTo>
                  <a:pt x="0" y="523237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 rot="-235009">
            <a:off x="5246754" y="-2976642"/>
            <a:ext cx="9327273" cy="68263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242"/>
              </a:lnSpc>
            </a:pPr>
            <a:endParaRPr/>
          </a:p>
          <a:p>
            <a:pPr algn="ctr">
              <a:lnSpc>
                <a:spcPts val="12242"/>
              </a:lnSpc>
            </a:pPr>
            <a:endParaRPr/>
          </a:p>
          <a:p>
            <a:pPr algn="ctr">
              <a:lnSpc>
                <a:spcPts val="12242"/>
              </a:lnSpc>
            </a:pPr>
            <a:r>
              <a:rPr lang="en-US" sz="8744" b="1">
                <a:solidFill>
                  <a:srgbClr val="624F47"/>
                </a:solidFill>
                <a:latin typeface="Cakerolli Bold"/>
                <a:ea typeface="Cakerolli Bold"/>
                <a:cs typeface="Cakerolli Bold"/>
                <a:sym typeface="Cakerolli Bold"/>
              </a:rPr>
              <a:t>A Recésgyomor</a:t>
            </a:r>
          </a:p>
          <a:p>
            <a:pPr algn="ctr">
              <a:lnSpc>
                <a:spcPts val="12242"/>
              </a:lnSpc>
            </a:pPr>
            <a:endParaRPr/>
          </a:p>
        </p:txBody>
      </p:sp>
      <p:sp>
        <p:nvSpPr>
          <p:cNvPr id="11" name="TextBox 11"/>
          <p:cNvSpPr txBox="1"/>
          <p:nvPr/>
        </p:nvSpPr>
        <p:spPr>
          <a:xfrm>
            <a:off x="3088332" y="3423555"/>
            <a:ext cx="11784599" cy="46118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05"/>
              </a:lnSpc>
            </a:pPr>
            <a:r>
              <a:rPr lang="en-US" sz="2932">
                <a:solidFill>
                  <a:srgbClr val="1B4BA9"/>
                </a:solidFill>
                <a:latin typeface="Open Sans"/>
                <a:ea typeface="Open Sans"/>
                <a:cs typeface="Open Sans"/>
                <a:sym typeface="Open Sans"/>
              </a:rPr>
              <a:t> Ha a martájék </a:t>
            </a:r>
            <a:r>
              <a:rPr lang="en-US" sz="2932">
                <a:solidFill>
                  <a:srgbClr val="E80000"/>
                </a:solidFill>
                <a:latin typeface="Open Sans"/>
                <a:ea typeface="Open Sans"/>
                <a:cs typeface="Open Sans"/>
                <a:sym typeface="Open Sans"/>
              </a:rPr>
              <a:t>bőre túlérzékeny, akkor az állat halkan nyög</a:t>
            </a:r>
            <a:r>
              <a:rPr lang="en-US" sz="2932">
                <a:solidFill>
                  <a:srgbClr val="1B4BA9"/>
                </a:solidFill>
                <a:latin typeface="Open Sans"/>
                <a:ea typeface="Open Sans"/>
                <a:cs typeface="Open Sans"/>
                <a:sym typeface="Open Sans"/>
              </a:rPr>
              <a:t>, vagy legalábbis a lélegzetét kissé visszatartja és csak szakadozva bocsátja ki a levegőt. A Kalchschmidt-féle próba azon alapul, hogy az előgyomrokból jövő érző idegrostok a háti gerincvelőnek ugyanabban a szelvényeiben kapcsolódnak át a gerincvelői centripetális érző pályákra, mint amelyekben a martájék és a mellkas oldalának bőrétől jövő, a fiziológiásakat túllépő ingerekből jövő érző idegek. </a:t>
            </a:r>
          </a:p>
          <a:p>
            <a:pPr algn="ctr">
              <a:lnSpc>
                <a:spcPts val="4105"/>
              </a:lnSpc>
            </a:pPr>
            <a:endParaRPr/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808072" y="7913243"/>
            <a:ext cx="3796285" cy="2690114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15658198" y="8643319"/>
            <a:ext cx="2096032" cy="9881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85"/>
              </a:lnSpc>
            </a:pPr>
            <a:r>
              <a:rPr lang="en-US" sz="2346" b="1" u="sng">
                <a:solidFill>
                  <a:srgbClr val="000000"/>
                </a:solidFill>
                <a:latin typeface="Cakerolli Bold"/>
                <a:ea typeface="Cakerolli Bold"/>
                <a:cs typeface="Cakerolli Bold"/>
                <a:sym typeface="Cakerolli Bold"/>
                <a:hlinkClick r:id="rId10" tooltip="https://wordwall.net/hu/resource/106785752"/>
              </a:rPr>
              <a:t>INJEKCÓ BEADÁS</a:t>
            </a:r>
          </a:p>
          <a:p>
            <a:pPr algn="ctr">
              <a:lnSpc>
                <a:spcPts val="3285"/>
              </a:lnSpc>
              <a:spcBef>
                <a:spcPct val="0"/>
              </a:spcBef>
            </a:pPr>
            <a:r>
              <a:rPr lang="en-US" sz="2346" b="1" u="sng">
                <a:solidFill>
                  <a:srgbClr val="000000"/>
                </a:solidFill>
                <a:latin typeface="Cakerolli Bold"/>
                <a:ea typeface="Cakerolli Bold"/>
                <a:cs typeface="Cakerolli Bold"/>
                <a:sym typeface="Cakerolli Bold"/>
                <a:hlinkClick r:id="rId10" tooltip="https://wordwall.net/hu/resource/106785752"/>
              </a:rPr>
              <a:t> MÓDJA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4003610" y="6172200"/>
            <a:ext cx="4284390" cy="4114800"/>
          </a:xfrm>
          <a:custGeom>
            <a:avLst/>
            <a:gdLst/>
            <a:ahLst/>
            <a:cxnLst/>
            <a:rect l="l" t="t" r="r" b="b"/>
            <a:pathLst>
              <a:path w="4284390" h="4114800">
                <a:moveTo>
                  <a:pt x="0" y="0"/>
                </a:moveTo>
                <a:lnTo>
                  <a:pt x="4284390" y="0"/>
                </a:lnTo>
                <a:lnTo>
                  <a:pt x="428439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9719219" y="6172200"/>
            <a:ext cx="4284390" cy="4114800"/>
          </a:xfrm>
          <a:custGeom>
            <a:avLst/>
            <a:gdLst/>
            <a:ahLst/>
            <a:cxnLst/>
            <a:rect l="l" t="t" r="r" b="b"/>
            <a:pathLst>
              <a:path w="4284390" h="4114800">
                <a:moveTo>
                  <a:pt x="0" y="0"/>
                </a:moveTo>
                <a:lnTo>
                  <a:pt x="4284391" y="0"/>
                </a:lnTo>
                <a:lnTo>
                  <a:pt x="428439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5434829" y="6172200"/>
            <a:ext cx="4284390" cy="4114800"/>
          </a:xfrm>
          <a:custGeom>
            <a:avLst/>
            <a:gdLst/>
            <a:ahLst/>
            <a:cxnLst/>
            <a:rect l="l" t="t" r="r" b="b"/>
            <a:pathLst>
              <a:path w="4284390" h="4114800">
                <a:moveTo>
                  <a:pt x="0" y="0"/>
                </a:moveTo>
                <a:lnTo>
                  <a:pt x="4284390" y="0"/>
                </a:lnTo>
                <a:lnTo>
                  <a:pt x="428439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028700" y="6712441"/>
            <a:ext cx="4284390" cy="4114800"/>
          </a:xfrm>
          <a:custGeom>
            <a:avLst/>
            <a:gdLst/>
            <a:ahLst/>
            <a:cxnLst/>
            <a:rect l="l" t="t" r="r" b="b"/>
            <a:pathLst>
              <a:path w="4284390" h="4114800">
                <a:moveTo>
                  <a:pt x="0" y="0"/>
                </a:moveTo>
                <a:lnTo>
                  <a:pt x="4284390" y="0"/>
                </a:lnTo>
                <a:lnTo>
                  <a:pt x="428439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-3133952" y="6172200"/>
            <a:ext cx="4284390" cy="4114800"/>
          </a:xfrm>
          <a:custGeom>
            <a:avLst/>
            <a:gdLst/>
            <a:ahLst/>
            <a:cxnLst/>
            <a:rect l="l" t="t" r="r" b="b"/>
            <a:pathLst>
              <a:path w="4284390" h="4114800">
                <a:moveTo>
                  <a:pt x="0" y="0"/>
                </a:moveTo>
                <a:lnTo>
                  <a:pt x="4284390" y="0"/>
                </a:lnTo>
                <a:lnTo>
                  <a:pt x="428439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766815">
            <a:off x="2819585" y="943011"/>
            <a:ext cx="12322094" cy="10458377"/>
          </a:xfrm>
          <a:custGeom>
            <a:avLst/>
            <a:gdLst/>
            <a:ahLst/>
            <a:cxnLst/>
            <a:rect l="l" t="t" r="r" b="b"/>
            <a:pathLst>
              <a:path w="12322094" h="10458377">
                <a:moveTo>
                  <a:pt x="0" y="0"/>
                </a:moveTo>
                <a:lnTo>
                  <a:pt x="12322094" y="0"/>
                </a:lnTo>
                <a:lnTo>
                  <a:pt x="12322094" y="10458378"/>
                </a:lnTo>
                <a:lnTo>
                  <a:pt x="0" y="1045837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5081754" y="-663867"/>
            <a:ext cx="11064051" cy="5232374"/>
          </a:xfrm>
          <a:custGeom>
            <a:avLst/>
            <a:gdLst/>
            <a:ahLst/>
            <a:cxnLst/>
            <a:rect l="l" t="t" r="r" b="b"/>
            <a:pathLst>
              <a:path w="11064051" h="5232374">
                <a:moveTo>
                  <a:pt x="0" y="0"/>
                </a:moveTo>
                <a:lnTo>
                  <a:pt x="11064051" y="0"/>
                </a:lnTo>
                <a:lnTo>
                  <a:pt x="11064051" y="5232374"/>
                </a:lnTo>
                <a:lnTo>
                  <a:pt x="0" y="523237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 rot="-235009">
            <a:off x="5246754" y="-2976642"/>
            <a:ext cx="9327273" cy="68263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242"/>
              </a:lnSpc>
            </a:pPr>
            <a:endParaRPr/>
          </a:p>
          <a:p>
            <a:pPr algn="ctr">
              <a:lnSpc>
                <a:spcPts val="12242"/>
              </a:lnSpc>
            </a:pPr>
            <a:endParaRPr/>
          </a:p>
          <a:p>
            <a:pPr algn="ctr">
              <a:lnSpc>
                <a:spcPts val="12242"/>
              </a:lnSpc>
            </a:pPr>
            <a:r>
              <a:rPr lang="en-US" sz="8744" b="1">
                <a:solidFill>
                  <a:srgbClr val="624F47"/>
                </a:solidFill>
                <a:latin typeface="Cakerolli Bold"/>
                <a:ea typeface="Cakerolli Bold"/>
                <a:cs typeface="Cakerolli Bold"/>
                <a:sym typeface="Cakerolli Bold"/>
              </a:rPr>
              <a:t>A Recésgyomor</a:t>
            </a:r>
          </a:p>
          <a:p>
            <a:pPr algn="ctr">
              <a:lnSpc>
                <a:spcPts val="12242"/>
              </a:lnSpc>
            </a:pPr>
            <a:endParaRPr/>
          </a:p>
        </p:txBody>
      </p:sp>
      <p:sp>
        <p:nvSpPr>
          <p:cNvPr id="11" name="TextBox 11"/>
          <p:cNvSpPr txBox="1"/>
          <p:nvPr/>
        </p:nvSpPr>
        <p:spPr>
          <a:xfrm>
            <a:off x="3088332" y="3423555"/>
            <a:ext cx="11784599" cy="5126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05"/>
              </a:lnSpc>
            </a:pPr>
            <a:r>
              <a:rPr lang="en-US" sz="2932">
                <a:solidFill>
                  <a:srgbClr val="1B4BA9"/>
                </a:solidFill>
                <a:latin typeface="Open Sans"/>
                <a:ea typeface="Open Sans"/>
                <a:cs typeface="Open Sans"/>
                <a:sym typeface="Open Sans"/>
              </a:rPr>
              <a:t>A recéstájék többnyire azért fájdalmas, mert a recésbe került hegyes idegen tárgy a </a:t>
            </a:r>
            <a:r>
              <a:rPr lang="en-US" sz="2932">
                <a:solidFill>
                  <a:srgbClr val="E80000"/>
                </a:solidFill>
                <a:latin typeface="Open Sans"/>
                <a:ea typeface="Open Sans"/>
                <a:cs typeface="Open Sans"/>
                <a:sym typeface="Open Sans"/>
              </a:rPr>
              <a:t>recés falát megsértette vagy átfúrta</a:t>
            </a:r>
            <a:r>
              <a:rPr lang="en-US" sz="2932">
                <a:solidFill>
                  <a:srgbClr val="1B4BA9"/>
                </a:solidFill>
                <a:latin typeface="Open Sans"/>
                <a:ea typeface="Open Sans"/>
                <a:cs typeface="Open Sans"/>
                <a:sym typeface="Open Sans"/>
              </a:rPr>
              <a:t> (átfúródásos recés-hashártyagyulladás). Fájdalmas a recéstájék megnyomása </a:t>
            </a:r>
            <a:r>
              <a:rPr lang="en-US" sz="2932">
                <a:solidFill>
                  <a:srgbClr val="E80000"/>
                </a:solidFill>
                <a:latin typeface="Open Sans"/>
                <a:ea typeface="Open Sans"/>
                <a:cs typeface="Open Sans"/>
                <a:sym typeface="Open Sans"/>
              </a:rPr>
              <a:t>akkor is</a:t>
            </a:r>
            <a:r>
              <a:rPr lang="en-US" sz="2932">
                <a:solidFill>
                  <a:srgbClr val="1B4BA9"/>
                </a:solidFill>
                <a:latin typeface="Open Sans"/>
                <a:ea typeface="Open Sans"/>
                <a:cs typeface="Open Sans"/>
                <a:sym typeface="Open Sans"/>
              </a:rPr>
              <a:t>, ha a recéstájékkal </a:t>
            </a:r>
            <a:r>
              <a:rPr lang="en-US" sz="2932">
                <a:solidFill>
                  <a:srgbClr val="E80000"/>
                </a:solidFill>
                <a:latin typeface="Open Sans"/>
                <a:ea typeface="Open Sans"/>
                <a:cs typeface="Open Sans"/>
                <a:sym typeface="Open Sans"/>
              </a:rPr>
              <a:t>szomszédos mellkasi szervek (mellhártya, szívburok) vagy a recés mögött levő hasi szervek fájdalmasak. </a:t>
            </a:r>
            <a:r>
              <a:rPr lang="en-US" sz="2932">
                <a:solidFill>
                  <a:srgbClr val="1B4BA9"/>
                </a:solidFill>
                <a:latin typeface="Open Sans"/>
                <a:ea typeface="Open Sans"/>
                <a:cs typeface="Open Sans"/>
                <a:sym typeface="Open Sans"/>
              </a:rPr>
              <a:t>Éppen...</a:t>
            </a:r>
          </a:p>
          <a:p>
            <a:pPr algn="ctr">
              <a:lnSpc>
                <a:spcPts val="4105"/>
              </a:lnSpc>
            </a:pPr>
            <a:r>
              <a:rPr lang="en-US" sz="2932">
                <a:solidFill>
                  <a:srgbClr val="1B4BA9"/>
                </a:solidFill>
                <a:latin typeface="Open Sans"/>
                <a:ea typeface="Open Sans"/>
                <a:cs typeface="Open Sans"/>
                <a:sym typeface="Open Sans"/>
              </a:rPr>
              <a:t>ezért a fájdalmasság kimutatása csak a többi tünet figyelembevételével értékesíthető. A </a:t>
            </a:r>
            <a:r>
              <a:rPr lang="en-US" sz="2932">
                <a:solidFill>
                  <a:srgbClr val="E80000"/>
                </a:solidFill>
                <a:latin typeface="Open Sans"/>
                <a:ea typeface="Open Sans"/>
                <a:cs typeface="Open Sans"/>
                <a:sym typeface="Open Sans"/>
              </a:rPr>
              <a:t>fájdalmasság hiánya viszont nem zárja ki az átfúródásos recésgyulladást</a:t>
            </a:r>
            <a:r>
              <a:rPr lang="en-US" sz="2932">
                <a:solidFill>
                  <a:srgbClr val="1B4BA9"/>
                </a:solidFill>
                <a:latin typeface="Open Sans"/>
                <a:ea typeface="Open Sans"/>
                <a:cs typeface="Open Sans"/>
                <a:sym typeface="Open Sans"/>
              </a:rPr>
              <a:t>, minthogy régebbi esetekben a fájdalmasság már csökken vagy meg is szűnik</a:t>
            </a:r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808072" y="7913243"/>
            <a:ext cx="3796285" cy="2690114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15658198" y="8643319"/>
            <a:ext cx="2096032" cy="9881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85"/>
              </a:lnSpc>
            </a:pPr>
            <a:r>
              <a:rPr lang="en-US" sz="2346" b="1" u="sng">
                <a:solidFill>
                  <a:srgbClr val="000000"/>
                </a:solidFill>
                <a:latin typeface="Cakerolli Bold"/>
                <a:ea typeface="Cakerolli Bold"/>
                <a:cs typeface="Cakerolli Bold"/>
                <a:sym typeface="Cakerolli Bold"/>
                <a:hlinkClick r:id="rId10" tooltip="https://wordwall.net/hu/resource/106785752"/>
              </a:rPr>
              <a:t>INJEKCÓ BEADÁS</a:t>
            </a:r>
          </a:p>
          <a:p>
            <a:pPr algn="ctr">
              <a:lnSpc>
                <a:spcPts val="3285"/>
              </a:lnSpc>
              <a:spcBef>
                <a:spcPct val="0"/>
              </a:spcBef>
            </a:pPr>
            <a:r>
              <a:rPr lang="en-US" sz="2346" b="1" u="sng">
                <a:solidFill>
                  <a:srgbClr val="000000"/>
                </a:solidFill>
                <a:latin typeface="Cakerolli Bold"/>
                <a:ea typeface="Cakerolli Bold"/>
                <a:cs typeface="Cakerolli Bold"/>
                <a:sym typeface="Cakerolli Bold"/>
                <a:hlinkClick r:id="rId10" tooltip="https://wordwall.net/hu/resource/106785752"/>
              </a:rPr>
              <a:t> MÓDJA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4003610" y="6172200"/>
            <a:ext cx="4284390" cy="4114800"/>
          </a:xfrm>
          <a:custGeom>
            <a:avLst/>
            <a:gdLst/>
            <a:ahLst/>
            <a:cxnLst/>
            <a:rect l="l" t="t" r="r" b="b"/>
            <a:pathLst>
              <a:path w="4284390" h="4114800">
                <a:moveTo>
                  <a:pt x="0" y="0"/>
                </a:moveTo>
                <a:lnTo>
                  <a:pt x="4284390" y="0"/>
                </a:lnTo>
                <a:lnTo>
                  <a:pt x="428439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9719219" y="6172200"/>
            <a:ext cx="4284390" cy="4114800"/>
          </a:xfrm>
          <a:custGeom>
            <a:avLst/>
            <a:gdLst/>
            <a:ahLst/>
            <a:cxnLst/>
            <a:rect l="l" t="t" r="r" b="b"/>
            <a:pathLst>
              <a:path w="4284390" h="4114800">
                <a:moveTo>
                  <a:pt x="0" y="0"/>
                </a:moveTo>
                <a:lnTo>
                  <a:pt x="4284391" y="0"/>
                </a:lnTo>
                <a:lnTo>
                  <a:pt x="428439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5434829" y="6172200"/>
            <a:ext cx="4284390" cy="4114800"/>
          </a:xfrm>
          <a:custGeom>
            <a:avLst/>
            <a:gdLst/>
            <a:ahLst/>
            <a:cxnLst/>
            <a:rect l="l" t="t" r="r" b="b"/>
            <a:pathLst>
              <a:path w="4284390" h="4114800">
                <a:moveTo>
                  <a:pt x="0" y="0"/>
                </a:moveTo>
                <a:lnTo>
                  <a:pt x="4284390" y="0"/>
                </a:lnTo>
                <a:lnTo>
                  <a:pt x="428439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028700" y="6712441"/>
            <a:ext cx="4284390" cy="4114800"/>
          </a:xfrm>
          <a:custGeom>
            <a:avLst/>
            <a:gdLst/>
            <a:ahLst/>
            <a:cxnLst/>
            <a:rect l="l" t="t" r="r" b="b"/>
            <a:pathLst>
              <a:path w="4284390" h="4114800">
                <a:moveTo>
                  <a:pt x="0" y="0"/>
                </a:moveTo>
                <a:lnTo>
                  <a:pt x="4284390" y="0"/>
                </a:lnTo>
                <a:lnTo>
                  <a:pt x="428439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-3133952" y="6172200"/>
            <a:ext cx="4284390" cy="4114800"/>
          </a:xfrm>
          <a:custGeom>
            <a:avLst/>
            <a:gdLst/>
            <a:ahLst/>
            <a:cxnLst/>
            <a:rect l="l" t="t" r="r" b="b"/>
            <a:pathLst>
              <a:path w="4284390" h="4114800">
                <a:moveTo>
                  <a:pt x="0" y="0"/>
                </a:moveTo>
                <a:lnTo>
                  <a:pt x="4284390" y="0"/>
                </a:lnTo>
                <a:lnTo>
                  <a:pt x="428439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766815">
            <a:off x="2819585" y="943011"/>
            <a:ext cx="12322094" cy="10458377"/>
          </a:xfrm>
          <a:custGeom>
            <a:avLst/>
            <a:gdLst/>
            <a:ahLst/>
            <a:cxnLst/>
            <a:rect l="l" t="t" r="r" b="b"/>
            <a:pathLst>
              <a:path w="12322094" h="10458377">
                <a:moveTo>
                  <a:pt x="0" y="0"/>
                </a:moveTo>
                <a:lnTo>
                  <a:pt x="12322094" y="0"/>
                </a:lnTo>
                <a:lnTo>
                  <a:pt x="12322094" y="10458378"/>
                </a:lnTo>
                <a:lnTo>
                  <a:pt x="0" y="1045837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5081754" y="-663867"/>
            <a:ext cx="11064051" cy="5232374"/>
          </a:xfrm>
          <a:custGeom>
            <a:avLst/>
            <a:gdLst/>
            <a:ahLst/>
            <a:cxnLst/>
            <a:rect l="l" t="t" r="r" b="b"/>
            <a:pathLst>
              <a:path w="11064051" h="5232374">
                <a:moveTo>
                  <a:pt x="0" y="0"/>
                </a:moveTo>
                <a:lnTo>
                  <a:pt x="11064051" y="0"/>
                </a:lnTo>
                <a:lnTo>
                  <a:pt x="11064051" y="5232374"/>
                </a:lnTo>
                <a:lnTo>
                  <a:pt x="0" y="523237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 rot="-235009">
            <a:off x="5246754" y="-2976642"/>
            <a:ext cx="9327273" cy="68263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242"/>
              </a:lnSpc>
            </a:pPr>
            <a:endParaRPr/>
          </a:p>
          <a:p>
            <a:pPr algn="ctr">
              <a:lnSpc>
                <a:spcPts val="12242"/>
              </a:lnSpc>
            </a:pPr>
            <a:endParaRPr/>
          </a:p>
          <a:p>
            <a:pPr algn="ctr">
              <a:lnSpc>
                <a:spcPts val="12242"/>
              </a:lnSpc>
            </a:pPr>
            <a:r>
              <a:rPr lang="en-US" sz="8744" b="1">
                <a:solidFill>
                  <a:srgbClr val="624F47"/>
                </a:solidFill>
                <a:latin typeface="Cakerolli Bold"/>
                <a:ea typeface="Cakerolli Bold"/>
                <a:cs typeface="Cakerolli Bold"/>
                <a:sym typeface="Cakerolli Bold"/>
              </a:rPr>
              <a:t>A Recésgyomor</a:t>
            </a:r>
          </a:p>
          <a:p>
            <a:pPr algn="ctr">
              <a:lnSpc>
                <a:spcPts val="12242"/>
              </a:lnSpc>
            </a:pPr>
            <a:endParaRPr/>
          </a:p>
        </p:txBody>
      </p:sp>
      <p:sp>
        <p:nvSpPr>
          <p:cNvPr id="11" name="TextBox 11"/>
          <p:cNvSpPr txBox="1"/>
          <p:nvPr/>
        </p:nvSpPr>
        <p:spPr>
          <a:xfrm>
            <a:off x="3088332" y="3423555"/>
            <a:ext cx="11784599" cy="5126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05"/>
              </a:lnSpc>
            </a:pPr>
            <a:r>
              <a:rPr lang="en-US" sz="2932">
                <a:solidFill>
                  <a:srgbClr val="1B4BA9"/>
                </a:solidFill>
                <a:latin typeface="Open Sans"/>
                <a:ea typeface="Open Sans"/>
                <a:cs typeface="Open Sans"/>
                <a:sym typeface="Open Sans"/>
              </a:rPr>
              <a:t>A recéstájék bal, ritkábban a jobb oldalán, esetleg a rekesz tapadása mentén nem ritkán lehet tompulatot kikopogtatni, ha a recés mellett nagyobb tályog keletkezett. A tályog előrenyomhatja a rekeszt és vele együtt a tüdőt is, úgyhogy ilyenkor a tompulat egy része már a rendes tüdőhatáron belül esik. Az ilyen tompulat területén 1,5 mm vastag, legalább 10 cm hosszú tűvel végzett próbacsapolással rendszerint lehet eves, ritkábban csak egyszerűen gennyes folyadékot kapni.</a:t>
            </a:r>
          </a:p>
          <a:p>
            <a:pPr algn="ctr">
              <a:lnSpc>
                <a:spcPts val="4105"/>
              </a:lnSpc>
            </a:pPr>
            <a:endParaRPr/>
          </a:p>
          <a:p>
            <a:pPr algn="ctr">
              <a:lnSpc>
                <a:spcPts val="4105"/>
              </a:lnSpc>
            </a:pPr>
            <a:endParaRPr/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808072" y="7913243"/>
            <a:ext cx="3796285" cy="2690114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15658198" y="8643319"/>
            <a:ext cx="2096032" cy="9881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85"/>
              </a:lnSpc>
            </a:pPr>
            <a:r>
              <a:rPr lang="en-US" sz="2346" b="1" u="sng">
                <a:solidFill>
                  <a:srgbClr val="000000"/>
                </a:solidFill>
                <a:latin typeface="Cakerolli Bold"/>
                <a:ea typeface="Cakerolli Bold"/>
                <a:cs typeface="Cakerolli Bold"/>
                <a:sym typeface="Cakerolli Bold"/>
                <a:hlinkClick r:id="rId10" tooltip="https://wordwall.net/hu/resource/106785752"/>
              </a:rPr>
              <a:t>INJEKCÓ BEADÁS</a:t>
            </a:r>
          </a:p>
          <a:p>
            <a:pPr algn="ctr">
              <a:lnSpc>
                <a:spcPts val="3285"/>
              </a:lnSpc>
              <a:spcBef>
                <a:spcPct val="0"/>
              </a:spcBef>
            </a:pPr>
            <a:r>
              <a:rPr lang="en-US" sz="2346" b="1" u="sng">
                <a:solidFill>
                  <a:srgbClr val="000000"/>
                </a:solidFill>
                <a:latin typeface="Cakerolli Bold"/>
                <a:ea typeface="Cakerolli Bold"/>
                <a:cs typeface="Cakerolli Bold"/>
                <a:sym typeface="Cakerolli Bold"/>
                <a:hlinkClick r:id="rId10" tooltip="https://wordwall.net/hu/resource/106785752"/>
              </a:rPr>
              <a:t> MÓDJA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4003610" y="6172200"/>
            <a:ext cx="4284390" cy="4114800"/>
          </a:xfrm>
          <a:custGeom>
            <a:avLst/>
            <a:gdLst/>
            <a:ahLst/>
            <a:cxnLst/>
            <a:rect l="l" t="t" r="r" b="b"/>
            <a:pathLst>
              <a:path w="4284390" h="4114800">
                <a:moveTo>
                  <a:pt x="0" y="0"/>
                </a:moveTo>
                <a:lnTo>
                  <a:pt x="4284390" y="0"/>
                </a:lnTo>
                <a:lnTo>
                  <a:pt x="428439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9719219" y="6172200"/>
            <a:ext cx="4284390" cy="4114800"/>
          </a:xfrm>
          <a:custGeom>
            <a:avLst/>
            <a:gdLst/>
            <a:ahLst/>
            <a:cxnLst/>
            <a:rect l="l" t="t" r="r" b="b"/>
            <a:pathLst>
              <a:path w="4284390" h="4114800">
                <a:moveTo>
                  <a:pt x="0" y="0"/>
                </a:moveTo>
                <a:lnTo>
                  <a:pt x="4284391" y="0"/>
                </a:lnTo>
                <a:lnTo>
                  <a:pt x="428439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5434829" y="6172200"/>
            <a:ext cx="4284390" cy="4114800"/>
          </a:xfrm>
          <a:custGeom>
            <a:avLst/>
            <a:gdLst/>
            <a:ahLst/>
            <a:cxnLst/>
            <a:rect l="l" t="t" r="r" b="b"/>
            <a:pathLst>
              <a:path w="4284390" h="4114800">
                <a:moveTo>
                  <a:pt x="0" y="0"/>
                </a:moveTo>
                <a:lnTo>
                  <a:pt x="4284390" y="0"/>
                </a:lnTo>
                <a:lnTo>
                  <a:pt x="428439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028700" y="6712441"/>
            <a:ext cx="4284390" cy="4114800"/>
          </a:xfrm>
          <a:custGeom>
            <a:avLst/>
            <a:gdLst/>
            <a:ahLst/>
            <a:cxnLst/>
            <a:rect l="l" t="t" r="r" b="b"/>
            <a:pathLst>
              <a:path w="4284390" h="4114800">
                <a:moveTo>
                  <a:pt x="0" y="0"/>
                </a:moveTo>
                <a:lnTo>
                  <a:pt x="4284390" y="0"/>
                </a:lnTo>
                <a:lnTo>
                  <a:pt x="428439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-3133952" y="6172200"/>
            <a:ext cx="4284390" cy="4114800"/>
          </a:xfrm>
          <a:custGeom>
            <a:avLst/>
            <a:gdLst/>
            <a:ahLst/>
            <a:cxnLst/>
            <a:rect l="l" t="t" r="r" b="b"/>
            <a:pathLst>
              <a:path w="4284390" h="4114800">
                <a:moveTo>
                  <a:pt x="0" y="0"/>
                </a:moveTo>
                <a:lnTo>
                  <a:pt x="4284390" y="0"/>
                </a:lnTo>
                <a:lnTo>
                  <a:pt x="428439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766815">
            <a:off x="2819585" y="943011"/>
            <a:ext cx="12322094" cy="10458377"/>
          </a:xfrm>
          <a:custGeom>
            <a:avLst/>
            <a:gdLst/>
            <a:ahLst/>
            <a:cxnLst/>
            <a:rect l="l" t="t" r="r" b="b"/>
            <a:pathLst>
              <a:path w="12322094" h="10458377">
                <a:moveTo>
                  <a:pt x="0" y="0"/>
                </a:moveTo>
                <a:lnTo>
                  <a:pt x="12322094" y="0"/>
                </a:lnTo>
                <a:lnTo>
                  <a:pt x="12322094" y="10458378"/>
                </a:lnTo>
                <a:lnTo>
                  <a:pt x="0" y="1045837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5081754" y="-663867"/>
            <a:ext cx="11064051" cy="5232374"/>
          </a:xfrm>
          <a:custGeom>
            <a:avLst/>
            <a:gdLst/>
            <a:ahLst/>
            <a:cxnLst/>
            <a:rect l="l" t="t" r="r" b="b"/>
            <a:pathLst>
              <a:path w="11064051" h="5232374">
                <a:moveTo>
                  <a:pt x="0" y="0"/>
                </a:moveTo>
                <a:lnTo>
                  <a:pt x="11064051" y="0"/>
                </a:lnTo>
                <a:lnTo>
                  <a:pt x="11064051" y="5232374"/>
                </a:lnTo>
                <a:lnTo>
                  <a:pt x="0" y="523237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 rot="-235009">
            <a:off x="5193728" y="-2974829"/>
            <a:ext cx="9327273" cy="52738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242"/>
              </a:lnSpc>
            </a:pPr>
            <a:endParaRPr/>
          </a:p>
          <a:p>
            <a:pPr algn="ctr">
              <a:lnSpc>
                <a:spcPts val="12242"/>
              </a:lnSpc>
            </a:pPr>
            <a:endParaRPr/>
          </a:p>
          <a:p>
            <a:pPr algn="ctr">
              <a:lnSpc>
                <a:spcPts val="12242"/>
              </a:lnSpc>
            </a:pPr>
            <a:r>
              <a:rPr lang="en-US" sz="8744" b="1">
                <a:solidFill>
                  <a:srgbClr val="624F47"/>
                </a:solidFill>
                <a:latin typeface="Cakerolli Bold"/>
                <a:ea typeface="Cakerolli Bold"/>
                <a:cs typeface="Cakerolli Bold"/>
                <a:sym typeface="Cakerolli Bold"/>
              </a:rPr>
              <a:t>A százrétű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3088332" y="3423555"/>
            <a:ext cx="11784599" cy="30687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05"/>
              </a:lnSpc>
            </a:pPr>
            <a:r>
              <a:rPr lang="en-US" sz="2932">
                <a:solidFill>
                  <a:srgbClr val="1B4BA9"/>
                </a:solidFill>
                <a:latin typeface="Open Sans"/>
                <a:ea typeface="Open Sans"/>
                <a:cs typeface="Open Sans"/>
                <a:sym typeface="Open Sans"/>
              </a:rPr>
              <a:t>A százrétűt a jobb oldalon a 7–9. bordaközben a hátulsó tüdőhatár és a bordaív között csak a cseplesz választja el a bordák által támogatott hasfaltól , így tehát tapintásra (nyomásra) és kopogtatásra jól hozzáférhető. A nyomogatást a bordaközökben egymás mellé fektetett négy ujjal, rövid erős lökésekkel végezzük, ügyelve a fájdalom esetleges jeleire. </a:t>
            </a:r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808072" y="7913243"/>
            <a:ext cx="3796285" cy="2690114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15658198" y="8643319"/>
            <a:ext cx="2096032" cy="9881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85"/>
              </a:lnSpc>
            </a:pPr>
            <a:r>
              <a:rPr lang="en-US" sz="2346" b="1" u="sng">
                <a:solidFill>
                  <a:srgbClr val="000000"/>
                </a:solidFill>
                <a:latin typeface="Cakerolli Bold"/>
                <a:ea typeface="Cakerolli Bold"/>
                <a:cs typeface="Cakerolli Bold"/>
                <a:sym typeface="Cakerolli Bold"/>
                <a:hlinkClick r:id="rId10" tooltip="https://wordwall.net/hu/resource/106785752"/>
              </a:rPr>
              <a:t>INJEKCÓ BEADÁS</a:t>
            </a:r>
          </a:p>
          <a:p>
            <a:pPr algn="ctr">
              <a:lnSpc>
                <a:spcPts val="3285"/>
              </a:lnSpc>
              <a:spcBef>
                <a:spcPct val="0"/>
              </a:spcBef>
            </a:pPr>
            <a:r>
              <a:rPr lang="en-US" sz="2346" b="1" u="sng">
                <a:solidFill>
                  <a:srgbClr val="000000"/>
                </a:solidFill>
                <a:latin typeface="Cakerolli Bold"/>
                <a:ea typeface="Cakerolli Bold"/>
                <a:cs typeface="Cakerolli Bold"/>
                <a:sym typeface="Cakerolli Bold"/>
                <a:hlinkClick r:id="rId10" tooltip="https://wordwall.net/hu/resource/106785752"/>
              </a:rPr>
              <a:t> MÓDJA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4003610" y="6172200"/>
            <a:ext cx="4284390" cy="4114800"/>
          </a:xfrm>
          <a:custGeom>
            <a:avLst/>
            <a:gdLst/>
            <a:ahLst/>
            <a:cxnLst/>
            <a:rect l="l" t="t" r="r" b="b"/>
            <a:pathLst>
              <a:path w="4284390" h="4114800">
                <a:moveTo>
                  <a:pt x="0" y="0"/>
                </a:moveTo>
                <a:lnTo>
                  <a:pt x="4284390" y="0"/>
                </a:lnTo>
                <a:lnTo>
                  <a:pt x="428439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9719219" y="6172200"/>
            <a:ext cx="4284390" cy="4114800"/>
          </a:xfrm>
          <a:custGeom>
            <a:avLst/>
            <a:gdLst/>
            <a:ahLst/>
            <a:cxnLst/>
            <a:rect l="l" t="t" r="r" b="b"/>
            <a:pathLst>
              <a:path w="4284390" h="4114800">
                <a:moveTo>
                  <a:pt x="0" y="0"/>
                </a:moveTo>
                <a:lnTo>
                  <a:pt x="4284391" y="0"/>
                </a:lnTo>
                <a:lnTo>
                  <a:pt x="428439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5434829" y="6172200"/>
            <a:ext cx="4284390" cy="4114800"/>
          </a:xfrm>
          <a:custGeom>
            <a:avLst/>
            <a:gdLst/>
            <a:ahLst/>
            <a:cxnLst/>
            <a:rect l="l" t="t" r="r" b="b"/>
            <a:pathLst>
              <a:path w="4284390" h="4114800">
                <a:moveTo>
                  <a:pt x="0" y="0"/>
                </a:moveTo>
                <a:lnTo>
                  <a:pt x="4284390" y="0"/>
                </a:lnTo>
                <a:lnTo>
                  <a:pt x="428439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028700" y="6712441"/>
            <a:ext cx="4284390" cy="4114800"/>
          </a:xfrm>
          <a:custGeom>
            <a:avLst/>
            <a:gdLst/>
            <a:ahLst/>
            <a:cxnLst/>
            <a:rect l="l" t="t" r="r" b="b"/>
            <a:pathLst>
              <a:path w="4284390" h="4114800">
                <a:moveTo>
                  <a:pt x="0" y="0"/>
                </a:moveTo>
                <a:lnTo>
                  <a:pt x="4284390" y="0"/>
                </a:lnTo>
                <a:lnTo>
                  <a:pt x="428439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-3133952" y="6172200"/>
            <a:ext cx="4284390" cy="4114800"/>
          </a:xfrm>
          <a:custGeom>
            <a:avLst/>
            <a:gdLst/>
            <a:ahLst/>
            <a:cxnLst/>
            <a:rect l="l" t="t" r="r" b="b"/>
            <a:pathLst>
              <a:path w="4284390" h="4114800">
                <a:moveTo>
                  <a:pt x="0" y="0"/>
                </a:moveTo>
                <a:lnTo>
                  <a:pt x="4284390" y="0"/>
                </a:lnTo>
                <a:lnTo>
                  <a:pt x="428439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766815">
            <a:off x="2819585" y="943011"/>
            <a:ext cx="12322094" cy="10458377"/>
          </a:xfrm>
          <a:custGeom>
            <a:avLst/>
            <a:gdLst/>
            <a:ahLst/>
            <a:cxnLst/>
            <a:rect l="l" t="t" r="r" b="b"/>
            <a:pathLst>
              <a:path w="12322094" h="10458377">
                <a:moveTo>
                  <a:pt x="0" y="0"/>
                </a:moveTo>
                <a:lnTo>
                  <a:pt x="12322094" y="0"/>
                </a:lnTo>
                <a:lnTo>
                  <a:pt x="12322094" y="10458378"/>
                </a:lnTo>
                <a:lnTo>
                  <a:pt x="0" y="1045837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5081754" y="-663867"/>
            <a:ext cx="11064051" cy="5232374"/>
          </a:xfrm>
          <a:custGeom>
            <a:avLst/>
            <a:gdLst/>
            <a:ahLst/>
            <a:cxnLst/>
            <a:rect l="l" t="t" r="r" b="b"/>
            <a:pathLst>
              <a:path w="11064051" h="5232374">
                <a:moveTo>
                  <a:pt x="0" y="0"/>
                </a:moveTo>
                <a:lnTo>
                  <a:pt x="11064051" y="0"/>
                </a:lnTo>
                <a:lnTo>
                  <a:pt x="11064051" y="5232374"/>
                </a:lnTo>
                <a:lnTo>
                  <a:pt x="0" y="523237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 rot="-235009">
            <a:off x="5193728" y="-2974829"/>
            <a:ext cx="9327273" cy="52738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242"/>
              </a:lnSpc>
            </a:pPr>
            <a:endParaRPr/>
          </a:p>
          <a:p>
            <a:pPr algn="ctr">
              <a:lnSpc>
                <a:spcPts val="12242"/>
              </a:lnSpc>
            </a:pPr>
            <a:endParaRPr/>
          </a:p>
          <a:p>
            <a:pPr algn="ctr">
              <a:lnSpc>
                <a:spcPts val="12242"/>
              </a:lnSpc>
            </a:pPr>
            <a:r>
              <a:rPr lang="en-US" sz="8744" b="1">
                <a:solidFill>
                  <a:srgbClr val="624F47"/>
                </a:solidFill>
                <a:latin typeface="Cakerolli Bold"/>
                <a:ea typeface="Cakerolli Bold"/>
                <a:cs typeface="Cakerolli Bold"/>
                <a:sym typeface="Cakerolli Bold"/>
              </a:rPr>
              <a:t>A százrétű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3088332" y="3423555"/>
            <a:ext cx="11784599" cy="35831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05"/>
              </a:lnSpc>
            </a:pPr>
            <a:r>
              <a:rPr lang="en-US" sz="2932">
                <a:solidFill>
                  <a:srgbClr val="1B4BA9"/>
                </a:solidFill>
                <a:latin typeface="Open Sans"/>
                <a:ea typeface="Open Sans"/>
                <a:cs typeface="Open Sans"/>
                <a:sym typeface="Open Sans"/>
              </a:rPr>
              <a:t> Borjak és kis kérődzők százrétűjét a bordaív alatt ki is lehet tapintani. A százrétű tájékán ritkán lehet fájdalmasságot találni (gyulladás, igen kivételesen hegyes idegen tárgy okozta sérülés, gyakrabban a százrétű tartalmának besűrűsödése, vagy gennyes-eves gyulladás a százrétű mellett). Ha a százrétű tartalma igen besűrűsödik, akkor a rendes tompult dobos hang helyett tompulatot lehet kikopogtatni.</a:t>
            </a:r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808072" y="7913243"/>
            <a:ext cx="3796285" cy="2690114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15658198" y="8643319"/>
            <a:ext cx="2096032" cy="9881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85"/>
              </a:lnSpc>
            </a:pPr>
            <a:r>
              <a:rPr lang="en-US" sz="2346" b="1" u="sng">
                <a:solidFill>
                  <a:srgbClr val="000000"/>
                </a:solidFill>
                <a:latin typeface="Cakerolli Bold"/>
                <a:ea typeface="Cakerolli Bold"/>
                <a:cs typeface="Cakerolli Bold"/>
                <a:sym typeface="Cakerolli Bold"/>
                <a:hlinkClick r:id="rId10" tooltip="https://wordwall.net/hu/resource/106785752"/>
              </a:rPr>
              <a:t>INJEKCÓ BEADÁS</a:t>
            </a:r>
          </a:p>
          <a:p>
            <a:pPr algn="ctr">
              <a:lnSpc>
                <a:spcPts val="3285"/>
              </a:lnSpc>
              <a:spcBef>
                <a:spcPct val="0"/>
              </a:spcBef>
            </a:pPr>
            <a:r>
              <a:rPr lang="en-US" sz="2346" b="1" u="sng">
                <a:solidFill>
                  <a:srgbClr val="000000"/>
                </a:solidFill>
                <a:latin typeface="Cakerolli Bold"/>
                <a:ea typeface="Cakerolli Bold"/>
                <a:cs typeface="Cakerolli Bold"/>
                <a:sym typeface="Cakerolli Bold"/>
                <a:hlinkClick r:id="rId10" tooltip="https://wordwall.net/hu/resource/106785752"/>
              </a:rPr>
              <a:t> MÓDJA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4003610" y="6172200"/>
            <a:ext cx="4284390" cy="4114800"/>
          </a:xfrm>
          <a:custGeom>
            <a:avLst/>
            <a:gdLst/>
            <a:ahLst/>
            <a:cxnLst/>
            <a:rect l="l" t="t" r="r" b="b"/>
            <a:pathLst>
              <a:path w="4284390" h="4114800">
                <a:moveTo>
                  <a:pt x="0" y="0"/>
                </a:moveTo>
                <a:lnTo>
                  <a:pt x="4284390" y="0"/>
                </a:lnTo>
                <a:lnTo>
                  <a:pt x="428439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9719219" y="6172200"/>
            <a:ext cx="4284390" cy="4114800"/>
          </a:xfrm>
          <a:custGeom>
            <a:avLst/>
            <a:gdLst/>
            <a:ahLst/>
            <a:cxnLst/>
            <a:rect l="l" t="t" r="r" b="b"/>
            <a:pathLst>
              <a:path w="4284390" h="4114800">
                <a:moveTo>
                  <a:pt x="0" y="0"/>
                </a:moveTo>
                <a:lnTo>
                  <a:pt x="4284391" y="0"/>
                </a:lnTo>
                <a:lnTo>
                  <a:pt x="428439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5434829" y="6172200"/>
            <a:ext cx="4284390" cy="4114800"/>
          </a:xfrm>
          <a:custGeom>
            <a:avLst/>
            <a:gdLst/>
            <a:ahLst/>
            <a:cxnLst/>
            <a:rect l="l" t="t" r="r" b="b"/>
            <a:pathLst>
              <a:path w="4284390" h="4114800">
                <a:moveTo>
                  <a:pt x="0" y="0"/>
                </a:moveTo>
                <a:lnTo>
                  <a:pt x="4284390" y="0"/>
                </a:lnTo>
                <a:lnTo>
                  <a:pt x="428439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028700" y="6712441"/>
            <a:ext cx="4284390" cy="4114800"/>
          </a:xfrm>
          <a:custGeom>
            <a:avLst/>
            <a:gdLst/>
            <a:ahLst/>
            <a:cxnLst/>
            <a:rect l="l" t="t" r="r" b="b"/>
            <a:pathLst>
              <a:path w="4284390" h="4114800">
                <a:moveTo>
                  <a:pt x="0" y="0"/>
                </a:moveTo>
                <a:lnTo>
                  <a:pt x="4284390" y="0"/>
                </a:lnTo>
                <a:lnTo>
                  <a:pt x="428439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-3133952" y="6172200"/>
            <a:ext cx="4284390" cy="4114800"/>
          </a:xfrm>
          <a:custGeom>
            <a:avLst/>
            <a:gdLst/>
            <a:ahLst/>
            <a:cxnLst/>
            <a:rect l="l" t="t" r="r" b="b"/>
            <a:pathLst>
              <a:path w="4284390" h="4114800">
                <a:moveTo>
                  <a:pt x="0" y="0"/>
                </a:moveTo>
                <a:lnTo>
                  <a:pt x="4284390" y="0"/>
                </a:lnTo>
                <a:lnTo>
                  <a:pt x="428439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766815">
            <a:off x="2819585" y="943011"/>
            <a:ext cx="12322094" cy="10458377"/>
          </a:xfrm>
          <a:custGeom>
            <a:avLst/>
            <a:gdLst/>
            <a:ahLst/>
            <a:cxnLst/>
            <a:rect l="l" t="t" r="r" b="b"/>
            <a:pathLst>
              <a:path w="12322094" h="10458377">
                <a:moveTo>
                  <a:pt x="0" y="0"/>
                </a:moveTo>
                <a:lnTo>
                  <a:pt x="12322094" y="0"/>
                </a:lnTo>
                <a:lnTo>
                  <a:pt x="12322094" y="10458378"/>
                </a:lnTo>
                <a:lnTo>
                  <a:pt x="0" y="1045837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5081754" y="-663867"/>
            <a:ext cx="11064051" cy="5232374"/>
          </a:xfrm>
          <a:custGeom>
            <a:avLst/>
            <a:gdLst/>
            <a:ahLst/>
            <a:cxnLst/>
            <a:rect l="l" t="t" r="r" b="b"/>
            <a:pathLst>
              <a:path w="11064051" h="5232374">
                <a:moveTo>
                  <a:pt x="0" y="0"/>
                </a:moveTo>
                <a:lnTo>
                  <a:pt x="11064051" y="0"/>
                </a:lnTo>
                <a:lnTo>
                  <a:pt x="11064051" y="5232374"/>
                </a:lnTo>
                <a:lnTo>
                  <a:pt x="0" y="523237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 rot="-235009">
            <a:off x="5193728" y="-2974829"/>
            <a:ext cx="9327273" cy="52738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242"/>
              </a:lnSpc>
            </a:pPr>
            <a:endParaRPr/>
          </a:p>
          <a:p>
            <a:pPr algn="ctr">
              <a:lnSpc>
                <a:spcPts val="12242"/>
              </a:lnSpc>
            </a:pPr>
            <a:endParaRPr/>
          </a:p>
          <a:p>
            <a:pPr algn="ctr">
              <a:lnSpc>
                <a:spcPts val="12242"/>
              </a:lnSpc>
            </a:pPr>
            <a:r>
              <a:rPr lang="en-US" sz="8744" b="1">
                <a:solidFill>
                  <a:srgbClr val="624F47"/>
                </a:solidFill>
                <a:latin typeface="Cakerolli Bold"/>
                <a:ea typeface="Cakerolli Bold"/>
                <a:cs typeface="Cakerolli Bold"/>
                <a:sym typeface="Cakerolli Bold"/>
              </a:rPr>
              <a:t>Az oltó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3088332" y="3423555"/>
            <a:ext cx="11784599" cy="5126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05"/>
              </a:lnSpc>
            </a:pPr>
            <a:r>
              <a:rPr lang="en-US" sz="2932">
                <a:solidFill>
                  <a:srgbClr val="1B4BA9"/>
                </a:solidFill>
                <a:latin typeface="Open Sans"/>
                <a:ea typeface="Open Sans"/>
                <a:cs typeface="Open Sans"/>
                <a:sym typeface="Open Sans"/>
              </a:rPr>
              <a:t>Az oltó a jobb bordaív alatt és fölött ív alakú területen, a 6–9. bordaközök területén vizsgálható. Meglehetősen </a:t>
            </a:r>
            <a:r>
              <a:rPr lang="en-US" sz="2932">
                <a:solidFill>
                  <a:srgbClr val="E80000"/>
                </a:solidFill>
                <a:latin typeface="Open Sans"/>
                <a:ea typeface="Open Sans"/>
                <a:cs typeface="Open Sans"/>
                <a:sym typeface="Open Sans"/>
              </a:rPr>
              <a:t>határozatlan nyomási fájdalmasságot</a:t>
            </a:r>
            <a:r>
              <a:rPr lang="en-US" sz="2932">
                <a:solidFill>
                  <a:srgbClr val="1B4BA9"/>
                </a:solidFill>
                <a:latin typeface="Open Sans"/>
                <a:ea typeface="Open Sans"/>
                <a:cs typeface="Open Sans"/>
                <a:sym typeface="Open Sans"/>
              </a:rPr>
              <a:t> lehet kimutatni az</a:t>
            </a:r>
            <a:r>
              <a:rPr lang="en-US" sz="2932">
                <a:solidFill>
                  <a:srgbClr val="E80000"/>
                </a:solidFill>
                <a:latin typeface="Open Sans"/>
                <a:ea typeface="Open Sans"/>
                <a:cs typeface="Open Sans"/>
                <a:sym typeface="Open Sans"/>
              </a:rPr>
              <a:t> oltógyomor hurutja</a:t>
            </a:r>
            <a:r>
              <a:rPr lang="en-US" sz="2932">
                <a:solidFill>
                  <a:srgbClr val="1B4BA9"/>
                </a:solidFill>
                <a:latin typeface="Open Sans"/>
                <a:ea typeface="Open Sans"/>
                <a:cs typeface="Open Sans"/>
                <a:sym typeface="Open Sans"/>
              </a:rPr>
              <a:t>, gyulladása,</a:t>
            </a:r>
            <a:r>
              <a:rPr lang="en-US" sz="2932">
                <a:solidFill>
                  <a:srgbClr val="E80000"/>
                </a:solidFill>
                <a:latin typeface="Open Sans"/>
                <a:ea typeface="Open Sans"/>
                <a:cs typeface="Open Sans"/>
                <a:sym typeface="Open Sans"/>
              </a:rPr>
              <a:t> eltömődése vagy csavarodása</a:t>
            </a:r>
            <a:r>
              <a:rPr lang="en-US" sz="2932">
                <a:solidFill>
                  <a:srgbClr val="1B4BA9"/>
                </a:solidFill>
                <a:latin typeface="Open Sans"/>
                <a:ea typeface="Open Sans"/>
                <a:cs typeface="Open Sans"/>
                <a:sym typeface="Open Sans"/>
              </a:rPr>
              <a:t> esetén. Ha az oltó </a:t>
            </a:r>
            <a:r>
              <a:rPr lang="en-US" sz="2932">
                <a:solidFill>
                  <a:srgbClr val="E80000"/>
                </a:solidFill>
                <a:latin typeface="Open Sans"/>
                <a:ea typeface="Open Sans"/>
                <a:cs typeface="Open Sans"/>
                <a:sym typeface="Open Sans"/>
              </a:rPr>
              <a:t>eltömődöt</a:t>
            </a:r>
            <a:r>
              <a:rPr lang="en-US" sz="2932">
                <a:solidFill>
                  <a:srgbClr val="1B4BA9"/>
                </a:solidFill>
                <a:latin typeface="Open Sans"/>
                <a:ea typeface="Open Sans"/>
                <a:cs typeface="Open Sans"/>
                <a:sym typeface="Open Sans"/>
              </a:rPr>
              <a:t>t, akkor a rendes körülmények között </a:t>
            </a:r>
            <a:r>
              <a:rPr lang="en-US" sz="2932">
                <a:solidFill>
                  <a:srgbClr val="E80000"/>
                </a:solidFill>
                <a:latin typeface="Open Sans"/>
                <a:ea typeface="Open Sans"/>
                <a:cs typeface="Open Sans"/>
                <a:sym typeface="Open Sans"/>
              </a:rPr>
              <a:t>tompult dobos</a:t>
            </a:r>
            <a:r>
              <a:rPr lang="en-US" sz="2932">
                <a:solidFill>
                  <a:srgbClr val="1B4BA9"/>
                </a:solidFill>
                <a:latin typeface="Open Sans"/>
                <a:ea typeface="Open Sans"/>
                <a:cs typeface="Open Sans"/>
                <a:sym typeface="Open Sans"/>
              </a:rPr>
              <a:t> kopogtatási hangja tompává válik és mély tapintáskor fokozott ellenállást érezünk. Ha viszont az </a:t>
            </a:r>
            <a:r>
              <a:rPr lang="en-US" sz="2932">
                <a:solidFill>
                  <a:srgbClr val="E80000"/>
                </a:solidFill>
                <a:latin typeface="Open Sans"/>
                <a:ea typeface="Open Sans"/>
                <a:cs typeface="Open Sans"/>
                <a:sym typeface="Open Sans"/>
              </a:rPr>
              <a:t>oltó tartalma erjed</a:t>
            </a:r>
            <a:r>
              <a:rPr lang="en-US" sz="2932">
                <a:solidFill>
                  <a:srgbClr val="1B4BA9"/>
                </a:solidFill>
                <a:latin typeface="Open Sans"/>
                <a:ea typeface="Open Sans"/>
                <a:cs typeface="Open Sans"/>
                <a:sym typeface="Open Sans"/>
              </a:rPr>
              <a:t> (hurut, savanyodáskor pangó tartalom), akkor </a:t>
            </a:r>
            <a:r>
              <a:rPr lang="en-US" sz="2932">
                <a:solidFill>
                  <a:srgbClr val="E80000"/>
                </a:solidFill>
                <a:latin typeface="Open Sans"/>
                <a:ea typeface="Open Sans"/>
                <a:cs typeface="Open Sans"/>
                <a:sym typeface="Open Sans"/>
              </a:rPr>
              <a:t>dobos kopogtatási han</a:t>
            </a:r>
            <a:r>
              <a:rPr lang="en-US" sz="2932">
                <a:solidFill>
                  <a:srgbClr val="1B4BA9"/>
                </a:solidFill>
                <a:latin typeface="Open Sans"/>
                <a:ea typeface="Open Sans"/>
                <a:cs typeface="Open Sans"/>
                <a:sym typeface="Open Sans"/>
              </a:rPr>
              <a:t>g jelenik meg. </a:t>
            </a:r>
          </a:p>
          <a:p>
            <a:pPr algn="ctr">
              <a:lnSpc>
                <a:spcPts val="4105"/>
              </a:lnSpc>
            </a:pPr>
            <a:endParaRPr/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808072" y="7913243"/>
            <a:ext cx="3796285" cy="2690114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15658198" y="8643319"/>
            <a:ext cx="2096032" cy="9881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85"/>
              </a:lnSpc>
            </a:pPr>
            <a:r>
              <a:rPr lang="en-US" sz="2346" b="1" u="sng">
                <a:solidFill>
                  <a:srgbClr val="000000"/>
                </a:solidFill>
                <a:latin typeface="Cakerolli Bold"/>
                <a:ea typeface="Cakerolli Bold"/>
                <a:cs typeface="Cakerolli Bold"/>
                <a:sym typeface="Cakerolli Bold"/>
                <a:hlinkClick r:id="rId10" tooltip="https://wordwall.net/hu/resource/106785752"/>
              </a:rPr>
              <a:t>INJEKCÓ BEADÁS</a:t>
            </a:r>
          </a:p>
          <a:p>
            <a:pPr algn="ctr">
              <a:lnSpc>
                <a:spcPts val="3285"/>
              </a:lnSpc>
              <a:spcBef>
                <a:spcPct val="0"/>
              </a:spcBef>
            </a:pPr>
            <a:r>
              <a:rPr lang="en-US" sz="2346" b="1" u="sng">
                <a:solidFill>
                  <a:srgbClr val="000000"/>
                </a:solidFill>
                <a:latin typeface="Cakerolli Bold"/>
                <a:ea typeface="Cakerolli Bold"/>
                <a:cs typeface="Cakerolli Bold"/>
                <a:sym typeface="Cakerolli Bold"/>
                <a:hlinkClick r:id="rId10" tooltip="https://wordwall.net/hu/resource/106785752"/>
              </a:rPr>
              <a:t> MÓDJA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4003610" y="6172200"/>
            <a:ext cx="4284390" cy="4114800"/>
          </a:xfrm>
          <a:custGeom>
            <a:avLst/>
            <a:gdLst/>
            <a:ahLst/>
            <a:cxnLst/>
            <a:rect l="l" t="t" r="r" b="b"/>
            <a:pathLst>
              <a:path w="4284390" h="4114800">
                <a:moveTo>
                  <a:pt x="0" y="0"/>
                </a:moveTo>
                <a:lnTo>
                  <a:pt x="4284390" y="0"/>
                </a:lnTo>
                <a:lnTo>
                  <a:pt x="428439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9719219" y="6172200"/>
            <a:ext cx="4284390" cy="4114800"/>
          </a:xfrm>
          <a:custGeom>
            <a:avLst/>
            <a:gdLst/>
            <a:ahLst/>
            <a:cxnLst/>
            <a:rect l="l" t="t" r="r" b="b"/>
            <a:pathLst>
              <a:path w="4284390" h="4114800">
                <a:moveTo>
                  <a:pt x="0" y="0"/>
                </a:moveTo>
                <a:lnTo>
                  <a:pt x="4284391" y="0"/>
                </a:lnTo>
                <a:lnTo>
                  <a:pt x="428439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5434829" y="6172200"/>
            <a:ext cx="4284390" cy="4114800"/>
          </a:xfrm>
          <a:custGeom>
            <a:avLst/>
            <a:gdLst/>
            <a:ahLst/>
            <a:cxnLst/>
            <a:rect l="l" t="t" r="r" b="b"/>
            <a:pathLst>
              <a:path w="4284390" h="4114800">
                <a:moveTo>
                  <a:pt x="0" y="0"/>
                </a:moveTo>
                <a:lnTo>
                  <a:pt x="4284390" y="0"/>
                </a:lnTo>
                <a:lnTo>
                  <a:pt x="428439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028700" y="6712441"/>
            <a:ext cx="4284390" cy="4114800"/>
          </a:xfrm>
          <a:custGeom>
            <a:avLst/>
            <a:gdLst/>
            <a:ahLst/>
            <a:cxnLst/>
            <a:rect l="l" t="t" r="r" b="b"/>
            <a:pathLst>
              <a:path w="4284390" h="4114800">
                <a:moveTo>
                  <a:pt x="0" y="0"/>
                </a:moveTo>
                <a:lnTo>
                  <a:pt x="4284390" y="0"/>
                </a:lnTo>
                <a:lnTo>
                  <a:pt x="428439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-3133952" y="6172200"/>
            <a:ext cx="4284390" cy="4114800"/>
          </a:xfrm>
          <a:custGeom>
            <a:avLst/>
            <a:gdLst/>
            <a:ahLst/>
            <a:cxnLst/>
            <a:rect l="l" t="t" r="r" b="b"/>
            <a:pathLst>
              <a:path w="4284390" h="4114800">
                <a:moveTo>
                  <a:pt x="0" y="0"/>
                </a:moveTo>
                <a:lnTo>
                  <a:pt x="4284390" y="0"/>
                </a:lnTo>
                <a:lnTo>
                  <a:pt x="428439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766815">
            <a:off x="2819585" y="943011"/>
            <a:ext cx="12322094" cy="10458377"/>
          </a:xfrm>
          <a:custGeom>
            <a:avLst/>
            <a:gdLst/>
            <a:ahLst/>
            <a:cxnLst/>
            <a:rect l="l" t="t" r="r" b="b"/>
            <a:pathLst>
              <a:path w="12322094" h="10458377">
                <a:moveTo>
                  <a:pt x="0" y="0"/>
                </a:moveTo>
                <a:lnTo>
                  <a:pt x="12322094" y="0"/>
                </a:lnTo>
                <a:lnTo>
                  <a:pt x="12322094" y="10458378"/>
                </a:lnTo>
                <a:lnTo>
                  <a:pt x="0" y="1045837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5081754" y="-663867"/>
            <a:ext cx="11064051" cy="5232374"/>
          </a:xfrm>
          <a:custGeom>
            <a:avLst/>
            <a:gdLst/>
            <a:ahLst/>
            <a:cxnLst/>
            <a:rect l="l" t="t" r="r" b="b"/>
            <a:pathLst>
              <a:path w="11064051" h="5232374">
                <a:moveTo>
                  <a:pt x="0" y="0"/>
                </a:moveTo>
                <a:lnTo>
                  <a:pt x="11064051" y="0"/>
                </a:lnTo>
                <a:lnTo>
                  <a:pt x="11064051" y="5232374"/>
                </a:lnTo>
                <a:lnTo>
                  <a:pt x="0" y="523237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 rot="-235009">
            <a:off x="5246754" y="-2976642"/>
            <a:ext cx="9327273" cy="68263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242"/>
              </a:lnSpc>
            </a:pPr>
            <a:endParaRPr/>
          </a:p>
          <a:p>
            <a:pPr algn="ctr">
              <a:lnSpc>
                <a:spcPts val="12242"/>
              </a:lnSpc>
            </a:pPr>
            <a:endParaRPr/>
          </a:p>
          <a:p>
            <a:pPr algn="ctr">
              <a:lnSpc>
                <a:spcPts val="12242"/>
              </a:lnSpc>
            </a:pPr>
            <a:r>
              <a:rPr lang="en-US" sz="8744" b="1">
                <a:solidFill>
                  <a:srgbClr val="624F47"/>
                </a:solidFill>
                <a:latin typeface="Cakerolli Bold"/>
                <a:ea typeface="Cakerolli Bold"/>
                <a:cs typeface="Cakerolli Bold"/>
                <a:sym typeface="Cakerolli Bold"/>
              </a:rPr>
              <a:t>A belek</a:t>
            </a:r>
          </a:p>
          <a:p>
            <a:pPr algn="ctr">
              <a:lnSpc>
                <a:spcPts val="12242"/>
              </a:lnSpc>
            </a:pPr>
            <a:endParaRPr/>
          </a:p>
        </p:txBody>
      </p:sp>
      <p:sp>
        <p:nvSpPr>
          <p:cNvPr id="11" name="TextBox 11"/>
          <p:cNvSpPr txBox="1"/>
          <p:nvPr/>
        </p:nvSpPr>
        <p:spPr>
          <a:xfrm>
            <a:off x="3088332" y="3423555"/>
            <a:ext cx="11784599" cy="30687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05"/>
              </a:lnSpc>
            </a:pPr>
            <a:r>
              <a:rPr lang="en-US" sz="2932">
                <a:solidFill>
                  <a:srgbClr val="1B4BA9"/>
                </a:solidFill>
                <a:latin typeface="Open Sans"/>
                <a:ea typeface="Open Sans"/>
                <a:cs typeface="Open Sans"/>
                <a:sym typeface="Open Sans"/>
              </a:rPr>
              <a:t>A jobb hasfalon körülírt helyen kimutatható </a:t>
            </a:r>
            <a:r>
              <a:rPr lang="en-US" sz="2932">
                <a:solidFill>
                  <a:srgbClr val="E80000"/>
                </a:solidFill>
                <a:latin typeface="Open Sans"/>
                <a:ea typeface="Open Sans"/>
                <a:cs typeface="Open Sans"/>
                <a:sym typeface="Open Sans"/>
              </a:rPr>
              <a:t>nyomási érzékenység</a:t>
            </a:r>
            <a:r>
              <a:rPr lang="en-US" sz="2932">
                <a:solidFill>
                  <a:srgbClr val="1B4BA9"/>
                </a:solidFill>
                <a:latin typeface="Open Sans"/>
                <a:ea typeface="Open Sans"/>
                <a:cs typeface="Open Sans"/>
                <a:sym typeface="Open Sans"/>
              </a:rPr>
              <a:t> jele lehet </a:t>
            </a:r>
            <a:r>
              <a:rPr lang="en-US" sz="2932">
                <a:solidFill>
                  <a:srgbClr val="E80000"/>
                </a:solidFill>
                <a:latin typeface="Open Sans"/>
                <a:ea typeface="Open Sans"/>
                <a:cs typeface="Open Sans"/>
                <a:sym typeface="Open Sans"/>
              </a:rPr>
              <a:t>bélbetüremkedésnek</a:t>
            </a:r>
            <a:r>
              <a:rPr lang="en-US" sz="2932">
                <a:solidFill>
                  <a:srgbClr val="1B4BA9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2932">
                <a:solidFill>
                  <a:srgbClr val="E80000"/>
                </a:solidFill>
                <a:latin typeface="Open Sans"/>
                <a:ea typeface="Open Sans"/>
                <a:cs typeface="Open Sans"/>
                <a:sym typeface="Open Sans"/>
              </a:rPr>
              <a:t>kiterjedt fájdalmasság</a:t>
            </a:r>
            <a:r>
              <a:rPr lang="en-US" sz="2932">
                <a:solidFill>
                  <a:srgbClr val="1B4BA9"/>
                </a:solidFill>
                <a:latin typeface="Open Sans"/>
                <a:ea typeface="Open Sans"/>
                <a:cs typeface="Open Sans"/>
                <a:sym typeface="Open Sans"/>
              </a:rPr>
              <a:t> pedig</a:t>
            </a:r>
            <a:r>
              <a:rPr lang="en-US" sz="2932">
                <a:solidFill>
                  <a:srgbClr val="E80000"/>
                </a:solidFill>
                <a:latin typeface="Open Sans"/>
                <a:ea typeface="Open Sans"/>
                <a:cs typeface="Open Sans"/>
                <a:sym typeface="Open Sans"/>
              </a:rPr>
              <a:t> heveny hashártyagyulladásnak</a:t>
            </a:r>
            <a:r>
              <a:rPr lang="en-US" sz="2932">
                <a:solidFill>
                  <a:srgbClr val="1B4BA9"/>
                </a:solidFill>
                <a:latin typeface="Open Sans"/>
                <a:ea typeface="Open Sans"/>
                <a:cs typeface="Open Sans"/>
                <a:sym typeface="Open Sans"/>
              </a:rPr>
              <a:t> vagy igen ritkán bélgyulladásnak. A hasfal </a:t>
            </a:r>
            <a:r>
              <a:rPr lang="en-US" sz="2932">
                <a:solidFill>
                  <a:srgbClr val="E80000"/>
                </a:solidFill>
                <a:latin typeface="Open Sans"/>
                <a:ea typeface="Open Sans"/>
                <a:cs typeface="Open Sans"/>
                <a:sym typeface="Open Sans"/>
              </a:rPr>
              <a:t>egyes helyein tapintható fokozott ellenállás bélelzáródás tünete</a:t>
            </a:r>
            <a:r>
              <a:rPr lang="en-US" sz="2932">
                <a:solidFill>
                  <a:srgbClr val="1B4BA9"/>
                </a:solidFill>
                <a:latin typeface="Open Sans"/>
                <a:ea typeface="Open Sans"/>
                <a:cs typeface="Open Sans"/>
                <a:sym typeface="Open Sans"/>
              </a:rPr>
              <a:t> lehet, ha az a belek igen erős fölfúvódásával járt. </a:t>
            </a:r>
          </a:p>
          <a:p>
            <a:pPr algn="ctr">
              <a:lnSpc>
                <a:spcPts val="4105"/>
              </a:lnSpc>
            </a:pPr>
            <a:endParaRPr/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808072" y="7913243"/>
            <a:ext cx="3796285" cy="2690114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15658198" y="8643319"/>
            <a:ext cx="2096032" cy="9881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85"/>
              </a:lnSpc>
            </a:pPr>
            <a:r>
              <a:rPr lang="en-US" sz="2346" b="1" u="sng">
                <a:solidFill>
                  <a:srgbClr val="000000"/>
                </a:solidFill>
                <a:latin typeface="Cakerolli Bold"/>
                <a:ea typeface="Cakerolli Bold"/>
                <a:cs typeface="Cakerolli Bold"/>
                <a:sym typeface="Cakerolli Bold"/>
                <a:hlinkClick r:id="rId10" tooltip="https://wordwall.net/hu/resource/106785752"/>
              </a:rPr>
              <a:t>INJEKCÓ BEADÁS</a:t>
            </a:r>
          </a:p>
          <a:p>
            <a:pPr algn="ctr">
              <a:lnSpc>
                <a:spcPts val="3285"/>
              </a:lnSpc>
              <a:spcBef>
                <a:spcPct val="0"/>
              </a:spcBef>
            </a:pPr>
            <a:r>
              <a:rPr lang="en-US" sz="2346" b="1" u="sng">
                <a:solidFill>
                  <a:srgbClr val="000000"/>
                </a:solidFill>
                <a:latin typeface="Cakerolli Bold"/>
                <a:ea typeface="Cakerolli Bold"/>
                <a:cs typeface="Cakerolli Bold"/>
                <a:sym typeface="Cakerolli Bold"/>
                <a:hlinkClick r:id="rId10" tooltip="https://wordwall.net/hu/resource/106785752"/>
              </a:rPr>
              <a:t> MÓDJA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4003610" y="6172200"/>
            <a:ext cx="4284390" cy="4114800"/>
          </a:xfrm>
          <a:custGeom>
            <a:avLst/>
            <a:gdLst/>
            <a:ahLst/>
            <a:cxnLst/>
            <a:rect l="l" t="t" r="r" b="b"/>
            <a:pathLst>
              <a:path w="4284390" h="4114800">
                <a:moveTo>
                  <a:pt x="0" y="0"/>
                </a:moveTo>
                <a:lnTo>
                  <a:pt x="4284390" y="0"/>
                </a:lnTo>
                <a:lnTo>
                  <a:pt x="428439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9719219" y="6172200"/>
            <a:ext cx="4284390" cy="4114800"/>
          </a:xfrm>
          <a:custGeom>
            <a:avLst/>
            <a:gdLst/>
            <a:ahLst/>
            <a:cxnLst/>
            <a:rect l="l" t="t" r="r" b="b"/>
            <a:pathLst>
              <a:path w="4284390" h="4114800">
                <a:moveTo>
                  <a:pt x="0" y="0"/>
                </a:moveTo>
                <a:lnTo>
                  <a:pt x="4284391" y="0"/>
                </a:lnTo>
                <a:lnTo>
                  <a:pt x="428439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5434829" y="6172200"/>
            <a:ext cx="4284390" cy="4114800"/>
          </a:xfrm>
          <a:custGeom>
            <a:avLst/>
            <a:gdLst/>
            <a:ahLst/>
            <a:cxnLst/>
            <a:rect l="l" t="t" r="r" b="b"/>
            <a:pathLst>
              <a:path w="4284390" h="4114800">
                <a:moveTo>
                  <a:pt x="0" y="0"/>
                </a:moveTo>
                <a:lnTo>
                  <a:pt x="4284390" y="0"/>
                </a:lnTo>
                <a:lnTo>
                  <a:pt x="428439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028700" y="6712441"/>
            <a:ext cx="4284390" cy="4114800"/>
          </a:xfrm>
          <a:custGeom>
            <a:avLst/>
            <a:gdLst/>
            <a:ahLst/>
            <a:cxnLst/>
            <a:rect l="l" t="t" r="r" b="b"/>
            <a:pathLst>
              <a:path w="4284390" h="4114800">
                <a:moveTo>
                  <a:pt x="0" y="0"/>
                </a:moveTo>
                <a:lnTo>
                  <a:pt x="4284390" y="0"/>
                </a:lnTo>
                <a:lnTo>
                  <a:pt x="428439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-3133952" y="6172200"/>
            <a:ext cx="4284390" cy="4114800"/>
          </a:xfrm>
          <a:custGeom>
            <a:avLst/>
            <a:gdLst/>
            <a:ahLst/>
            <a:cxnLst/>
            <a:rect l="l" t="t" r="r" b="b"/>
            <a:pathLst>
              <a:path w="4284390" h="4114800">
                <a:moveTo>
                  <a:pt x="0" y="0"/>
                </a:moveTo>
                <a:lnTo>
                  <a:pt x="4284390" y="0"/>
                </a:lnTo>
                <a:lnTo>
                  <a:pt x="428439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766815">
            <a:off x="2819585" y="943011"/>
            <a:ext cx="12322094" cy="10458377"/>
          </a:xfrm>
          <a:custGeom>
            <a:avLst/>
            <a:gdLst/>
            <a:ahLst/>
            <a:cxnLst/>
            <a:rect l="l" t="t" r="r" b="b"/>
            <a:pathLst>
              <a:path w="12322094" h="10458377">
                <a:moveTo>
                  <a:pt x="0" y="0"/>
                </a:moveTo>
                <a:lnTo>
                  <a:pt x="12322094" y="0"/>
                </a:lnTo>
                <a:lnTo>
                  <a:pt x="12322094" y="10458378"/>
                </a:lnTo>
                <a:lnTo>
                  <a:pt x="0" y="1045837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5081754" y="-663867"/>
            <a:ext cx="11064051" cy="5232374"/>
          </a:xfrm>
          <a:custGeom>
            <a:avLst/>
            <a:gdLst/>
            <a:ahLst/>
            <a:cxnLst/>
            <a:rect l="l" t="t" r="r" b="b"/>
            <a:pathLst>
              <a:path w="11064051" h="5232374">
                <a:moveTo>
                  <a:pt x="0" y="0"/>
                </a:moveTo>
                <a:lnTo>
                  <a:pt x="11064051" y="0"/>
                </a:lnTo>
                <a:lnTo>
                  <a:pt x="11064051" y="5232374"/>
                </a:lnTo>
                <a:lnTo>
                  <a:pt x="0" y="523237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 rot="-235009">
            <a:off x="5246754" y="-2976642"/>
            <a:ext cx="9327273" cy="68263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242"/>
              </a:lnSpc>
            </a:pPr>
            <a:endParaRPr/>
          </a:p>
          <a:p>
            <a:pPr algn="ctr">
              <a:lnSpc>
                <a:spcPts val="12242"/>
              </a:lnSpc>
            </a:pPr>
            <a:endParaRPr/>
          </a:p>
          <a:p>
            <a:pPr algn="ctr">
              <a:lnSpc>
                <a:spcPts val="12242"/>
              </a:lnSpc>
            </a:pPr>
            <a:r>
              <a:rPr lang="en-US" sz="8744" b="1">
                <a:solidFill>
                  <a:srgbClr val="624F47"/>
                </a:solidFill>
                <a:latin typeface="Cakerolli Bold"/>
                <a:ea typeface="Cakerolli Bold"/>
                <a:cs typeface="Cakerolli Bold"/>
                <a:sym typeface="Cakerolli Bold"/>
              </a:rPr>
              <a:t>A belek</a:t>
            </a:r>
          </a:p>
          <a:p>
            <a:pPr algn="ctr">
              <a:lnSpc>
                <a:spcPts val="12242"/>
              </a:lnSpc>
            </a:pPr>
            <a:endParaRPr/>
          </a:p>
        </p:txBody>
      </p:sp>
      <p:sp>
        <p:nvSpPr>
          <p:cNvPr id="11" name="TextBox 11"/>
          <p:cNvSpPr txBox="1"/>
          <p:nvPr/>
        </p:nvSpPr>
        <p:spPr>
          <a:xfrm>
            <a:off x="3088332" y="3423555"/>
            <a:ext cx="11784599" cy="40974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05"/>
              </a:lnSpc>
            </a:pPr>
            <a:r>
              <a:rPr lang="en-US" sz="2932">
                <a:solidFill>
                  <a:srgbClr val="1B4BA9"/>
                </a:solidFill>
                <a:latin typeface="Open Sans"/>
                <a:ea typeface="Open Sans"/>
                <a:cs typeface="Open Sans"/>
                <a:sym typeface="Open Sans"/>
              </a:rPr>
              <a:t> Nagyobb fokú bélsárrekedés a kérődzőkben nem szokott előfordulni. A belek adta ellenállást </a:t>
            </a:r>
            <a:r>
              <a:rPr lang="en-US" sz="2932">
                <a:solidFill>
                  <a:srgbClr val="E80000"/>
                </a:solidFill>
                <a:latin typeface="Open Sans"/>
                <a:ea typeface="Open Sans"/>
                <a:cs typeface="Open Sans"/>
                <a:sym typeface="Open Sans"/>
              </a:rPr>
              <a:t>nem szabad összetéveszteni</a:t>
            </a:r>
            <a:r>
              <a:rPr lang="en-US" sz="2932">
                <a:solidFill>
                  <a:srgbClr val="1B4BA9"/>
                </a:solidFill>
                <a:latin typeface="Open Sans"/>
                <a:ea typeface="Open Sans"/>
                <a:cs typeface="Open Sans"/>
                <a:sym typeface="Open Sans"/>
              </a:rPr>
              <a:t> a </a:t>
            </a:r>
            <a:r>
              <a:rPr lang="en-US" sz="2932">
                <a:solidFill>
                  <a:srgbClr val="E80000"/>
                </a:solidFill>
                <a:latin typeface="Open Sans"/>
                <a:ea typeface="Open Sans"/>
                <a:cs typeface="Open Sans"/>
                <a:sym typeface="Open Sans"/>
              </a:rPr>
              <a:t>vemhes méh</a:t>
            </a:r>
            <a:r>
              <a:rPr lang="en-US" sz="2932">
                <a:solidFill>
                  <a:srgbClr val="1B4BA9"/>
                </a:solidFill>
                <a:latin typeface="Open Sans"/>
                <a:ea typeface="Open Sans"/>
                <a:cs typeface="Open Sans"/>
                <a:sym typeface="Open Sans"/>
              </a:rPr>
              <a:t>, valamint a has alsó harmadában a jobb oldalon is kitapintható </a:t>
            </a:r>
            <a:r>
              <a:rPr lang="en-US" sz="2932">
                <a:solidFill>
                  <a:srgbClr val="E80000"/>
                </a:solidFill>
                <a:latin typeface="Open Sans"/>
                <a:ea typeface="Open Sans"/>
                <a:cs typeface="Open Sans"/>
                <a:sym typeface="Open Sans"/>
              </a:rPr>
              <a:t>bendőzsák ellenállásával</a:t>
            </a:r>
            <a:r>
              <a:rPr lang="en-US" sz="2932">
                <a:solidFill>
                  <a:srgbClr val="1B4BA9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  <a:r>
              <a:rPr lang="en-US" sz="2932">
                <a:solidFill>
                  <a:srgbClr val="E80000"/>
                </a:solidFill>
                <a:latin typeface="Open Sans"/>
                <a:ea typeface="Open Sans"/>
                <a:cs typeface="Open Sans"/>
                <a:sym typeface="Open Sans"/>
              </a:rPr>
              <a:t> Bélelzáródás esetén</a:t>
            </a:r>
            <a:r>
              <a:rPr lang="en-US" sz="2932">
                <a:solidFill>
                  <a:srgbClr val="1B4BA9"/>
                </a:solidFill>
                <a:latin typeface="Open Sans"/>
                <a:ea typeface="Open Sans"/>
                <a:cs typeface="Open Sans"/>
                <a:sym typeface="Open Sans"/>
              </a:rPr>
              <a:t> nem ritkán</a:t>
            </a:r>
            <a:r>
              <a:rPr lang="en-US" sz="2932">
                <a:solidFill>
                  <a:srgbClr val="E80000"/>
                </a:solidFill>
                <a:latin typeface="Open Sans"/>
                <a:ea typeface="Open Sans"/>
                <a:cs typeface="Open Sans"/>
                <a:sym typeface="Open Sans"/>
              </a:rPr>
              <a:t> loccsanást</a:t>
            </a:r>
            <a:r>
              <a:rPr lang="en-US" sz="2932">
                <a:solidFill>
                  <a:srgbClr val="1B4BA9"/>
                </a:solidFill>
                <a:latin typeface="Open Sans"/>
                <a:ea typeface="Open Sans"/>
                <a:cs typeface="Open Sans"/>
                <a:sym typeface="Open Sans"/>
              </a:rPr>
              <a:t> lehet kiváltani a hasfal hirtelen meglökésével, mert az akadály előtt a bélben nemcsak folyékony tartalom, hanem erjedési gázok is vannak.</a:t>
            </a:r>
          </a:p>
          <a:p>
            <a:pPr algn="ctr">
              <a:lnSpc>
                <a:spcPts val="4105"/>
              </a:lnSpc>
            </a:pPr>
            <a:endParaRPr/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808072" y="7913243"/>
            <a:ext cx="3796285" cy="2690114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15658198" y="8643319"/>
            <a:ext cx="2096032" cy="9881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85"/>
              </a:lnSpc>
            </a:pPr>
            <a:r>
              <a:rPr lang="en-US" sz="2346" b="1" u="sng">
                <a:solidFill>
                  <a:srgbClr val="000000"/>
                </a:solidFill>
                <a:latin typeface="Cakerolli Bold"/>
                <a:ea typeface="Cakerolli Bold"/>
                <a:cs typeface="Cakerolli Bold"/>
                <a:sym typeface="Cakerolli Bold"/>
                <a:hlinkClick r:id="rId10" tooltip="https://wordwall.net/hu/resource/106785752"/>
              </a:rPr>
              <a:t>INJEKCÓ BEADÁS</a:t>
            </a:r>
          </a:p>
          <a:p>
            <a:pPr algn="ctr">
              <a:lnSpc>
                <a:spcPts val="3285"/>
              </a:lnSpc>
              <a:spcBef>
                <a:spcPct val="0"/>
              </a:spcBef>
            </a:pPr>
            <a:r>
              <a:rPr lang="en-US" sz="2346" b="1" u="sng">
                <a:solidFill>
                  <a:srgbClr val="000000"/>
                </a:solidFill>
                <a:latin typeface="Cakerolli Bold"/>
                <a:ea typeface="Cakerolli Bold"/>
                <a:cs typeface="Cakerolli Bold"/>
                <a:sym typeface="Cakerolli Bold"/>
                <a:hlinkClick r:id="rId10" tooltip="https://wordwall.net/hu/resource/106785752"/>
              </a:rPr>
              <a:t> MÓDJA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4003610" y="6172200"/>
            <a:ext cx="4284390" cy="4114800"/>
          </a:xfrm>
          <a:custGeom>
            <a:avLst/>
            <a:gdLst/>
            <a:ahLst/>
            <a:cxnLst/>
            <a:rect l="l" t="t" r="r" b="b"/>
            <a:pathLst>
              <a:path w="4284390" h="4114800">
                <a:moveTo>
                  <a:pt x="0" y="0"/>
                </a:moveTo>
                <a:lnTo>
                  <a:pt x="4284390" y="0"/>
                </a:lnTo>
                <a:lnTo>
                  <a:pt x="428439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9719219" y="6172200"/>
            <a:ext cx="4284390" cy="4114800"/>
          </a:xfrm>
          <a:custGeom>
            <a:avLst/>
            <a:gdLst/>
            <a:ahLst/>
            <a:cxnLst/>
            <a:rect l="l" t="t" r="r" b="b"/>
            <a:pathLst>
              <a:path w="4284390" h="4114800">
                <a:moveTo>
                  <a:pt x="0" y="0"/>
                </a:moveTo>
                <a:lnTo>
                  <a:pt x="4284391" y="0"/>
                </a:lnTo>
                <a:lnTo>
                  <a:pt x="428439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5434829" y="6172200"/>
            <a:ext cx="4284390" cy="4114800"/>
          </a:xfrm>
          <a:custGeom>
            <a:avLst/>
            <a:gdLst/>
            <a:ahLst/>
            <a:cxnLst/>
            <a:rect l="l" t="t" r="r" b="b"/>
            <a:pathLst>
              <a:path w="4284390" h="4114800">
                <a:moveTo>
                  <a:pt x="0" y="0"/>
                </a:moveTo>
                <a:lnTo>
                  <a:pt x="4284390" y="0"/>
                </a:lnTo>
                <a:lnTo>
                  <a:pt x="428439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028700" y="6712441"/>
            <a:ext cx="4284390" cy="4114800"/>
          </a:xfrm>
          <a:custGeom>
            <a:avLst/>
            <a:gdLst/>
            <a:ahLst/>
            <a:cxnLst/>
            <a:rect l="l" t="t" r="r" b="b"/>
            <a:pathLst>
              <a:path w="4284390" h="4114800">
                <a:moveTo>
                  <a:pt x="0" y="0"/>
                </a:moveTo>
                <a:lnTo>
                  <a:pt x="4284390" y="0"/>
                </a:lnTo>
                <a:lnTo>
                  <a:pt x="428439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-3133952" y="6172200"/>
            <a:ext cx="4284390" cy="4114800"/>
          </a:xfrm>
          <a:custGeom>
            <a:avLst/>
            <a:gdLst/>
            <a:ahLst/>
            <a:cxnLst/>
            <a:rect l="l" t="t" r="r" b="b"/>
            <a:pathLst>
              <a:path w="4284390" h="4114800">
                <a:moveTo>
                  <a:pt x="0" y="0"/>
                </a:moveTo>
                <a:lnTo>
                  <a:pt x="4284390" y="0"/>
                </a:lnTo>
                <a:lnTo>
                  <a:pt x="428439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766815">
            <a:off x="2819585" y="943011"/>
            <a:ext cx="12322094" cy="10458377"/>
          </a:xfrm>
          <a:custGeom>
            <a:avLst/>
            <a:gdLst/>
            <a:ahLst/>
            <a:cxnLst/>
            <a:rect l="l" t="t" r="r" b="b"/>
            <a:pathLst>
              <a:path w="12322094" h="10458377">
                <a:moveTo>
                  <a:pt x="0" y="0"/>
                </a:moveTo>
                <a:lnTo>
                  <a:pt x="12322094" y="0"/>
                </a:lnTo>
                <a:lnTo>
                  <a:pt x="12322094" y="10458378"/>
                </a:lnTo>
                <a:lnTo>
                  <a:pt x="0" y="1045837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5081754" y="-663867"/>
            <a:ext cx="11064051" cy="5232374"/>
          </a:xfrm>
          <a:custGeom>
            <a:avLst/>
            <a:gdLst/>
            <a:ahLst/>
            <a:cxnLst/>
            <a:rect l="l" t="t" r="r" b="b"/>
            <a:pathLst>
              <a:path w="11064051" h="5232374">
                <a:moveTo>
                  <a:pt x="0" y="0"/>
                </a:moveTo>
                <a:lnTo>
                  <a:pt x="11064051" y="0"/>
                </a:lnTo>
                <a:lnTo>
                  <a:pt x="11064051" y="5232374"/>
                </a:lnTo>
                <a:lnTo>
                  <a:pt x="0" y="523237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 rot="-235009">
            <a:off x="5323402" y="-3314293"/>
            <a:ext cx="9327273" cy="68263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242"/>
              </a:lnSpc>
            </a:pPr>
            <a:endParaRPr/>
          </a:p>
          <a:p>
            <a:pPr algn="ctr">
              <a:lnSpc>
                <a:spcPts val="12242"/>
              </a:lnSpc>
            </a:pPr>
            <a:endParaRPr/>
          </a:p>
          <a:p>
            <a:pPr algn="ctr">
              <a:lnSpc>
                <a:spcPts val="12242"/>
              </a:lnSpc>
            </a:pPr>
            <a:r>
              <a:rPr lang="en-US" sz="8744" b="1">
                <a:solidFill>
                  <a:srgbClr val="624F47"/>
                </a:solidFill>
                <a:latin typeface="Cakerolli Bold"/>
                <a:ea typeface="Cakerolli Bold"/>
                <a:cs typeface="Cakerolli Bold"/>
                <a:sym typeface="Cakerolli Bold"/>
              </a:rPr>
              <a:t>REKTÁLIS </a:t>
            </a:r>
          </a:p>
          <a:p>
            <a:pPr algn="ctr">
              <a:lnSpc>
                <a:spcPts val="12242"/>
              </a:lnSpc>
            </a:pPr>
            <a:r>
              <a:rPr lang="en-US" sz="8744" b="1">
                <a:solidFill>
                  <a:srgbClr val="624F47"/>
                </a:solidFill>
                <a:latin typeface="Cakerolli Bold"/>
                <a:ea typeface="Cakerolli Bold"/>
                <a:cs typeface="Cakerolli Bold"/>
                <a:sym typeface="Cakerolli Bold"/>
              </a:rPr>
              <a:t>VIZSGÁLAT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3088332" y="3423555"/>
            <a:ext cx="11784599" cy="46118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05"/>
              </a:lnSpc>
            </a:pPr>
            <a:r>
              <a:rPr lang="en-US" sz="2932">
                <a:solidFill>
                  <a:srgbClr val="1B4BA9"/>
                </a:solidFill>
                <a:latin typeface="Open Sans"/>
                <a:ea typeface="Open Sans"/>
                <a:cs typeface="Open Sans"/>
                <a:sym typeface="Open Sans"/>
              </a:rPr>
              <a:t>Rektális vizsgálattal a végbélben</a:t>
            </a:r>
            <a:r>
              <a:rPr lang="en-US" sz="2932">
                <a:solidFill>
                  <a:srgbClr val="E80000"/>
                </a:solidFill>
                <a:latin typeface="Open Sans"/>
                <a:ea typeface="Open Sans"/>
                <a:cs typeface="Open Sans"/>
                <a:sym typeface="Open Sans"/>
              </a:rPr>
              <a:t> kocsonyás nyálkát</a:t>
            </a:r>
            <a:r>
              <a:rPr lang="en-US" sz="2932">
                <a:solidFill>
                  <a:srgbClr val="1B4BA9"/>
                </a:solidFill>
                <a:latin typeface="Open Sans"/>
                <a:ea typeface="Open Sans"/>
                <a:cs typeface="Open Sans"/>
                <a:sym typeface="Open Sans"/>
              </a:rPr>
              <a:t> lehet találn</a:t>
            </a:r>
            <a:r>
              <a:rPr lang="en-US" sz="2932">
                <a:solidFill>
                  <a:srgbClr val="E80000"/>
                </a:solidFill>
                <a:latin typeface="Open Sans"/>
                <a:ea typeface="Open Sans"/>
                <a:cs typeface="Open Sans"/>
                <a:sym typeface="Open Sans"/>
              </a:rPr>
              <a:t>i </a:t>
            </a:r>
            <a:r>
              <a:rPr lang="en-US" sz="2932">
                <a:solidFill>
                  <a:srgbClr val="F2D606"/>
                </a:solidFill>
                <a:latin typeface="Open Sans"/>
                <a:ea typeface="Open Sans"/>
                <a:cs typeface="Open Sans"/>
                <a:sym typeface="Open Sans"/>
              </a:rPr>
              <a:t>bél-lefűződés</a:t>
            </a:r>
            <a:r>
              <a:rPr lang="en-US" sz="2932">
                <a:solidFill>
                  <a:srgbClr val="1B4BA9"/>
                </a:solidFill>
                <a:latin typeface="Open Sans"/>
                <a:ea typeface="Open Sans"/>
                <a:cs typeface="Open Sans"/>
                <a:sym typeface="Open Sans"/>
              </a:rPr>
              <a:t>, valamint a szarvasmarhában igen ritka </a:t>
            </a:r>
            <a:r>
              <a:rPr lang="en-US" sz="2932">
                <a:solidFill>
                  <a:srgbClr val="F2D606"/>
                </a:solidFill>
                <a:latin typeface="Open Sans"/>
                <a:ea typeface="Open Sans"/>
                <a:cs typeface="Open Sans"/>
                <a:sym typeface="Open Sans"/>
              </a:rPr>
              <a:t>bélcsavarodás esetén. </a:t>
            </a:r>
          </a:p>
          <a:p>
            <a:pPr algn="ctr">
              <a:lnSpc>
                <a:spcPts val="4105"/>
              </a:lnSpc>
            </a:pPr>
            <a:r>
              <a:rPr lang="en-US" sz="2932">
                <a:solidFill>
                  <a:srgbClr val="F2D606"/>
                </a:solidFill>
                <a:latin typeface="Open Sans"/>
                <a:ea typeface="Open Sans"/>
                <a:cs typeface="Open Sans"/>
                <a:sym typeface="Open Sans"/>
              </a:rPr>
              <a:t>Bélbetüremkedésnél</a:t>
            </a:r>
            <a:r>
              <a:rPr lang="en-US" sz="2932">
                <a:solidFill>
                  <a:srgbClr val="1B4BA9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932">
                <a:solidFill>
                  <a:srgbClr val="E80000"/>
                </a:solidFill>
                <a:latin typeface="Open Sans"/>
                <a:ea typeface="Open Sans"/>
                <a:cs typeface="Open Sans"/>
                <a:sym typeface="Open Sans"/>
              </a:rPr>
              <a:t>kocsonyás vagy véres, bűzös nyálka</a:t>
            </a:r>
            <a:r>
              <a:rPr lang="en-US" sz="2932">
                <a:solidFill>
                  <a:srgbClr val="1B4BA9"/>
                </a:solidFill>
                <a:latin typeface="Open Sans"/>
                <a:ea typeface="Open Sans"/>
                <a:cs typeface="Open Sans"/>
                <a:sym typeface="Open Sans"/>
              </a:rPr>
              <a:t> található, </a:t>
            </a:r>
            <a:r>
              <a:rPr lang="en-US" sz="2932">
                <a:solidFill>
                  <a:srgbClr val="F2D606"/>
                </a:solidFill>
                <a:latin typeface="Open Sans"/>
                <a:ea typeface="Open Sans"/>
                <a:cs typeface="Open Sans"/>
                <a:sym typeface="Open Sans"/>
              </a:rPr>
              <a:t>vér</a:t>
            </a:r>
            <a:r>
              <a:rPr lang="en-US" sz="2932">
                <a:solidFill>
                  <a:srgbClr val="1B4BA9"/>
                </a:solidFill>
                <a:latin typeface="Open Sans"/>
                <a:ea typeface="Open Sans"/>
                <a:cs typeface="Open Sans"/>
                <a:sym typeface="Open Sans"/>
              </a:rPr>
              <a:t> pedig </a:t>
            </a:r>
            <a:r>
              <a:rPr lang="en-US" sz="2932">
                <a:solidFill>
                  <a:srgbClr val="E80000"/>
                </a:solidFill>
                <a:latin typeface="Open Sans"/>
                <a:ea typeface="Open Sans"/>
                <a:cs typeface="Open Sans"/>
                <a:sym typeface="Open Sans"/>
              </a:rPr>
              <a:t>sérülések, lépfene és coccidiosis</a:t>
            </a:r>
            <a:r>
              <a:rPr lang="en-US" sz="2932">
                <a:solidFill>
                  <a:srgbClr val="1B4BA9"/>
                </a:solidFill>
                <a:latin typeface="Open Sans"/>
                <a:ea typeface="Open Sans"/>
                <a:cs typeface="Open Sans"/>
                <a:sym typeface="Open Sans"/>
              </a:rPr>
              <a:t> esetén. </a:t>
            </a:r>
          </a:p>
          <a:p>
            <a:pPr algn="ctr">
              <a:lnSpc>
                <a:spcPts val="4105"/>
              </a:lnSpc>
            </a:pPr>
            <a:r>
              <a:rPr lang="en-US" sz="2932">
                <a:solidFill>
                  <a:srgbClr val="1B4BA9"/>
                </a:solidFill>
                <a:latin typeface="Open Sans"/>
                <a:ea typeface="Open Sans"/>
                <a:cs typeface="Open Sans"/>
                <a:sym typeface="Open Sans"/>
              </a:rPr>
              <a:t> A </a:t>
            </a:r>
            <a:r>
              <a:rPr lang="en-US" sz="2932">
                <a:solidFill>
                  <a:srgbClr val="E80000"/>
                </a:solidFill>
                <a:latin typeface="Open Sans"/>
                <a:ea typeface="Open Sans"/>
                <a:cs typeface="Open Sans"/>
                <a:sym typeface="Open Sans"/>
              </a:rPr>
              <a:t>végbél megszűkülhet</a:t>
            </a:r>
            <a:r>
              <a:rPr lang="en-US" sz="2932">
                <a:solidFill>
                  <a:srgbClr val="1B4BA9"/>
                </a:solidFill>
                <a:latin typeface="Open Sans"/>
                <a:ea typeface="Open Sans"/>
                <a:cs typeface="Open Sans"/>
                <a:sym typeface="Open Sans"/>
              </a:rPr>
              <a:t>, ha a végbélnyílás közelében vagy a medencében</a:t>
            </a:r>
            <a:r>
              <a:rPr lang="en-US" sz="2932">
                <a:solidFill>
                  <a:srgbClr val="F2D606"/>
                </a:solidFill>
                <a:latin typeface="Open Sans"/>
                <a:ea typeface="Open Sans"/>
                <a:cs typeface="Open Sans"/>
                <a:sym typeface="Open Sans"/>
              </a:rPr>
              <a:t> tályog</a:t>
            </a:r>
            <a:r>
              <a:rPr lang="en-US" sz="2932">
                <a:solidFill>
                  <a:srgbClr val="1B4BA9"/>
                </a:solidFill>
                <a:latin typeface="Open Sans"/>
                <a:ea typeface="Open Sans"/>
                <a:cs typeface="Open Sans"/>
                <a:sym typeface="Open Sans"/>
              </a:rPr>
              <a:t> keletkezett, vagy ha a végbél megsérült és </a:t>
            </a:r>
            <a:r>
              <a:rPr lang="en-US" sz="2932">
                <a:solidFill>
                  <a:srgbClr val="F2D606"/>
                </a:solidFill>
                <a:latin typeface="Open Sans"/>
                <a:ea typeface="Open Sans"/>
                <a:cs typeface="Open Sans"/>
                <a:sym typeface="Open Sans"/>
              </a:rPr>
              <a:t>gyulladásosan beszűrődött. </a:t>
            </a:r>
          </a:p>
          <a:p>
            <a:pPr algn="ctr">
              <a:lnSpc>
                <a:spcPts val="4105"/>
              </a:lnSpc>
            </a:pPr>
            <a:r>
              <a:rPr lang="en-US" sz="2932">
                <a:solidFill>
                  <a:srgbClr val="F2D606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808072" y="7913243"/>
            <a:ext cx="3796285" cy="2690114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4003610" y="6172200"/>
            <a:ext cx="4284390" cy="4114800"/>
          </a:xfrm>
          <a:custGeom>
            <a:avLst/>
            <a:gdLst/>
            <a:ahLst/>
            <a:cxnLst/>
            <a:rect l="l" t="t" r="r" b="b"/>
            <a:pathLst>
              <a:path w="4284390" h="4114800">
                <a:moveTo>
                  <a:pt x="0" y="0"/>
                </a:moveTo>
                <a:lnTo>
                  <a:pt x="4284390" y="0"/>
                </a:lnTo>
                <a:lnTo>
                  <a:pt x="428439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9719219" y="6172200"/>
            <a:ext cx="4284390" cy="4114800"/>
          </a:xfrm>
          <a:custGeom>
            <a:avLst/>
            <a:gdLst/>
            <a:ahLst/>
            <a:cxnLst/>
            <a:rect l="l" t="t" r="r" b="b"/>
            <a:pathLst>
              <a:path w="4284390" h="4114800">
                <a:moveTo>
                  <a:pt x="0" y="0"/>
                </a:moveTo>
                <a:lnTo>
                  <a:pt x="4284391" y="0"/>
                </a:lnTo>
                <a:lnTo>
                  <a:pt x="428439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5434829" y="6172200"/>
            <a:ext cx="4284390" cy="4114800"/>
          </a:xfrm>
          <a:custGeom>
            <a:avLst/>
            <a:gdLst/>
            <a:ahLst/>
            <a:cxnLst/>
            <a:rect l="l" t="t" r="r" b="b"/>
            <a:pathLst>
              <a:path w="4284390" h="4114800">
                <a:moveTo>
                  <a:pt x="0" y="0"/>
                </a:moveTo>
                <a:lnTo>
                  <a:pt x="4284390" y="0"/>
                </a:lnTo>
                <a:lnTo>
                  <a:pt x="428439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028700" y="6712441"/>
            <a:ext cx="4284390" cy="4114800"/>
          </a:xfrm>
          <a:custGeom>
            <a:avLst/>
            <a:gdLst/>
            <a:ahLst/>
            <a:cxnLst/>
            <a:rect l="l" t="t" r="r" b="b"/>
            <a:pathLst>
              <a:path w="4284390" h="4114800">
                <a:moveTo>
                  <a:pt x="0" y="0"/>
                </a:moveTo>
                <a:lnTo>
                  <a:pt x="4284390" y="0"/>
                </a:lnTo>
                <a:lnTo>
                  <a:pt x="428439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-3133952" y="6172200"/>
            <a:ext cx="4284390" cy="4114800"/>
          </a:xfrm>
          <a:custGeom>
            <a:avLst/>
            <a:gdLst/>
            <a:ahLst/>
            <a:cxnLst/>
            <a:rect l="l" t="t" r="r" b="b"/>
            <a:pathLst>
              <a:path w="4284390" h="4114800">
                <a:moveTo>
                  <a:pt x="0" y="0"/>
                </a:moveTo>
                <a:lnTo>
                  <a:pt x="4284390" y="0"/>
                </a:lnTo>
                <a:lnTo>
                  <a:pt x="428439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766815">
            <a:off x="2819585" y="943011"/>
            <a:ext cx="12322094" cy="10458377"/>
          </a:xfrm>
          <a:custGeom>
            <a:avLst/>
            <a:gdLst/>
            <a:ahLst/>
            <a:cxnLst/>
            <a:rect l="l" t="t" r="r" b="b"/>
            <a:pathLst>
              <a:path w="12322094" h="10458377">
                <a:moveTo>
                  <a:pt x="0" y="0"/>
                </a:moveTo>
                <a:lnTo>
                  <a:pt x="12322094" y="0"/>
                </a:lnTo>
                <a:lnTo>
                  <a:pt x="12322094" y="10458378"/>
                </a:lnTo>
                <a:lnTo>
                  <a:pt x="0" y="1045837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5081754" y="-663867"/>
            <a:ext cx="11064051" cy="5232374"/>
          </a:xfrm>
          <a:custGeom>
            <a:avLst/>
            <a:gdLst/>
            <a:ahLst/>
            <a:cxnLst/>
            <a:rect l="l" t="t" r="r" b="b"/>
            <a:pathLst>
              <a:path w="11064051" h="5232374">
                <a:moveTo>
                  <a:pt x="0" y="0"/>
                </a:moveTo>
                <a:lnTo>
                  <a:pt x="11064051" y="0"/>
                </a:lnTo>
                <a:lnTo>
                  <a:pt x="11064051" y="5232374"/>
                </a:lnTo>
                <a:lnTo>
                  <a:pt x="0" y="523237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 rot="-235009">
            <a:off x="5323402" y="-3314293"/>
            <a:ext cx="9327273" cy="68263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242"/>
              </a:lnSpc>
            </a:pPr>
            <a:endParaRPr/>
          </a:p>
          <a:p>
            <a:pPr algn="ctr">
              <a:lnSpc>
                <a:spcPts val="12242"/>
              </a:lnSpc>
            </a:pPr>
            <a:endParaRPr/>
          </a:p>
          <a:p>
            <a:pPr algn="ctr">
              <a:lnSpc>
                <a:spcPts val="12242"/>
              </a:lnSpc>
            </a:pPr>
            <a:r>
              <a:rPr lang="en-US" sz="8744" b="1">
                <a:solidFill>
                  <a:srgbClr val="624F47"/>
                </a:solidFill>
                <a:latin typeface="Cakerolli Bold"/>
                <a:ea typeface="Cakerolli Bold"/>
                <a:cs typeface="Cakerolli Bold"/>
                <a:sym typeface="Cakerolli Bold"/>
              </a:rPr>
              <a:t>REKTÁLIS </a:t>
            </a:r>
          </a:p>
          <a:p>
            <a:pPr algn="ctr">
              <a:lnSpc>
                <a:spcPts val="12242"/>
              </a:lnSpc>
            </a:pPr>
            <a:r>
              <a:rPr lang="en-US" sz="8744" b="1">
                <a:solidFill>
                  <a:srgbClr val="624F47"/>
                </a:solidFill>
                <a:latin typeface="Cakerolli Bold"/>
                <a:ea typeface="Cakerolli Bold"/>
                <a:cs typeface="Cakerolli Bold"/>
                <a:sym typeface="Cakerolli Bold"/>
              </a:rPr>
              <a:t>VIZSGÁLAT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3088332" y="3423555"/>
            <a:ext cx="11784599" cy="46118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05"/>
              </a:lnSpc>
            </a:pPr>
            <a:r>
              <a:rPr lang="en-US" sz="2932">
                <a:solidFill>
                  <a:srgbClr val="1B4BA9"/>
                </a:solidFill>
                <a:latin typeface="Open Sans"/>
                <a:ea typeface="Open Sans"/>
                <a:cs typeface="Open Sans"/>
                <a:sym typeface="Open Sans"/>
              </a:rPr>
              <a:t> A </a:t>
            </a:r>
            <a:r>
              <a:rPr lang="en-US" sz="2932">
                <a:solidFill>
                  <a:srgbClr val="E80000"/>
                </a:solidFill>
                <a:latin typeface="Open Sans"/>
                <a:ea typeface="Open Sans"/>
                <a:cs typeface="Open Sans"/>
                <a:sym typeface="Open Sans"/>
              </a:rPr>
              <a:t>bél összenövését</a:t>
            </a:r>
            <a:r>
              <a:rPr lang="en-US" sz="2932">
                <a:solidFill>
                  <a:srgbClr val="1B4BA9"/>
                </a:solidFill>
                <a:latin typeface="Open Sans"/>
                <a:ea typeface="Open Sans"/>
                <a:cs typeface="Open Sans"/>
                <a:sym typeface="Open Sans"/>
              </a:rPr>
              <a:t> a szomszédsággal és különösen a méhhel, a bendővel vagy a hasfallal, arról lehet fölismerni, hogy a beleket vagy </a:t>
            </a:r>
            <a:r>
              <a:rPr lang="en-US" sz="2932">
                <a:solidFill>
                  <a:srgbClr val="E80000"/>
                </a:solidFill>
                <a:latin typeface="Open Sans"/>
                <a:ea typeface="Open Sans"/>
                <a:cs typeface="Open Sans"/>
                <a:sym typeface="Open Sans"/>
              </a:rPr>
              <a:t>egyes bélkacsokat nem lehet a helyükből eltolni</a:t>
            </a:r>
            <a:r>
              <a:rPr lang="en-US" sz="2932">
                <a:solidFill>
                  <a:srgbClr val="1B4BA9"/>
                </a:solidFill>
                <a:latin typeface="Open Sans"/>
                <a:ea typeface="Open Sans"/>
                <a:cs typeface="Open Sans"/>
                <a:sym typeface="Open Sans"/>
              </a:rPr>
              <a:t>. Kiterjedt hashártyagyulladásnál a cseplesz kocsonyásan beszűrődik és annyira megvastagodhatik, hogy rajta keresztül nem lehet kitapintani, hogy milyen a bendő tartalma.</a:t>
            </a:r>
          </a:p>
          <a:p>
            <a:pPr algn="ctr">
              <a:lnSpc>
                <a:spcPts val="4105"/>
              </a:lnSpc>
            </a:pPr>
            <a:r>
              <a:rPr lang="en-US" sz="2932">
                <a:solidFill>
                  <a:srgbClr val="1B4BA9"/>
                </a:solidFill>
                <a:latin typeface="Open Sans"/>
                <a:ea typeface="Open Sans"/>
                <a:cs typeface="Open Sans"/>
                <a:sym typeface="Open Sans"/>
              </a:rPr>
              <a:t>Bélsár-felhalmozódás a belekben s a belek felfúvódása igen ritkán kerül megállapításra, akkor is többnyire másodlagos jelenségként.</a:t>
            </a:r>
          </a:p>
          <a:p>
            <a:pPr algn="ctr">
              <a:lnSpc>
                <a:spcPts val="4105"/>
              </a:lnSpc>
            </a:pPr>
            <a:r>
              <a:rPr lang="en-US" sz="2932">
                <a:solidFill>
                  <a:srgbClr val="1B4BA9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808072" y="7913243"/>
            <a:ext cx="3796285" cy="269011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4003610" y="6172200"/>
            <a:ext cx="4284390" cy="4114800"/>
          </a:xfrm>
          <a:custGeom>
            <a:avLst/>
            <a:gdLst/>
            <a:ahLst/>
            <a:cxnLst/>
            <a:rect l="l" t="t" r="r" b="b"/>
            <a:pathLst>
              <a:path w="4284390" h="4114800">
                <a:moveTo>
                  <a:pt x="0" y="0"/>
                </a:moveTo>
                <a:lnTo>
                  <a:pt x="4284390" y="0"/>
                </a:lnTo>
                <a:lnTo>
                  <a:pt x="428439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9719219" y="6172200"/>
            <a:ext cx="4284390" cy="4114800"/>
          </a:xfrm>
          <a:custGeom>
            <a:avLst/>
            <a:gdLst/>
            <a:ahLst/>
            <a:cxnLst/>
            <a:rect l="l" t="t" r="r" b="b"/>
            <a:pathLst>
              <a:path w="4284390" h="4114800">
                <a:moveTo>
                  <a:pt x="0" y="0"/>
                </a:moveTo>
                <a:lnTo>
                  <a:pt x="4284391" y="0"/>
                </a:lnTo>
                <a:lnTo>
                  <a:pt x="428439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5434829" y="6172200"/>
            <a:ext cx="4284390" cy="4114800"/>
          </a:xfrm>
          <a:custGeom>
            <a:avLst/>
            <a:gdLst/>
            <a:ahLst/>
            <a:cxnLst/>
            <a:rect l="l" t="t" r="r" b="b"/>
            <a:pathLst>
              <a:path w="4284390" h="4114800">
                <a:moveTo>
                  <a:pt x="0" y="0"/>
                </a:moveTo>
                <a:lnTo>
                  <a:pt x="4284390" y="0"/>
                </a:lnTo>
                <a:lnTo>
                  <a:pt x="428439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150438" y="6172200"/>
            <a:ext cx="4284390" cy="4114800"/>
          </a:xfrm>
          <a:custGeom>
            <a:avLst/>
            <a:gdLst/>
            <a:ahLst/>
            <a:cxnLst/>
            <a:rect l="l" t="t" r="r" b="b"/>
            <a:pathLst>
              <a:path w="4284390" h="4114800">
                <a:moveTo>
                  <a:pt x="0" y="0"/>
                </a:moveTo>
                <a:lnTo>
                  <a:pt x="4284391" y="0"/>
                </a:lnTo>
                <a:lnTo>
                  <a:pt x="428439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-3133952" y="6172200"/>
            <a:ext cx="4284390" cy="4114800"/>
          </a:xfrm>
          <a:custGeom>
            <a:avLst/>
            <a:gdLst/>
            <a:ahLst/>
            <a:cxnLst/>
            <a:rect l="l" t="t" r="r" b="b"/>
            <a:pathLst>
              <a:path w="4284390" h="4114800">
                <a:moveTo>
                  <a:pt x="0" y="0"/>
                </a:moveTo>
                <a:lnTo>
                  <a:pt x="4284390" y="0"/>
                </a:lnTo>
                <a:lnTo>
                  <a:pt x="428439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766815">
            <a:off x="2819585" y="943011"/>
            <a:ext cx="12322094" cy="10458377"/>
          </a:xfrm>
          <a:custGeom>
            <a:avLst/>
            <a:gdLst/>
            <a:ahLst/>
            <a:cxnLst/>
            <a:rect l="l" t="t" r="r" b="b"/>
            <a:pathLst>
              <a:path w="12322094" h="10458377">
                <a:moveTo>
                  <a:pt x="0" y="0"/>
                </a:moveTo>
                <a:lnTo>
                  <a:pt x="12322094" y="0"/>
                </a:lnTo>
                <a:lnTo>
                  <a:pt x="12322094" y="10458378"/>
                </a:lnTo>
                <a:lnTo>
                  <a:pt x="0" y="1045837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5081754" y="-663867"/>
            <a:ext cx="11064051" cy="5232374"/>
          </a:xfrm>
          <a:custGeom>
            <a:avLst/>
            <a:gdLst/>
            <a:ahLst/>
            <a:cxnLst/>
            <a:rect l="l" t="t" r="r" b="b"/>
            <a:pathLst>
              <a:path w="11064051" h="5232374">
                <a:moveTo>
                  <a:pt x="0" y="0"/>
                </a:moveTo>
                <a:lnTo>
                  <a:pt x="11064051" y="0"/>
                </a:lnTo>
                <a:lnTo>
                  <a:pt x="11064051" y="5232374"/>
                </a:lnTo>
                <a:lnTo>
                  <a:pt x="0" y="523237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 rot="-235009">
            <a:off x="4904985" y="369907"/>
            <a:ext cx="12637138" cy="28931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582"/>
              </a:lnSpc>
            </a:pPr>
            <a:r>
              <a:rPr lang="en-US" sz="6844" b="1">
                <a:solidFill>
                  <a:srgbClr val="624F47"/>
                </a:solidFill>
                <a:latin typeface="Cakerolli Bold"/>
                <a:ea typeface="Cakerolli Bold"/>
                <a:cs typeface="Cakerolli Bold"/>
                <a:sym typeface="Cakerolli Bold"/>
              </a:rPr>
              <a:t>A BENDŐ</a:t>
            </a:r>
          </a:p>
          <a:p>
            <a:pPr algn="ctr">
              <a:lnSpc>
                <a:spcPts val="9582"/>
              </a:lnSpc>
            </a:pPr>
            <a:r>
              <a:rPr lang="en-US" sz="6844" b="1">
                <a:solidFill>
                  <a:srgbClr val="624F47"/>
                </a:solidFill>
                <a:latin typeface="Cakerolli Bold"/>
                <a:ea typeface="Cakerolli Bold"/>
                <a:cs typeface="Cakerolli Bold"/>
                <a:sym typeface="Cakerolli Bold"/>
              </a:rPr>
              <a:t>ADSZPEKCÍÓJA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2144970" y="4097266"/>
            <a:ext cx="13998060" cy="60574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62"/>
              </a:lnSpc>
              <a:spcBef>
                <a:spcPct val="0"/>
              </a:spcBef>
            </a:pPr>
            <a:r>
              <a:rPr lang="en-US" sz="4044" b="1">
                <a:solidFill>
                  <a:srgbClr val="624F47"/>
                </a:solidFill>
                <a:latin typeface="Cakerolli Bold"/>
                <a:ea typeface="Cakerolli Bold"/>
                <a:cs typeface="Cakerolli Bold"/>
                <a:sym typeface="Cakerolli Bold"/>
              </a:rPr>
              <a:t>  A BENDŐTÁJÉK ERŐSEBB ELŐDOMBORODÁSA  MÁR KÓROS.</a:t>
            </a:r>
          </a:p>
          <a:p>
            <a:pPr algn="ctr">
              <a:lnSpc>
                <a:spcPts val="5662"/>
              </a:lnSpc>
              <a:spcBef>
                <a:spcPct val="0"/>
              </a:spcBef>
            </a:pPr>
            <a:r>
              <a:rPr lang="en-US" sz="4044" b="1">
                <a:solidFill>
                  <a:srgbClr val="624F47"/>
                </a:solidFill>
                <a:latin typeface="Cakerolli Bold"/>
                <a:ea typeface="Cakerolli Bold"/>
                <a:cs typeface="Cakerolli Bold"/>
                <a:sym typeface="Cakerolli Bold"/>
              </a:rPr>
              <a:t> KÜLÖNÖSEN NAGYFOKÚ LEHET EZ </a:t>
            </a:r>
            <a:r>
              <a:rPr lang="en-US" sz="4044" b="1">
                <a:solidFill>
                  <a:srgbClr val="E80000"/>
                </a:solidFill>
                <a:latin typeface="Cakerolli Bold"/>
                <a:ea typeface="Cakerolli Bold"/>
                <a:cs typeface="Cakerolli Bold"/>
                <a:sym typeface="Cakerolli Bold"/>
              </a:rPr>
              <a:t>HEVENY FELFÚVÓDÁS</a:t>
            </a:r>
            <a:r>
              <a:rPr lang="en-US" sz="4044" b="1">
                <a:solidFill>
                  <a:srgbClr val="624F47"/>
                </a:solidFill>
                <a:latin typeface="Cakerolli Bold"/>
                <a:ea typeface="Cakerolli Bold"/>
                <a:cs typeface="Cakerolli Bold"/>
                <a:sym typeface="Cakerolli Bold"/>
              </a:rPr>
              <a:t> ESETÉN,</a:t>
            </a:r>
          </a:p>
          <a:p>
            <a:pPr algn="ctr">
              <a:lnSpc>
                <a:spcPts val="5662"/>
              </a:lnSpc>
              <a:spcBef>
                <a:spcPct val="0"/>
              </a:spcBef>
            </a:pPr>
            <a:r>
              <a:rPr lang="en-US" sz="4044" b="1">
                <a:solidFill>
                  <a:srgbClr val="624F47"/>
                </a:solidFill>
                <a:latin typeface="Cakerolli Bold"/>
                <a:ea typeface="Cakerolli Bold"/>
                <a:cs typeface="Cakerolli Bold"/>
                <a:sym typeface="Cakerolli Bold"/>
              </a:rPr>
              <a:t> AMIKOR IS ELSŐSORBAN A BAL,</a:t>
            </a:r>
          </a:p>
          <a:p>
            <a:pPr algn="ctr">
              <a:lnSpc>
                <a:spcPts val="5662"/>
              </a:lnSpc>
              <a:spcBef>
                <a:spcPct val="0"/>
              </a:spcBef>
            </a:pPr>
            <a:r>
              <a:rPr lang="en-US" sz="4044" b="1">
                <a:solidFill>
                  <a:srgbClr val="624F47"/>
                </a:solidFill>
                <a:latin typeface="Cakerolli Bold"/>
                <a:ea typeface="Cakerolli Bold"/>
                <a:cs typeface="Cakerolli Bold"/>
                <a:sym typeface="Cakerolli Bold"/>
              </a:rPr>
              <a:t> KEVÉSBÉ A JOBB HORPASZ DOMBORODIK ELŐ ; </a:t>
            </a:r>
          </a:p>
          <a:p>
            <a:pPr algn="ctr">
              <a:lnSpc>
                <a:spcPts val="5662"/>
              </a:lnSpc>
              <a:spcBef>
                <a:spcPct val="0"/>
              </a:spcBef>
            </a:pPr>
            <a:r>
              <a:rPr lang="en-US" sz="4044" b="1">
                <a:solidFill>
                  <a:srgbClr val="624F47"/>
                </a:solidFill>
                <a:latin typeface="Cakerolli Bold"/>
                <a:ea typeface="Cakerolli Bold"/>
                <a:cs typeface="Cakerolli Bold"/>
                <a:sym typeface="Cakerolli Bold"/>
              </a:rPr>
              <a:t>A BAL HORPASZ SÚLYOS ESETBEN A GERINCÉL</a:t>
            </a:r>
          </a:p>
          <a:p>
            <a:pPr algn="ctr">
              <a:lnSpc>
                <a:spcPts val="5662"/>
              </a:lnSpc>
              <a:spcBef>
                <a:spcPct val="0"/>
              </a:spcBef>
            </a:pPr>
            <a:r>
              <a:rPr lang="en-US" sz="4044" b="1">
                <a:solidFill>
                  <a:srgbClr val="624F47"/>
                </a:solidFill>
                <a:latin typeface="Cakerolli Bold"/>
                <a:ea typeface="Cakerolli Bold"/>
                <a:cs typeface="Cakerolli Bold"/>
                <a:sym typeface="Cakerolli Bold"/>
              </a:rPr>
              <a:t>SÍKJA FÖLÉ IS DOMBORODHAT. </a:t>
            </a:r>
          </a:p>
          <a:p>
            <a:pPr algn="ctr">
              <a:lnSpc>
                <a:spcPts val="12242"/>
              </a:lnSpc>
              <a:spcBef>
                <a:spcPct val="0"/>
              </a:spcBef>
            </a:pPr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4003610" y="6172200"/>
            <a:ext cx="4284390" cy="4114800"/>
          </a:xfrm>
          <a:custGeom>
            <a:avLst/>
            <a:gdLst/>
            <a:ahLst/>
            <a:cxnLst/>
            <a:rect l="l" t="t" r="r" b="b"/>
            <a:pathLst>
              <a:path w="4284390" h="4114800">
                <a:moveTo>
                  <a:pt x="0" y="0"/>
                </a:moveTo>
                <a:lnTo>
                  <a:pt x="4284390" y="0"/>
                </a:lnTo>
                <a:lnTo>
                  <a:pt x="428439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9719219" y="6172200"/>
            <a:ext cx="4284390" cy="4114800"/>
          </a:xfrm>
          <a:custGeom>
            <a:avLst/>
            <a:gdLst/>
            <a:ahLst/>
            <a:cxnLst/>
            <a:rect l="l" t="t" r="r" b="b"/>
            <a:pathLst>
              <a:path w="4284390" h="4114800">
                <a:moveTo>
                  <a:pt x="0" y="0"/>
                </a:moveTo>
                <a:lnTo>
                  <a:pt x="4284391" y="0"/>
                </a:lnTo>
                <a:lnTo>
                  <a:pt x="428439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5434829" y="6172200"/>
            <a:ext cx="4284390" cy="4114800"/>
          </a:xfrm>
          <a:custGeom>
            <a:avLst/>
            <a:gdLst/>
            <a:ahLst/>
            <a:cxnLst/>
            <a:rect l="l" t="t" r="r" b="b"/>
            <a:pathLst>
              <a:path w="4284390" h="4114800">
                <a:moveTo>
                  <a:pt x="0" y="0"/>
                </a:moveTo>
                <a:lnTo>
                  <a:pt x="4284390" y="0"/>
                </a:lnTo>
                <a:lnTo>
                  <a:pt x="428439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028700" y="6712441"/>
            <a:ext cx="4284390" cy="4114800"/>
          </a:xfrm>
          <a:custGeom>
            <a:avLst/>
            <a:gdLst/>
            <a:ahLst/>
            <a:cxnLst/>
            <a:rect l="l" t="t" r="r" b="b"/>
            <a:pathLst>
              <a:path w="4284390" h="4114800">
                <a:moveTo>
                  <a:pt x="0" y="0"/>
                </a:moveTo>
                <a:lnTo>
                  <a:pt x="4284390" y="0"/>
                </a:lnTo>
                <a:lnTo>
                  <a:pt x="428439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-3133952" y="6172200"/>
            <a:ext cx="4284390" cy="4114800"/>
          </a:xfrm>
          <a:custGeom>
            <a:avLst/>
            <a:gdLst/>
            <a:ahLst/>
            <a:cxnLst/>
            <a:rect l="l" t="t" r="r" b="b"/>
            <a:pathLst>
              <a:path w="4284390" h="4114800">
                <a:moveTo>
                  <a:pt x="0" y="0"/>
                </a:moveTo>
                <a:lnTo>
                  <a:pt x="4284390" y="0"/>
                </a:lnTo>
                <a:lnTo>
                  <a:pt x="428439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766815">
            <a:off x="2819585" y="943011"/>
            <a:ext cx="12322094" cy="10458377"/>
          </a:xfrm>
          <a:custGeom>
            <a:avLst/>
            <a:gdLst/>
            <a:ahLst/>
            <a:cxnLst/>
            <a:rect l="l" t="t" r="r" b="b"/>
            <a:pathLst>
              <a:path w="12322094" h="10458377">
                <a:moveTo>
                  <a:pt x="0" y="0"/>
                </a:moveTo>
                <a:lnTo>
                  <a:pt x="12322094" y="0"/>
                </a:lnTo>
                <a:lnTo>
                  <a:pt x="12322094" y="10458378"/>
                </a:lnTo>
                <a:lnTo>
                  <a:pt x="0" y="1045837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5081754" y="-663867"/>
            <a:ext cx="11064051" cy="5232374"/>
          </a:xfrm>
          <a:custGeom>
            <a:avLst/>
            <a:gdLst/>
            <a:ahLst/>
            <a:cxnLst/>
            <a:rect l="l" t="t" r="r" b="b"/>
            <a:pathLst>
              <a:path w="11064051" h="5232374">
                <a:moveTo>
                  <a:pt x="0" y="0"/>
                </a:moveTo>
                <a:lnTo>
                  <a:pt x="11064051" y="0"/>
                </a:lnTo>
                <a:lnTo>
                  <a:pt x="11064051" y="5232374"/>
                </a:lnTo>
                <a:lnTo>
                  <a:pt x="0" y="523237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 rot="-235009">
            <a:off x="5323402" y="-3314293"/>
            <a:ext cx="9327273" cy="68263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242"/>
              </a:lnSpc>
            </a:pPr>
            <a:endParaRPr/>
          </a:p>
          <a:p>
            <a:pPr algn="ctr">
              <a:lnSpc>
                <a:spcPts val="12242"/>
              </a:lnSpc>
            </a:pPr>
            <a:endParaRPr/>
          </a:p>
          <a:p>
            <a:pPr algn="ctr">
              <a:lnSpc>
                <a:spcPts val="12242"/>
              </a:lnSpc>
            </a:pPr>
            <a:r>
              <a:rPr lang="en-US" sz="8744" b="1">
                <a:solidFill>
                  <a:srgbClr val="624F47"/>
                </a:solidFill>
                <a:latin typeface="Cakerolli Bold"/>
                <a:ea typeface="Cakerolli Bold"/>
                <a:cs typeface="Cakerolli Bold"/>
                <a:sym typeface="Cakerolli Bold"/>
              </a:rPr>
              <a:t>REKTÁLIS </a:t>
            </a:r>
          </a:p>
          <a:p>
            <a:pPr algn="ctr">
              <a:lnSpc>
                <a:spcPts val="12242"/>
              </a:lnSpc>
            </a:pPr>
            <a:r>
              <a:rPr lang="en-US" sz="8744" b="1">
                <a:solidFill>
                  <a:srgbClr val="624F47"/>
                </a:solidFill>
                <a:latin typeface="Cakerolli Bold"/>
                <a:ea typeface="Cakerolli Bold"/>
                <a:cs typeface="Cakerolli Bold"/>
                <a:sym typeface="Cakerolli Bold"/>
              </a:rPr>
              <a:t>VIZSGÁLAT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3339830" y="4008816"/>
            <a:ext cx="11784599" cy="35831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05"/>
              </a:lnSpc>
            </a:pPr>
            <a:r>
              <a:rPr lang="en-US" sz="2932">
                <a:solidFill>
                  <a:srgbClr val="1B4BA9"/>
                </a:solidFill>
                <a:latin typeface="Open Sans"/>
                <a:ea typeface="Open Sans"/>
                <a:cs typeface="Open Sans"/>
                <a:sym typeface="Open Sans"/>
              </a:rPr>
              <a:t> Valódi </a:t>
            </a:r>
            <a:r>
              <a:rPr lang="en-US" sz="2932">
                <a:solidFill>
                  <a:srgbClr val="E80000"/>
                </a:solidFill>
                <a:latin typeface="Open Sans"/>
                <a:ea typeface="Open Sans"/>
                <a:cs typeface="Open Sans"/>
                <a:sym typeface="Open Sans"/>
              </a:rPr>
              <a:t>daganatok</a:t>
            </a:r>
            <a:r>
              <a:rPr lang="en-US" sz="2932">
                <a:solidFill>
                  <a:srgbClr val="1B4BA9"/>
                </a:solidFill>
                <a:latin typeface="Open Sans"/>
                <a:ea typeface="Open Sans"/>
                <a:cs typeface="Open Sans"/>
                <a:sym typeface="Open Sans"/>
              </a:rPr>
              <a:t> a bélben igen ritkák, valamivel gyakoribbak az egyes </a:t>
            </a:r>
            <a:r>
              <a:rPr lang="en-US" sz="2932">
                <a:solidFill>
                  <a:srgbClr val="E80000"/>
                </a:solidFill>
                <a:latin typeface="Open Sans"/>
                <a:ea typeface="Open Sans"/>
                <a:cs typeface="Open Sans"/>
                <a:sym typeface="Open Sans"/>
              </a:rPr>
              <a:t>hasi szervek</a:t>
            </a:r>
            <a:r>
              <a:rPr lang="en-US" sz="2932">
                <a:solidFill>
                  <a:srgbClr val="1B4BA9"/>
                </a:solidFill>
                <a:latin typeface="Open Sans"/>
                <a:ea typeface="Open Sans"/>
                <a:cs typeface="Open Sans"/>
                <a:sym typeface="Open Sans"/>
              </a:rPr>
              <a:t> (petefészek, vese, máj, nyirokcsomók) </a:t>
            </a:r>
            <a:r>
              <a:rPr lang="en-US" sz="2932">
                <a:solidFill>
                  <a:srgbClr val="E80000"/>
                </a:solidFill>
                <a:latin typeface="Open Sans"/>
                <a:ea typeface="Open Sans"/>
                <a:cs typeface="Open Sans"/>
                <a:sym typeface="Open Sans"/>
              </a:rPr>
              <a:t>daganatai</a:t>
            </a:r>
            <a:r>
              <a:rPr lang="en-US" sz="2932">
                <a:solidFill>
                  <a:srgbClr val="1B4BA9"/>
                </a:solidFill>
                <a:latin typeface="Open Sans"/>
                <a:ea typeface="Open Sans"/>
                <a:cs typeface="Open Sans"/>
                <a:sym typeface="Open Sans"/>
              </a:rPr>
              <a:t> és gümőkóros eredetű megnagyobbodásai.</a:t>
            </a:r>
          </a:p>
          <a:p>
            <a:pPr algn="ctr">
              <a:lnSpc>
                <a:spcPts val="4105"/>
              </a:lnSpc>
            </a:pPr>
            <a:r>
              <a:rPr lang="en-US" sz="2932">
                <a:solidFill>
                  <a:srgbClr val="1B4BA9"/>
                </a:solidFill>
                <a:latin typeface="Open Sans"/>
                <a:ea typeface="Open Sans"/>
                <a:cs typeface="Open Sans"/>
                <a:sym typeface="Open Sans"/>
              </a:rPr>
              <a:t>A </a:t>
            </a:r>
            <a:r>
              <a:rPr lang="en-US" sz="2932">
                <a:solidFill>
                  <a:srgbClr val="E80000"/>
                </a:solidFill>
                <a:latin typeface="Open Sans"/>
                <a:ea typeface="Open Sans"/>
                <a:cs typeface="Open Sans"/>
                <a:sym typeface="Open Sans"/>
              </a:rPr>
              <a:t>hashártya érdes</a:t>
            </a:r>
            <a:r>
              <a:rPr lang="en-US" sz="2932">
                <a:solidFill>
                  <a:srgbClr val="1B4BA9"/>
                </a:solidFill>
                <a:latin typeface="Open Sans"/>
                <a:ea typeface="Open Sans"/>
                <a:cs typeface="Open Sans"/>
                <a:sym typeface="Open Sans"/>
              </a:rPr>
              <a:t> lehet a hasfal belső oldalán vagy a hasi szerveken </a:t>
            </a:r>
            <a:r>
              <a:rPr lang="en-US" sz="2932">
                <a:solidFill>
                  <a:srgbClr val="E80000"/>
                </a:solidFill>
                <a:latin typeface="Open Sans"/>
                <a:ea typeface="Open Sans"/>
                <a:cs typeface="Open Sans"/>
                <a:sym typeface="Open Sans"/>
              </a:rPr>
              <a:t>heveny hashártyagyulladásnál,</a:t>
            </a:r>
            <a:r>
              <a:rPr lang="en-US" sz="2932">
                <a:solidFill>
                  <a:srgbClr val="1B4BA9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932">
                <a:solidFill>
                  <a:srgbClr val="E80000"/>
                </a:solidFill>
                <a:latin typeface="Open Sans"/>
                <a:ea typeface="Open Sans"/>
                <a:cs typeface="Open Sans"/>
                <a:sym typeface="Open Sans"/>
              </a:rPr>
              <a:t>dudorzatos pedig TBC következtében.</a:t>
            </a:r>
          </a:p>
          <a:p>
            <a:pPr algn="ctr">
              <a:lnSpc>
                <a:spcPts val="4105"/>
              </a:lnSpc>
            </a:pPr>
            <a:endParaRPr/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808072" y="7913243"/>
            <a:ext cx="3796285" cy="2690114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15439814" y="8564585"/>
            <a:ext cx="2532801" cy="1200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801"/>
              </a:lnSpc>
              <a:spcBef>
                <a:spcPct val="0"/>
              </a:spcBef>
            </a:pPr>
            <a:r>
              <a:rPr lang="en-US" sz="4858" b="1" u="sng">
                <a:solidFill>
                  <a:srgbClr val="000000"/>
                </a:solidFill>
                <a:latin typeface="Cakerolli Bold"/>
                <a:ea typeface="Cakerolli Bold"/>
                <a:cs typeface="Cakerolli Bold"/>
                <a:sym typeface="Cakerolli Bold"/>
                <a:hlinkClick r:id="rId10" tooltip="https://wordwall.net/hu/resource/107651941"/>
              </a:rPr>
              <a:t>ISMÉTLÉS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4003610" y="6172200"/>
            <a:ext cx="4284390" cy="4114800"/>
          </a:xfrm>
          <a:custGeom>
            <a:avLst/>
            <a:gdLst/>
            <a:ahLst/>
            <a:cxnLst/>
            <a:rect l="l" t="t" r="r" b="b"/>
            <a:pathLst>
              <a:path w="4284390" h="4114800">
                <a:moveTo>
                  <a:pt x="0" y="0"/>
                </a:moveTo>
                <a:lnTo>
                  <a:pt x="4284390" y="0"/>
                </a:lnTo>
                <a:lnTo>
                  <a:pt x="428439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9719219" y="6172200"/>
            <a:ext cx="4284390" cy="4114800"/>
          </a:xfrm>
          <a:custGeom>
            <a:avLst/>
            <a:gdLst/>
            <a:ahLst/>
            <a:cxnLst/>
            <a:rect l="l" t="t" r="r" b="b"/>
            <a:pathLst>
              <a:path w="4284390" h="4114800">
                <a:moveTo>
                  <a:pt x="0" y="0"/>
                </a:moveTo>
                <a:lnTo>
                  <a:pt x="4284391" y="0"/>
                </a:lnTo>
                <a:lnTo>
                  <a:pt x="428439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5434829" y="6172200"/>
            <a:ext cx="4284390" cy="4114800"/>
          </a:xfrm>
          <a:custGeom>
            <a:avLst/>
            <a:gdLst/>
            <a:ahLst/>
            <a:cxnLst/>
            <a:rect l="l" t="t" r="r" b="b"/>
            <a:pathLst>
              <a:path w="4284390" h="4114800">
                <a:moveTo>
                  <a:pt x="0" y="0"/>
                </a:moveTo>
                <a:lnTo>
                  <a:pt x="4284390" y="0"/>
                </a:lnTo>
                <a:lnTo>
                  <a:pt x="428439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150438" y="6172200"/>
            <a:ext cx="4284390" cy="4114800"/>
          </a:xfrm>
          <a:custGeom>
            <a:avLst/>
            <a:gdLst/>
            <a:ahLst/>
            <a:cxnLst/>
            <a:rect l="l" t="t" r="r" b="b"/>
            <a:pathLst>
              <a:path w="4284390" h="4114800">
                <a:moveTo>
                  <a:pt x="0" y="0"/>
                </a:moveTo>
                <a:lnTo>
                  <a:pt x="4284391" y="0"/>
                </a:lnTo>
                <a:lnTo>
                  <a:pt x="428439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-3133952" y="6172200"/>
            <a:ext cx="4284390" cy="4114800"/>
          </a:xfrm>
          <a:custGeom>
            <a:avLst/>
            <a:gdLst/>
            <a:ahLst/>
            <a:cxnLst/>
            <a:rect l="l" t="t" r="r" b="b"/>
            <a:pathLst>
              <a:path w="4284390" h="4114800">
                <a:moveTo>
                  <a:pt x="0" y="0"/>
                </a:moveTo>
                <a:lnTo>
                  <a:pt x="4284390" y="0"/>
                </a:lnTo>
                <a:lnTo>
                  <a:pt x="428439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766815">
            <a:off x="2819585" y="943011"/>
            <a:ext cx="12322094" cy="10458377"/>
          </a:xfrm>
          <a:custGeom>
            <a:avLst/>
            <a:gdLst/>
            <a:ahLst/>
            <a:cxnLst/>
            <a:rect l="l" t="t" r="r" b="b"/>
            <a:pathLst>
              <a:path w="12322094" h="10458377">
                <a:moveTo>
                  <a:pt x="0" y="0"/>
                </a:moveTo>
                <a:lnTo>
                  <a:pt x="12322094" y="0"/>
                </a:lnTo>
                <a:lnTo>
                  <a:pt x="12322094" y="10458378"/>
                </a:lnTo>
                <a:lnTo>
                  <a:pt x="0" y="1045837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5081754" y="-663867"/>
            <a:ext cx="11064051" cy="5232374"/>
          </a:xfrm>
          <a:custGeom>
            <a:avLst/>
            <a:gdLst/>
            <a:ahLst/>
            <a:cxnLst/>
            <a:rect l="l" t="t" r="r" b="b"/>
            <a:pathLst>
              <a:path w="11064051" h="5232374">
                <a:moveTo>
                  <a:pt x="0" y="0"/>
                </a:moveTo>
                <a:lnTo>
                  <a:pt x="11064051" y="0"/>
                </a:lnTo>
                <a:lnTo>
                  <a:pt x="11064051" y="5232374"/>
                </a:lnTo>
                <a:lnTo>
                  <a:pt x="0" y="523237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 rot="-235009">
            <a:off x="4904985" y="369907"/>
            <a:ext cx="12637138" cy="28931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582"/>
              </a:lnSpc>
            </a:pPr>
            <a:r>
              <a:rPr lang="en-US" sz="6844" b="1">
                <a:solidFill>
                  <a:srgbClr val="624F47"/>
                </a:solidFill>
                <a:latin typeface="Cakerolli Bold"/>
                <a:ea typeface="Cakerolli Bold"/>
                <a:cs typeface="Cakerolli Bold"/>
                <a:sym typeface="Cakerolli Bold"/>
              </a:rPr>
              <a:t>A BENDŐ</a:t>
            </a:r>
          </a:p>
          <a:p>
            <a:pPr algn="ctr">
              <a:lnSpc>
                <a:spcPts val="9582"/>
              </a:lnSpc>
            </a:pPr>
            <a:r>
              <a:rPr lang="en-US" sz="6844" b="1">
                <a:solidFill>
                  <a:srgbClr val="624F47"/>
                </a:solidFill>
                <a:latin typeface="Cakerolli Bold"/>
                <a:ea typeface="Cakerolli Bold"/>
                <a:cs typeface="Cakerolli Bold"/>
                <a:sym typeface="Cakerolli Bold"/>
              </a:rPr>
              <a:t>ADSZPEKCÍÓJA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0" y="4097266"/>
            <a:ext cx="18288000" cy="46286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62"/>
              </a:lnSpc>
              <a:spcBef>
                <a:spcPct val="0"/>
              </a:spcBef>
            </a:pPr>
            <a:r>
              <a:rPr lang="en-US" sz="4044" b="1">
                <a:solidFill>
                  <a:srgbClr val="624F47"/>
                </a:solidFill>
                <a:latin typeface="Cakerolli Bold"/>
                <a:ea typeface="Cakerolli Bold"/>
                <a:cs typeface="Cakerolli Bold"/>
                <a:sym typeface="Cakerolli Bold"/>
              </a:rPr>
              <a:t> A FELNŐTT SZARVASMARHÁK IDÜLT FÖLFÚVÓDÁSAKOR A </a:t>
            </a:r>
            <a:r>
              <a:rPr lang="en-US" sz="4044" b="1">
                <a:solidFill>
                  <a:srgbClr val="E80000"/>
                </a:solidFill>
                <a:latin typeface="Cakerolli Bold"/>
                <a:ea typeface="Cakerolli Bold"/>
                <a:cs typeface="Cakerolli Bold"/>
                <a:sym typeface="Cakerolli Bold"/>
              </a:rPr>
              <a:t>BAL HORPASZ NEM</a:t>
            </a:r>
            <a:r>
              <a:rPr lang="en-US" sz="4044" b="1">
                <a:solidFill>
                  <a:srgbClr val="624F47"/>
                </a:solidFill>
                <a:latin typeface="Cakerolli Bold"/>
                <a:ea typeface="Cakerolli Bold"/>
                <a:cs typeface="Cakerolli Bold"/>
                <a:sym typeface="Cakerolli Bold"/>
              </a:rPr>
              <a:t> SZOKOTT ANNYIRA ELŐDOMBORODNI, </a:t>
            </a:r>
          </a:p>
          <a:p>
            <a:pPr algn="ctr">
              <a:lnSpc>
                <a:spcPts val="5662"/>
              </a:lnSpc>
              <a:spcBef>
                <a:spcPct val="0"/>
              </a:spcBef>
            </a:pPr>
            <a:r>
              <a:rPr lang="en-US" sz="4044" b="1">
                <a:solidFill>
                  <a:srgbClr val="624F47"/>
                </a:solidFill>
                <a:latin typeface="Cakerolli Bold"/>
                <a:ea typeface="Cakerolli Bold"/>
                <a:cs typeface="Cakerolli Bold"/>
                <a:sym typeface="Cakerolli Bold"/>
              </a:rPr>
              <a:t>MINT AKÁR A </a:t>
            </a:r>
            <a:r>
              <a:rPr lang="en-US" sz="4044" b="1">
                <a:solidFill>
                  <a:srgbClr val="E80000"/>
                </a:solidFill>
                <a:latin typeface="Cakerolli Bold"/>
                <a:ea typeface="Cakerolli Bold"/>
                <a:cs typeface="Cakerolli Bold"/>
                <a:sym typeface="Cakerolli Bold"/>
              </a:rPr>
              <a:t>HEVENY FÖLFÚVÓDÁSKOR</a:t>
            </a:r>
            <a:r>
              <a:rPr lang="en-US" sz="4044" b="1">
                <a:solidFill>
                  <a:srgbClr val="624F47"/>
                </a:solidFill>
                <a:latin typeface="Cakerolli Bold"/>
                <a:ea typeface="Cakerolli Bold"/>
                <a:cs typeface="Cakerolli Bold"/>
                <a:sym typeface="Cakerolli Bold"/>
              </a:rPr>
              <a:t>,</a:t>
            </a:r>
          </a:p>
          <a:p>
            <a:pPr algn="ctr">
              <a:lnSpc>
                <a:spcPts val="5662"/>
              </a:lnSpc>
              <a:spcBef>
                <a:spcPct val="0"/>
              </a:spcBef>
            </a:pPr>
            <a:r>
              <a:rPr lang="en-US" sz="4044" b="1">
                <a:solidFill>
                  <a:srgbClr val="624F47"/>
                </a:solidFill>
                <a:latin typeface="Cakerolli Bold"/>
                <a:ea typeface="Cakerolli Bold"/>
                <a:cs typeface="Cakerolli Bold"/>
                <a:sym typeface="Cakerolli Bold"/>
              </a:rPr>
              <a:t> AKÁR PEDIG </a:t>
            </a:r>
            <a:r>
              <a:rPr lang="en-US" sz="4044" b="1">
                <a:solidFill>
                  <a:srgbClr val="E80000"/>
                </a:solidFill>
                <a:latin typeface="Cakerolli Bold"/>
                <a:ea typeface="Cakerolli Bold"/>
                <a:cs typeface="Cakerolli Bold"/>
                <a:sym typeface="Cakerolli Bold"/>
              </a:rPr>
              <a:t>ROSSZUL ELVÁLASZTOTT BORJAK</a:t>
            </a:r>
            <a:r>
              <a:rPr lang="en-US" sz="4044" b="1">
                <a:solidFill>
                  <a:srgbClr val="624F47"/>
                </a:solidFill>
                <a:latin typeface="Cakerolli Bold"/>
                <a:ea typeface="Cakerolli Bold"/>
                <a:cs typeface="Cakerolli Bold"/>
                <a:sym typeface="Cakerolli Bold"/>
              </a:rPr>
              <a:t> IDÜLT FÖLFÚVÓDÁSAKOR. </a:t>
            </a:r>
          </a:p>
          <a:p>
            <a:pPr algn="ctr">
              <a:lnSpc>
                <a:spcPts val="12242"/>
              </a:lnSpc>
              <a:spcBef>
                <a:spcPct val="0"/>
              </a:spcBef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4003610" y="6172200"/>
            <a:ext cx="4284390" cy="4114800"/>
          </a:xfrm>
          <a:custGeom>
            <a:avLst/>
            <a:gdLst/>
            <a:ahLst/>
            <a:cxnLst/>
            <a:rect l="l" t="t" r="r" b="b"/>
            <a:pathLst>
              <a:path w="4284390" h="4114800">
                <a:moveTo>
                  <a:pt x="0" y="0"/>
                </a:moveTo>
                <a:lnTo>
                  <a:pt x="4284390" y="0"/>
                </a:lnTo>
                <a:lnTo>
                  <a:pt x="428439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9719219" y="6172200"/>
            <a:ext cx="4284390" cy="4114800"/>
          </a:xfrm>
          <a:custGeom>
            <a:avLst/>
            <a:gdLst/>
            <a:ahLst/>
            <a:cxnLst/>
            <a:rect l="l" t="t" r="r" b="b"/>
            <a:pathLst>
              <a:path w="4284390" h="4114800">
                <a:moveTo>
                  <a:pt x="0" y="0"/>
                </a:moveTo>
                <a:lnTo>
                  <a:pt x="4284391" y="0"/>
                </a:lnTo>
                <a:lnTo>
                  <a:pt x="428439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5434829" y="6172200"/>
            <a:ext cx="4284390" cy="4114800"/>
          </a:xfrm>
          <a:custGeom>
            <a:avLst/>
            <a:gdLst/>
            <a:ahLst/>
            <a:cxnLst/>
            <a:rect l="l" t="t" r="r" b="b"/>
            <a:pathLst>
              <a:path w="4284390" h="4114800">
                <a:moveTo>
                  <a:pt x="0" y="0"/>
                </a:moveTo>
                <a:lnTo>
                  <a:pt x="4284390" y="0"/>
                </a:lnTo>
                <a:lnTo>
                  <a:pt x="428439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150438" y="6172200"/>
            <a:ext cx="4284390" cy="4114800"/>
          </a:xfrm>
          <a:custGeom>
            <a:avLst/>
            <a:gdLst/>
            <a:ahLst/>
            <a:cxnLst/>
            <a:rect l="l" t="t" r="r" b="b"/>
            <a:pathLst>
              <a:path w="4284390" h="4114800">
                <a:moveTo>
                  <a:pt x="0" y="0"/>
                </a:moveTo>
                <a:lnTo>
                  <a:pt x="4284391" y="0"/>
                </a:lnTo>
                <a:lnTo>
                  <a:pt x="428439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-3133952" y="6172200"/>
            <a:ext cx="4284390" cy="4114800"/>
          </a:xfrm>
          <a:custGeom>
            <a:avLst/>
            <a:gdLst/>
            <a:ahLst/>
            <a:cxnLst/>
            <a:rect l="l" t="t" r="r" b="b"/>
            <a:pathLst>
              <a:path w="4284390" h="4114800">
                <a:moveTo>
                  <a:pt x="0" y="0"/>
                </a:moveTo>
                <a:lnTo>
                  <a:pt x="4284390" y="0"/>
                </a:lnTo>
                <a:lnTo>
                  <a:pt x="428439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766815">
            <a:off x="3303493" y="799545"/>
            <a:ext cx="14620572" cy="12409211"/>
          </a:xfrm>
          <a:custGeom>
            <a:avLst/>
            <a:gdLst/>
            <a:ahLst/>
            <a:cxnLst/>
            <a:rect l="l" t="t" r="r" b="b"/>
            <a:pathLst>
              <a:path w="14620572" h="12409211">
                <a:moveTo>
                  <a:pt x="0" y="0"/>
                </a:moveTo>
                <a:lnTo>
                  <a:pt x="14620573" y="0"/>
                </a:lnTo>
                <a:lnTo>
                  <a:pt x="14620573" y="12409211"/>
                </a:lnTo>
                <a:lnTo>
                  <a:pt x="0" y="1240921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5081754" y="-663867"/>
            <a:ext cx="11064051" cy="5232374"/>
          </a:xfrm>
          <a:custGeom>
            <a:avLst/>
            <a:gdLst/>
            <a:ahLst/>
            <a:cxnLst/>
            <a:rect l="l" t="t" r="r" b="b"/>
            <a:pathLst>
              <a:path w="11064051" h="5232374">
                <a:moveTo>
                  <a:pt x="0" y="0"/>
                </a:moveTo>
                <a:lnTo>
                  <a:pt x="11064051" y="0"/>
                </a:lnTo>
                <a:lnTo>
                  <a:pt x="11064051" y="5232374"/>
                </a:lnTo>
                <a:lnTo>
                  <a:pt x="0" y="523237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979166" y="8130128"/>
            <a:ext cx="3831052" cy="2714751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 rot="-235009">
            <a:off x="4904985" y="369907"/>
            <a:ext cx="12637138" cy="28931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582"/>
              </a:lnSpc>
            </a:pPr>
            <a:r>
              <a:rPr lang="en-US" sz="6844" b="1">
                <a:solidFill>
                  <a:srgbClr val="624F47"/>
                </a:solidFill>
                <a:latin typeface="Cakerolli Bold"/>
                <a:ea typeface="Cakerolli Bold"/>
                <a:cs typeface="Cakerolli Bold"/>
                <a:sym typeface="Cakerolli Bold"/>
              </a:rPr>
              <a:t>A BENDŐ</a:t>
            </a:r>
          </a:p>
          <a:p>
            <a:pPr algn="ctr">
              <a:lnSpc>
                <a:spcPts val="9582"/>
              </a:lnSpc>
            </a:pPr>
            <a:r>
              <a:rPr lang="en-US" sz="6844" b="1">
                <a:solidFill>
                  <a:srgbClr val="624F47"/>
                </a:solidFill>
                <a:latin typeface="Cakerolli Bold"/>
                <a:ea typeface="Cakerolli Bold"/>
                <a:cs typeface="Cakerolli Bold"/>
                <a:sym typeface="Cakerolli Bold"/>
              </a:rPr>
              <a:t>ADSZPEKCÍÓJA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150438" y="3310333"/>
            <a:ext cx="17137562" cy="60574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62"/>
              </a:lnSpc>
              <a:spcBef>
                <a:spcPct val="0"/>
              </a:spcBef>
            </a:pPr>
            <a:r>
              <a:rPr lang="en-US" sz="4044" b="1">
                <a:solidFill>
                  <a:srgbClr val="624F47"/>
                </a:solidFill>
                <a:latin typeface="Cakerolli Bold"/>
                <a:ea typeface="Cakerolli Bold"/>
                <a:cs typeface="Cakerolli Bold"/>
                <a:sym typeface="Cakerolli Bold"/>
              </a:rPr>
              <a:t> </a:t>
            </a:r>
            <a:r>
              <a:rPr lang="en-US" sz="4044" b="1">
                <a:solidFill>
                  <a:srgbClr val="E80000"/>
                </a:solidFill>
                <a:latin typeface="Cakerolli Bold"/>
                <a:ea typeface="Cakerolli Bold"/>
                <a:cs typeface="Cakerolli Bold"/>
                <a:sym typeface="Cakerolli Bold"/>
              </a:rPr>
              <a:t>A HAS KÖZÉPSŐ ÉS ALSÓ HARMADA DOMBORODIK ELŐ </a:t>
            </a:r>
            <a:r>
              <a:rPr lang="en-US" sz="4044" b="1">
                <a:solidFill>
                  <a:srgbClr val="624F47"/>
                </a:solidFill>
                <a:latin typeface="Cakerolli Bold"/>
                <a:ea typeface="Cakerolli Bold"/>
                <a:cs typeface="Cakerolli Bold"/>
                <a:sym typeface="Cakerolli Bold"/>
              </a:rPr>
              <a:t>HA A BENDŐBEN NAGYOBB MENNYISÉGŰ TAKARMÁNY PANG (KÜLÖNBÖZŐ OKOKBÓL KELETKEZETT BENDŐRENYHESÉG; </a:t>
            </a:r>
          </a:p>
          <a:p>
            <a:pPr algn="ctr">
              <a:lnSpc>
                <a:spcPts val="5662"/>
              </a:lnSpc>
              <a:spcBef>
                <a:spcPct val="0"/>
              </a:spcBef>
            </a:pPr>
            <a:r>
              <a:rPr lang="en-US" sz="4044" b="1">
                <a:solidFill>
                  <a:srgbClr val="624F47"/>
                </a:solidFill>
                <a:latin typeface="Cakerolli Bold"/>
                <a:ea typeface="Cakerolli Bold"/>
                <a:cs typeface="Cakerolli Bold"/>
                <a:sym typeface="Cakerolli Bold"/>
              </a:rPr>
              <a:t>A BENDŐ MEGTERHELÉSE; RECÉS-HASHÁRTYAGYULLADÁS. </a:t>
            </a:r>
          </a:p>
          <a:p>
            <a:pPr algn="ctr">
              <a:lnSpc>
                <a:spcPts val="5662"/>
              </a:lnSpc>
              <a:spcBef>
                <a:spcPct val="0"/>
              </a:spcBef>
            </a:pPr>
            <a:r>
              <a:rPr lang="en-US" sz="4044" b="1">
                <a:solidFill>
                  <a:srgbClr val="624F47"/>
                </a:solidFill>
                <a:latin typeface="Cakerolli Bold"/>
                <a:ea typeface="Cakerolli Bold"/>
                <a:cs typeface="Cakerolli Bold"/>
                <a:sym typeface="Cakerolli Bold"/>
              </a:rPr>
              <a:t>A BENDŐ TAPINTATA TÖBBÉ-KEVÉSBÉ TÉSZTÁS, ESETLEG EGÉSZEN KEMÉNY, KOPOGTATÁSI HANGJA PEDIG TOMPA. </a:t>
            </a:r>
          </a:p>
          <a:p>
            <a:pPr algn="ctr">
              <a:lnSpc>
                <a:spcPts val="12242"/>
              </a:lnSpc>
              <a:spcBef>
                <a:spcPct val="0"/>
              </a:spcBef>
            </a:pPr>
            <a:endParaRPr/>
          </a:p>
        </p:txBody>
      </p:sp>
      <p:sp>
        <p:nvSpPr>
          <p:cNvPr id="13" name="TextBox 13"/>
          <p:cNvSpPr txBox="1"/>
          <p:nvPr/>
        </p:nvSpPr>
        <p:spPr>
          <a:xfrm>
            <a:off x="14905266" y="8707673"/>
            <a:ext cx="2354034" cy="19236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21"/>
              </a:lnSpc>
              <a:spcBef>
                <a:spcPct val="0"/>
              </a:spcBef>
            </a:pPr>
            <a:r>
              <a:rPr lang="en-US" sz="4515" b="1" u="sng">
                <a:solidFill>
                  <a:srgbClr val="000000"/>
                </a:solidFill>
                <a:latin typeface="Cakerolli Bold"/>
                <a:ea typeface="Cakerolli Bold"/>
                <a:cs typeface="Cakerolli Bold"/>
                <a:sym typeface="Cakerolli Bold"/>
                <a:hlinkClick r:id="rId10" tooltip="https://wordwall.net/hu/resource/107649826"/>
              </a:rPr>
              <a:t>ISMÉTLÉS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4003610" y="6172200"/>
            <a:ext cx="4284390" cy="4114800"/>
          </a:xfrm>
          <a:custGeom>
            <a:avLst/>
            <a:gdLst/>
            <a:ahLst/>
            <a:cxnLst/>
            <a:rect l="l" t="t" r="r" b="b"/>
            <a:pathLst>
              <a:path w="4284390" h="4114800">
                <a:moveTo>
                  <a:pt x="0" y="0"/>
                </a:moveTo>
                <a:lnTo>
                  <a:pt x="4284390" y="0"/>
                </a:lnTo>
                <a:lnTo>
                  <a:pt x="428439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9719219" y="6172200"/>
            <a:ext cx="4284390" cy="4114800"/>
          </a:xfrm>
          <a:custGeom>
            <a:avLst/>
            <a:gdLst/>
            <a:ahLst/>
            <a:cxnLst/>
            <a:rect l="l" t="t" r="r" b="b"/>
            <a:pathLst>
              <a:path w="4284390" h="4114800">
                <a:moveTo>
                  <a:pt x="0" y="0"/>
                </a:moveTo>
                <a:lnTo>
                  <a:pt x="4284391" y="0"/>
                </a:lnTo>
                <a:lnTo>
                  <a:pt x="428439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5434829" y="6172200"/>
            <a:ext cx="4284390" cy="4114800"/>
          </a:xfrm>
          <a:custGeom>
            <a:avLst/>
            <a:gdLst/>
            <a:ahLst/>
            <a:cxnLst/>
            <a:rect l="l" t="t" r="r" b="b"/>
            <a:pathLst>
              <a:path w="4284390" h="4114800">
                <a:moveTo>
                  <a:pt x="0" y="0"/>
                </a:moveTo>
                <a:lnTo>
                  <a:pt x="4284390" y="0"/>
                </a:lnTo>
                <a:lnTo>
                  <a:pt x="428439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150438" y="6172200"/>
            <a:ext cx="4284390" cy="4114800"/>
          </a:xfrm>
          <a:custGeom>
            <a:avLst/>
            <a:gdLst/>
            <a:ahLst/>
            <a:cxnLst/>
            <a:rect l="l" t="t" r="r" b="b"/>
            <a:pathLst>
              <a:path w="4284390" h="4114800">
                <a:moveTo>
                  <a:pt x="0" y="0"/>
                </a:moveTo>
                <a:lnTo>
                  <a:pt x="4284391" y="0"/>
                </a:lnTo>
                <a:lnTo>
                  <a:pt x="428439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-3133952" y="6172200"/>
            <a:ext cx="4284390" cy="4114800"/>
          </a:xfrm>
          <a:custGeom>
            <a:avLst/>
            <a:gdLst/>
            <a:ahLst/>
            <a:cxnLst/>
            <a:rect l="l" t="t" r="r" b="b"/>
            <a:pathLst>
              <a:path w="4284390" h="4114800">
                <a:moveTo>
                  <a:pt x="0" y="0"/>
                </a:moveTo>
                <a:lnTo>
                  <a:pt x="4284390" y="0"/>
                </a:lnTo>
                <a:lnTo>
                  <a:pt x="428439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766815">
            <a:off x="2819585" y="943011"/>
            <a:ext cx="12322094" cy="10458377"/>
          </a:xfrm>
          <a:custGeom>
            <a:avLst/>
            <a:gdLst/>
            <a:ahLst/>
            <a:cxnLst/>
            <a:rect l="l" t="t" r="r" b="b"/>
            <a:pathLst>
              <a:path w="12322094" h="10458377">
                <a:moveTo>
                  <a:pt x="0" y="0"/>
                </a:moveTo>
                <a:lnTo>
                  <a:pt x="12322094" y="0"/>
                </a:lnTo>
                <a:lnTo>
                  <a:pt x="12322094" y="10458378"/>
                </a:lnTo>
                <a:lnTo>
                  <a:pt x="0" y="1045837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5081754" y="-663867"/>
            <a:ext cx="11064051" cy="5232374"/>
          </a:xfrm>
          <a:custGeom>
            <a:avLst/>
            <a:gdLst/>
            <a:ahLst/>
            <a:cxnLst/>
            <a:rect l="l" t="t" r="r" b="b"/>
            <a:pathLst>
              <a:path w="11064051" h="5232374">
                <a:moveTo>
                  <a:pt x="0" y="0"/>
                </a:moveTo>
                <a:lnTo>
                  <a:pt x="11064051" y="0"/>
                </a:lnTo>
                <a:lnTo>
                  <a:pt x="11064051" y="5232374"/>
                </a:lnTo>
                <a:lnTo>
                  <a:pt x="0" y="523237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 rot="-235009">
            <a:off x="4904985" y="369907"/>
            <a:ext cx="12637138" cy="28931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582"/>
              </a:lnSpc>
            </a:pPr>
            <a:r>
              <a:rPr lang="en-US" sz="6844" b="1">
                <a:solidFill>
                  <a:srgbClr val="624F47"/>
                </a:solidFill>
                <a:latin typeface="Cakerolli Bold"/>
                <a:ea typeface="Cakerolli Bold"/>
                <a:cs typeface="Cakerolli Bold"/>
                <a:sym typeface="Cakerolli Bold"/>
              </a:rPr>
              <a:t>A BENDŐ</a:t>
            </a:r>
          </a:p>
          <a:p>
            <a:pPr algn="ctr">
              <a:lnSpc>
                <a:spcPts val="9582"/>
              </a:lnSpc>
            </a:pPr>
            <a:r>
              <a:rPr lang="en-US" sz="6844" b="1">
                <a:solidFill>
                  <a:srgbClr val="624F47"/>
                </a:solidFill>
                <a:latin typeface="Cakerolli Bold"/>
                <a:ea typeface="Cakerolli Bold"/>
                <a:cs typeface="Cakerolli Bold"/>
                <a:sym typeface="Cakerolli Bold"/>
              </a:rPr>
              <a:t>ADSZPEKCÍÓJA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2923817" y="4059166"/>
            <a:ext cx="12440365" cy="43282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22"/>
              </a:lnSpc>
              <a:spcBef>
                <a:spcPct val="0"/>
              </a:spcBef>
            </a:pPr>
            <a:r>
              <a:rPr lang="en-US" sz="4444" b="1">
                <a:solidFill>
                  <a:srgbClr val="624F47"/>
                </a:solidFill>
                <a:latin typeface="Cakerolli Bold"/>
                <a:ea typeface="Cakerolli Bold"/>
                <a:cs typeface="Cakerolli Bold"/>
                <a:sym typeface="Cakerolli Bold"/>
              </a:rPr>
              <a:t>A BENDŐTÁJÉK MEGTEKINTÉSEKOR AZ ÁLLATOT </a:t>
            </a:r>
          </a:p>
          <a:p>
            <a:pPr algn="ctr">
              <a:lnSpc>
                <a:spcPts val="7622"/>
              </a:lnSpc>
              <a:spcBef>
                <a:spcPct val="0"/>
              </a:spcBef>
            </a:pPr>
            <a:r>
              <a:rPr lang="en-US" sz="5444" b="1">
                <a:solidFill>
                  <a:srgbClr val="624F47"/>
                </a:solidFill>
                <a:latin typeface="Cakerolli Bold"/>
                <a:ea typeface="Cakerolli Bold"/>
                <a:cs typeface="Cakerolli Bold"/>
                <a:sym typeface="Cakerolli Bold"/>
              </a:rPr>
              <a:t>NEMCSAK OLDALRÓL NÉZZÜK MEG,</a:t>
            </a:r>
          </a:p>
          <a:p>
            <a:pPr algn="ctr">
              <a:lnSpc>
                <a:spcPts val="6222"/>
              </a:lnSpc>
              <a:spcBef>
                <a:spcPct val="0"/>
              </a:spcBef>
            </a:pPr>
            <a:r>
              <a:rPr lang="en-US" sz="4444" b="1">
                <a:solidFill>
                  <a:srgbClr val="624F47"/>
                </a:solidFill>
                <a:latin typeface="Cakerolli Bold"/>
                <a:ea typeface="Cakerolli Bold"/>
                <a:cs typeface="Cakerolli Bold"/>
                <a:sym typeface="Cakerolli Bold"/>
              </a:rPr>
              <a:t> HANEM HÁTULRÓL IS, MINDKÉT OLDALT EGYSZERRE. </a:t>
            </a:r>
          </a:p>
          <a:p>
            <a:pPr algn="ctr">
              <a:lnSpc>
                <a:spcPts val="12242"/>
              </a:lnSpc>
              <a:spcBef>
                <a:spcPct val="0"/>
              </a:spcBef>
            </a:pP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4003610" y="6172200"/>
            <a:ext cx="4284390" cy="4114800"/>
          </a:xfrm>
          <a:custGeom>
            <a:avLst/>
            <a:gdLst/>
            <a:ahLst/>
            <a:cxnLst/>
            <a:rect l="l" t="t" r="r" b="b"/>
            <a:pathLst>
              <a:path w="4284390" h="4114800">
                <a:moveTo>
                  <a:pt x="0" y="0"/>
                </a:moveTo>
                <a:lnTo>
                  <a:pt x="4284390" y="0"/>
                </a:lnTo>
                <a:lnTo>
                  <a:pt x="428439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9719219" y="6172200"/>
            <a:ext cx="4284390" cy="4114800"/>
          </a:xfrm>
          <a:custGeom>
            <a:avLst/>
            <a:gdLst/>
            <a:ahLst/>
            <a:cxnLst/>
            <a:rect l="l" t="t" r="r" b="b"/>
            <a:pathLst>
              <a:path w="4284390" h="4114800">
                <a:moveTo>
                  <a:pt x="0" y="0"/>
                </a:moveTo>
                <a:lnTo>
                  <a:pt x="4284391" y="0"/>
                </a:lnTo>
                <a:lnTo>
                  <a:pt x="428439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5434829" y="6172200"/>
            <a:ext cx="4284390" cy="4114800"/>
          </a:xfrm>
          <a:custGeom>
            <a:avLst/>
            <a:gdLst/>
            <a:ahLst/>
            <a:cxnLst/>
            <a:rect l="l" t="t" r="r" b="b"/>
            <a:pathLst>
              <a:path w="4284390" h="4114800">
                <a:moveTo>
                  <a:pt x="0" y="0"/>
                </a:moveTo>
                <a:lnTo>
                  <a:pt x="4284390" y="0"/>
                </a:lnTo>
                <a:lnTo>
                  <a:pt x="428439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150438" y="6172200"/>
            <a:ext cx="4284390" cy="4114800"/>
          </a:xfrm>
          <a:custGeom>
            <a:avLst/>
            <a:gdLst/>
            <a:ahLst/>
            <a:cxnLst/>
            <a:rect l="l" t="t" r="r" b="b"/>
            <a:pathLst>
              <a:path w="4284390" h="4114800">
                <a:moveTo>
                  <a:pt x="0" y="0"/>
                </a:moveTo>
                <a:lnTo>
                  <a:pt x="4284391" y="0"/>
                </a:lnTo>
                <a:lnTo>
                  <a:pt x="428439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-3133952" y="6172200"/>
            <a:ext cx="4284390" cy="4114800"/>
          </a:xfrm>
          <a:custGeom>
            <a:avLst/>
            <a:gdLst/>
            <a:ahLst/>
            <a:cxnLst/>
            <a:rect l="l" t="t" r="r" b="b"/>
            <a:pathLst>
              <a:path w="4284390" h="4114800">
                <a:moveTo>
                  <a:pt x="0" y="0"/>
                </a:moveTo>
                <a:lnTo>
                  <a:pt x="4284390" y="0"/>
                </a:lnTo>
                <a:lnTo>
                  <a:pt x="428439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766815">
            <a:off x="471314" y="-1690948"/>
            <a:ext cx="17954023" cy="15238477"/>
          </a:xfrm>
          <a:custGeom>
            <a:avLst/>
            <a:gdLst/>
            <a:ahLst/>
            <a:cxnLst/>
            <a:rect l="l" t="t" r="r" b="b"/>
            <a:pathLst>
              <a:path w="17954023" h="15238477">
                <a:moveTo>
                  <a:pt x="0" y="0"/>
                </a:moveTo>
                <a:lnTo>
                  <a:pt x="17954024" y="0"/>
                </a:lnTo>
                <a:lnTo>
                  <a:pt x="17954024" y="15238478"/>
                </a:lnTo>
                <a:lnTo>
                  <a:pt x="0" y="1523847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5081754" y="-663867"/>
            <a:ext cx="11064051" cy="5232374"/>
          </a:xfrm>
          <a:custGeom>
            <a:avLst/>
            <a:gdLst/>
            <a:ahLst/>
            <a:cxnLst/>
            <a:rect l="l" t="t" r="r" b="b"/>
            <a:pathLst>
              <a:path w="11064051" h="5232374">
                <a:moveTo>
                  <a:pt x="0" y="0"/>
                </a:moveTo>
                <a:lnTo>
                  <a:pt x="11064051" y="0"/>
                </a:lnTo>
                <a:lnTo>
                  <a:pt x="11064051" y="5232374"/>
                </a:lnTo>
                <a:lnTo>
                  <a:pt x="0" y="523237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 rot="-235009">
            <a:off x="4904985" y="369907"/>
            <a:ext cx="12637138" cy="28931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582"/>
              </a:lnSpc>
            </a:pPr>
            <a:r>
              <a:rPr lang="en-US" sz="6844" b="1">
                <a:solidFill>
                  <a:srgbClr val="624F47"/>
                </a:solidFill>
                <a:latin typeface="Cakerolli Bold"/>
                <a:ea typeface="Cakerolli Bold"/>
                <a:cs typeface="Cakerolli Bold"/>
                <a:sym typeface="Cakerolli Bold"/>
              </a:rPr>
              <a:t>A BENDŐ</a:t>
            </a:r>
          </a:p>
          <a:p>
            <a:pPr algn="ctr">
              <a:lnSpc>
                <a:spcPts val="9582"/>
              </a:lnSpc>
            </a:pPr>
            <a:r>
              <a:rPr lang="en-US" sz="6844" b="1">
                <a:solidFill>
                  <a:srgbClr val="624F47"/>
                </a:solidFill>
                <a:latin typeface="Cakerolli Bold"/>
                <a:ea typeface="Cakerolli Bold"/>
                <a:cs typeface="Cakerolli Bold"/>
                <a:sym typeface="Cakerolli Bold"/>
              </a:rPr>
              <a:t>PALPÁCÍÓJA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0" y="4097266"/>
            <a:ext cx="18288000" cy="60574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62"/>
              </a:lnSpc>
              <a:spcBef>
                <a:spcPct val="0"/>
              </a:spcBef>
            </a:pPr>
            <a:r>
              <a:rPr lang="en-US" sz="4044" b="1">
                <a:solidFill>
                  <a:srgbClr val="624F47"/>
                </a:solidFill>
                <a:latin typeface="Cakerolli Bold"/>
                <a:ea typeface="Cakerolli Bold"/>
                <a:cs typeface="Cakerolli Bold"/>
                <a:sym typeface="Cakerolli Bold"/>
              </a:rPr>
              <a:t> A BENDŐT ÚGY TAPINTJUK, HOGY BALOLDALT ÁLLVA BAL KÉZZEL AZ ÁLLAT GERINCÉRE TÁMASZKODUNK, JOBB KÉZZEL PEDIG, LAPOS TENYÉRREL ÉS KISSÉ BEGÖRBÍTETT UJJAKKAL A HORPASZTÓL KEZDVE LEFELÉ A NÉGY UJJ HEGYÉVEL AZ EGÉSZ BAL HASFALAT 10–15 CM-ENKÉNT VÉGIGTAPINTJUK. HA A HORPASZ ELŐDOMBORODIK, AKKOR JÓ MÉLYEN IGYEKEZÜNK TAPINTANI, HOGY A GÁZRÉTEG ALATT LEVŐ TÖMÖTTEBB TARTALMAT IS ELÉRJÜK. </a:t>
            </a:r>
          </a:p>
          <a:p>
            <a:pPr algn="ctr">
              <a:lnSpc>
                <a:spcPts val="12242"/>
              </a:lnSpc>
              <a:spcBef>
                <a:spcPct val="0"/>
              </a:spcBef>
            </a:pP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4003610" y="6172200"/>
            <a:ext cx="4284390" cy="4114800"/>
          </a:xfrm>
          <a:custGeom>
            <a:avLst/>
            <a:gdLst/>
            <a:ahLst/>
            <a:cxnLst/>
            <a:rect l="l" t="t" r="r" b="b"/>
            <a:pathLst>
              <a:path w="4284390" h="4114800">
                <a:moveTo>
                  <a:pt x="0" y="0"/>
                </a:moveTo>
                <a:lnTo>
                  <a:pt x="4284390" y="0"/>
                </a:lnTo>
                <a:lnTo>
                  <a:pt x="428439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9719219" y="6172200"/>
            <a:ext cx="4284390" cy="4114800"/>
          </a:xfrm>
          <a:custGeom>
            <a:avLst/>
            <a:gdLst/>
            <a:ahLst/>
            <a:cxnLst/>
            <a:rect l="l" t="t" r="r" b="b"/>
            <a:pathLst>
              <a:path w="4284390" h="4114800">
                <a:moveTo>
                  <a:pt x="0" y="0"/>
                </a:moveTo>
                <a:lnTo>
                  <a:pt x="4284391" y="0"/>
                </a:lnTo>
                <a:lnTo>
                  <a:pt x="428439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5434829" y="6172200"/>
            <a:ext cx="4284390" cy="4114800"/>
          </a:xfrm>
          <a:custGeom>
            <a:avLst/>
            <a:gdLst/>
            <a:ahLst/>
            <a:cxnLst/>
            <a:rect l="l" t="t" r="r" b="b"/>
            <a:pathLst>
              <a:path w="4284390" h="4114800">
                <a:moveTo>
                  <a:pt x="0" y="0"/>
                </a:moveTo>
                <a:lnTo>
                  <a:pt x="4284390" y="0"/>
                </a:lnTo>
                <a:lnTo>
                  <a:pt x="428439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150438" y="6172200"/>
            <a:ext cx="4284390" cy="4114800"/>
          </a:xfrm>
          <a:custGeom>
            <a:avLst/>
            <a:gdLst/>
            <a:ahLst/>
            <a:cxnLst/>
            <a:rect l="l" t="t" r="r" b="b"/>
            <a:pathLst>
              <a:path w="4284390" h="4114800">
                <a:moveTo>
                  <a:pt x="0" y="0"/>
                </a:moveTo>
                <a:lnTo>
                  <a:pt x="4284391" y="0"/>
                </a:lnTo>
                <a:lnTo>
                  <a:pt x="428439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-3133952" y="6172200"/>
            <a:ext cx="4284390" cy="4114800"/>
          </a:xfrm>
          <a:custGeom>
            <a:avLst/>
            <a:gdLst/>
            <a:ahLst/>
            <a:cxnLst/>
            <a:rect l="l" t="t" r="r" b="b"/>
            <a:pathLst>
              <a:path w="4284390" h="4114800">
                <a:moveTo>
                  <a:pt x="0" y="0"/>
                </a:moveTo>
                <a:lnTo>
                  <a:pt x="4284390" y="0"/>
                </a:lnTo>
                <a:lnTo>
                  <a:pt x="428439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766815">
            <a:off x="-125715" y="-2076546"/>
            <a:ext cx="18971283" cy="16101877"/>
          </a:xfrm>
          <a:custGeom>
            <a:avLst/>
            <a:gdLst/>
            <a:ahLst/>
            <a:cxnLst/>
            <a:rect l="l" t="t" r="r" b="b"/>
            <a:pathLst>
              <a:path w="18971283" h="16101877">
                <a:moveTo>
                  <a:pt x="0" y="0"/>
                </a:moveTo>
                <a:lnTo>
                  <a:pt x="18971284" y="0"/>
                </a:lnTo>
                <a:lnTo>
                  <a:pt x="18971284" y="16101877"/>
                </a:lnTo>
                <a:lnTo>
                  <a:pt x="0" y="1610187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5081754" y="-663867"/>
            <a:ext cx="11064051" cy="5232374"/>
          </a:xfrm>
          <a:custGeom>
            <a:avLst/>
            <a:gdLst/>
            <a:ahLst/>
            <a:cxnLst/>
            <a:rect l="l" t="t" r="r" b="b"/>
            <a:pathLst>
              <a:path w="11064051" h="5232374">
                <a:moveTo>
                  <a:pt x="0" y="0"/>
                </a:moveTo>
                <a:lnTo>
                  <a:pt x="11064051" y="0"/>
                </a:lnTo>
                <a:lnTo>
                  <a:pt x="11064051" y="5232374"/>
                </a:lnTo>
                <a:lnTo>
                  <a:pt x="0" y="523237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 rot="-235009">
            <a:off x="4904985" y="369907"/>
            <a:ext cx="12637138" cy="28931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582"/>
              </a:lnSpc>
            </a:pPr>
            <a:r>
              <a:rPr lang="en-US" sz="6844" b="1">
                <a:solidFill>
                  <a:srgbClr val="624F47"/>
                </a:solidFill>
                <a:latin typeface="Cakerolli Bold"/>
                <a:ea typeface="Cakerolli Bold"/>
                <a:cs typeface="Cakerolli Bold"/>
                <a:sym typeface="Cakerolli Bold"/>
              </a:rPr>
              <a:t>A BENDŐ</a:t>
            </a:r>
          </a:p>
          <a:p>
            <a:pPr algn="ctr">
              <a:lnSpc>
                <a:spcPts val="9582"/>
              </a:lnSpc>
            </a:pPr>
            <a:r>
              <a:rPr lang="en-US" sz="6844" b="1">
                <a:solidFill>
                  <a:srgbClr val="624F47"/>
                </a:solidFill>
                <a:latin typeface="Cakerolli Bold"/>
                <a:ea typeface="Cakerolli Bold"/>
                <a:cs typeface="Cakerolli Bold"/>
                <a:sym typeface="Cakerolli Bold"/>
              </a:rPr>
              <a:t>PALPÁCÍÓJA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0" y="4097266"/>
            <a:ext cx="18288000" cy="74861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62"/>
              </a:lnSpc>
              <a:spcBef>
                <a:spcPct val="0"/>
              </a:spcBef>
            </a:pPr>
            <a:r>
              <a:rPr lang="en-US" sz="4044" b="1">
                <a:solidFill>
                  <a:srgbClr val="624F47"/>
                </a:solidFill>
                <a:latin typeface="Cakerolli Bold"/>
                <a:ea typeface="Cakerolli Bold"/>
                <a:cs typeface="Cakerolli Bold"/>
                <a:sym typeface="Cakerolli Bold"/>
              </a:rPr>
              <a:t> A BENDŐTÁJÉK </a:t>
            </a:r>
            <a:r>
              <a:rPr lang="en-US" sz="4044" b="1">
                <a:solidFill>
                  <a:srgbClr val="E80000"/>
                </a:solidFill>
                <a:latin typeface="Cakerolli Bold"/>
                <a:ea typeface="Cakerolli Bold"/>
                <a:cs typeface="Cakerolli Bold"/>
                <a:sym typeface="Cakerolli Bold"/>
              </a:rPr>
              <a:t>TERJEDELME MEGKISEBBEDIK</a:t>
            </a:r>
            <a:r>
              <a:rPr lang="en-US" sz="4044" b="1">
                <a:solidFill>
                  <a:srgbClr val="624F47"/>
                </a:solidFill>
                <a:latin typeface="Cakerolli Bold"/>
                <a:ea typeface="Cakerolli Bold"/>
                <a:cs typeface="Cakerolli Bold"/>
                <a:sym typeface="Cakerolli Bold"/>
              </a:rPr>
              <a:t>, HA AZ </a:t>
            </a:r>
            <a:r>
              <a:rPr lang="en-US" sz="4044" b="1">
                <a:solidFill>
                  <a:srgbClr val="E80000"/>
                </a:solidFill>
                <a:latin typeface="Cakerolli Bold"/>
                <a:ea typeface="Cakerolli Bold"/>
                <a:cs typeface="Cakerolli Bold"/>
                <a:sym typeface="Cakerolli Bold"/>
              </a:rPr>
              <a:t>ÁLLAT HOSSZABB IDEIG NEM ESZIK, VAGY HA ERŐS HASMENÉSE VAN</a:t>
            </a:r>
            <a:r>
              <a:rPr lang="en-US" sz="4044" b="1">
                <a:solidFill>
                  <a:srgbClr val="624F47"/>
                </a:solidFill>
                <a:latin typeface="Cakerolli Bold"/>
                <a:ea typeface="Cakerolli Bold"/>
                <a:cs typeface="Cakerolli Bold"/>
                <a:sym typeface="Cakerolli Bold"/>
              </a:rPr>
              <a:t>. A HAS ILYENKOR NEMCSAK LAPOSABB, HANEM AZ ALSÓ FAL FÖL IS HÚZÓDOTT.</a:t>
            </a:r>
          </a:p>
          <a:p>
            <a:pPr algn="ctr">
              <a:lnSpc>
                <a:spcPts val="5662"/>
              </a:lnSpc>
              <a:spcBef>
                <a:spcPct val="0"/>
              </a:spcBef>
            </a:pPr>
            <a:r>
              <a:rPr lang="en-US" sz="4044" b="1">
                <a:solidFill>
                  <a:srgbClr val="624F47"/>
                </a:solidFill>
                <a:latin typeface="Cakerolli Bold"/>
                <a:ea typeface="Cakerolli Bold"/>
                <a:cs typeface="Cakerolli Bold"/>
                <a:sym typeface="Cakerolli Bold"/>
              </a:rPr>
              <a:t>A BENDŐ </a:t>
            </a:r>
            <a:r>
              <a:rPr lang="en-US" sz="4044" b="1">
                <a:solidFill>
                  <a:srgbClr val="E80000"/>
                </a:solidFill>
                <a:latin typeface="Cakerolli Bold"/>
                <a:ea typeface="Cakerolli Bold"/>
                <a:cs typeface="Cakerolli Bold"/>
                <a:sym typeface="Cakerolli Bold"/>
              </a:rPr>
              <a:t>TAPINTATA FÖLTŰNŐ TÖMÖTT</a:t>
            </a:r>
            <a:r>
              <a:rPr lang="en-US" sz="4044" b="1">
                <a:solidFill>
                  <a:srgbClr val="624F47"/>
                </a:solidFill>
                <a:latin typeface="Cakerolli Bold"/>
                <a:ea typeface="Cakerolli Bold"/>
                <a:cs typeface="Cakerolli Bold"/>
                <a:sym typeface="Cakerolli Bold"/>
              </a:rPr>
              <a:t>, ESETLEG KEMÉNY LEHET AZ ELŐGYOMROK MEGTERHELÉSE ÉS KÜLÖNBÖZŐ EREDETŰ RENYHESÉGE ESETÉN. KÜLÖNÖSEN </a:t>
            </a:r>
            <a:r>
              <a:rPr lang="en-US" sz="4044" b="1">
                <a:solidFill>
                  <a:srgbClr val="E80000"/>
                </a:solidFill>
                <a:latin typeface="Cakerolli Bold"/>
                <a:ea typeface="Cakerolli Bold"/>
                <a:cs typeface="Cakerolli Bold"/>
                <a:sym typeface="Cakerolli Bold"/>
              </a:rPr>
              <a:t>KEMÉNY A BENDŐ</a:t>
            </a:r>
            <a:r>
              <a:rPr lang="en-US" sz="4044" b="1">
                <a:solidFill>
                  <a:srgbClr val="624F47"/>
                </a:solidFill>
                <a:latin typeface="Cakerolli Bold"/>
                <a:ea typeface="Cakerolli Bold"/>
                <a:cs typeface="Cakerolli Bold"/>
                <a:sym typeface="Cakerolli Bold"/>
              </a:rPr>
              <a:t>, FŐKÉNT AZ ALSÓ RÉSZÉN, HA HOMOK HALMOZÓDOTT FÖL BENNE. HA ILYENKOR A HASFALON VAGY A VÉGBÉLEN ÁT TAPINTUNK, AKKOR A HOMOKSZEMEK ELMOZDULÁSA OKOZTA FINOM REZGÉST IS KIÉREZHETJÜK. .</a:t>
            </a:r>
          </a:p>
          <a:p>
            <a:pPr algn="ctr">
              <a:lnSpc>
                <a:spcPts val="12242"/>
              </a:lnSpc>
              <a:spcBef>
                <a:spcPct val="0"/>
              </a:spcBef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2295</Words>
  <Application>Microsoft Office PowerPoint</Application>
  <PresentationFormat>Custom</PresentationFormat>
  <Paragraphs>210</Paragraphs>
  <Slides>40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7" baseType="lpstr">
      <vt:lpstr>Arial</vt:lpstr>
      <vt:lpstr>Cakerolli Bold</vt:lpstr>
      <vt:lpstr>Calibri</vt:lpstr>
      <vt:lpstr>Cakerolli</vt:lpstr>
      <vt:lpstr>Open Sans Bold</vt:lpstr>
      <vt:lpstr>Open Sans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10. Kérődzők emésztőkészüléke</dc:title>
  <dc:creator>User</dc:creator>
  <cp:lastModifiedBy>User</cp:lastModifiedBy>
  <cp:revision>3</cp:revision>
  <dcterms:created xsi:type="dcterms:W3CDTF">2006-08-16T00:00:00Z</dcterms:created>
  <dcterms:modified xsi:type="dcterms:W3CDTF">2026-02-17T13:07:28Z</dcterms:modified>
  <dc:identifier>DAHA6ozZZBA</dc:identifier>
</cp:coreProperties>
</file>